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675" r:id="rId2"/>
    <p:sldMasterId id="2147483689" r:id="rId3"/>
  </p:sldMasterIdLst>
  <p:notesMasterIdLst>
    <p:notesMasterId r:id="rId63"/>
  </p:notesMasterIdLst>
  <p:sldIdLst>
    <p:sldId id="451" r:id="rId4"/>
    <p:sldId id="455" r:id="rId5"/>
    <p:sldId id="272" r:id="rId6"/>
    <p:sldId id="378" r:id="rId7"/>
    <p:sldId id="3014" r:id="rId8"/>
    <p:sldId id="431" r:id="rId9"/>
    <p:sldId id="2982" r:id="rId10"/>
    <p:sldId id="327" r:id="rId11"/>
    <p:sldId id="2983" r:id="rId12"/>
    <p:sldId id="2991" r:id="rId13"/>
    <p:sldId id="2989" r:id="rId14"/>
    <p:sldId id="2985" r:id="rId15"/>
    <p:sldId id="2986" r:id="rId16"/>
    <p:sldId id="2988" r:id="rId17"/>
    <p:sldId id="2993" r:id="rId18"/>
    <p:sldId id="2937" r:id="rId19"/>
    <p:sldId id="2939" r:id="rId20"/>
    <p:sldId id="371" r:id="rId21"/>
    <p:sldId id="398" r:id="rId22"/>
    <p:sldId id="403" r:id="rId23"/>
    <p:sldId id="391" r:id="rId24"/>
    <p:sldId id="404" r:id="rId25"/>
    <p:sldId id="437" r:id="rId26"/>
    <p:sldId id="2943" r:id="rId27"/>
    <p:sldId id="2944" r:id="rId28"/>
    <p:sldId id="445" r:id="rId29"/>
    <p:sldId id="3007" r:id="rId30"/>
    <p:sldId id="3015" r:id="rId31"/>
    <p:sldId id="3013" r:id="rId32"/>
    <p:sldId id="3002" r:id="rId33"/>
    <p:sldId id="2949" r:id="rId34"/>
    <p:sldId id="278" r:id="rId35"/>
    <p:sldId id="379" r:id="rId36"/>
    <p:sldId id="411" r:id="rId37"/>
    <p:sldId id="381" r:id="rId38"/>
    <p:sldId id="407" r:id="rId39"/>
    <p:sldId id="2959" r:id="rId40"/>
    <p:sldId id="2955" r:id="rId41"/>
    <p:sldId id="2962" r:id="rId42"/>
    <p:sldId id="2961" r:id="rId43"/>
    <p:sldId id="2963" r:id="rId44"/>
    <p:sldId id="2960" r:id="rId45"/>
    <p:sldId id="2951" r:id="rId46"/>
    <p:sldId id="3004" r:id="rId47"/>
    <p:sldId id="2958" r:id="rId48"/>
    <p:sldId id="325" r:id="rId49"/>
    <p:sldId id="2957" r:id="rId50"/>
    <p:sldId id="384" r:id="rId51"/>
    <p:sldId id="382" r:id="rId52"/>
    <p:sldId id="3017" r:id="rId53"/>
    <p:sldId id="3005" r:id="rId54"/>
    <p:sldId id="402" r:id="rId55"/>
    <p:sldId id="2965" r:id="rId56"/>
    <p:sldId id="2980" r:id="rId57"/>
    <p:sldId id="3016" r:id="rId58"/>
    <p:sldId id="416" r:id="rId59"/>
    <p:sldId id="2940" r:id="rId60"/>
    <p:sldId id="2913" r:id="rId61"/>
    <p:sldId id="2947" r:id="rId62"/>
  </p:sldIdLst>
  <p:sldSz cx="12192000" cy="6858000"/>
  <p:notesSz cx="10020300" cy="6888163"/>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C5E"/>
    <a:srgbClr val="FFCC66"/>
    <a:srgbClr val="C84829"/>
    <a:srgbClr val="0E85AA"/>
    <a:srgbClr val="24647C"/>
    <a:srgbClr val="EBAB58"/>
    <a:srgbClr val="882A04"/>
    <a:srgbClr val="862A01"/>
    <a:srgbClr val="F7F7F7"/>
    <a:srgbClr val="EBE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8E06B-A55E-4DE5-90A6-A460CA0EF7CC}" v="12" dt="2025-05-28T09:55:15.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79" d="100"/>
          <a:sy n="79" d="100"/>
        </p:scale>
        <p:origin x="744" y="72"/>
      </p:cViewPr>
      <p:guideLst/>
    </p:cSldViewPr>
  </p:slideViewPr>
  <p:notesTextViewPr>
    <p:cViewPr>
      <p:scale>
        <a:sx n="3" d="2"/>
        <a:sy n="3" d="2"/>
      </p:scale>
      <p:origin x="0" y="0"/>
    </p:cViewPr>
  </p:notesTextViewPr>
  <p:sorterViewPr>
    <p:cViewPr>
      <p:scale>
        <a:sx n="100" d="100"/>
        <a:sy n="100" d="100"/>
      </p:scale>
      <p:origin x="0" y="-8275"/>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2130" cy="345605"/>
          </a:xfrm>
          <a:prstGeom prst="rect">
            <a:avLst/>
          </a:prstGeom>
        </p:spPr>
        <p:txBody>
          <a:bodyPr vert="horz" lIns="96608" tIns="48305" rIns="96608" bIns="48305" rtlCol="0"/>
          <a:lstStyle>
            <a:lvl1pPr algn="l">
              <a:defRPr sz="1300"/>
            </a:lvl1pPr>
          </a:lstStyle>
          <a:p>
            <a:endParaRPr lang="en-IE"/>
          </a:p>
        </p:txBody>
      </p:sp>
      <p:sp>
        <p:nvSpPr>
          <p:cNvPr id="3" name="Date Placeholder 2"/>
          <p:cNvSpPr>
            <a:spLocks noGrp="1"/>
          </p:cNvSpPr>
          <p:nvPr>
            <p:ph type="dt" idx="1"/>
          </p:nvPr>
        </p:nvSpPr>
        <p:spPr>
          <a:xfrm>
            <a:off x="5675852" y="0"/>
            <a:ext cx="4342130" cy="345605"/>
          </a:xfrm>
          <a:prstGeom prst="rect">
            <a:avLst/>
          </a:prstGeom>
        </p:spPr>
        <p:txBody>
          <a:bodyPr vert="horz" lIns="96608" tIns="48305" rIns="96608" bIns="48305" rtlCol="0"/>
          <a:lstStyle>
            <a:lvl1pPr algn="r">
              <a:defRPr sz="1300"/>
            </a:lvl1pPr>
          </a:lstStyle>
          <a:p>
            <a:fld id="{B8CC1DB3-DFF0-432D-A295-DB98AA8C6A3F}" type="datetimeFigureOut">
              <a:rPr lang="en-IE" smtClean="0"/>
              <a:t>04/06/2025</a:t>
            </a:fld>
            <a:endParaRPr lang="en-IE"/>
          </a:p>
        </p:txBody>
      </p:sp>
      <p:sp>
        <p:nvSpPr>
          <p:cNvPr id="4" name="Slide Image Placeholder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08" tIns="48305" rIns="96608" bIns="48305" rtlCol="0" anchor="ctr"/>
          <a:lstStyle/>
          <a:p>
            <a:endParaRPr lang="en-IE"/>
          </a:p>
        </p:txBody>
      </p:sp>
      <p:sp>
        <p:nvSpPr>
          <p:cNvPr id="5" name="Notes Placeholder 4"/>
          <p:cNvSpPr>
            <a:spLocks noGrp="1"/>
          </p:cNvSpPr>
          <p:nvPr>
            <p:ph type="body" sz="quarter" idx="3"/>
          </p:nvPr>
        </p:nvSpPr>
        <p:spPr>
          <a:xfrm>
            <a:off x="1002030" y="3314929"/>
            <a:ext cx="8016240" cy="2712214"/>
          </a:xfrm>
          <a:prstGeom prst="rect">
            <a:avLst/>
          </a:prstGeom>
        </p:spPr>
        <p:txBody>
          <a:bodyPr vert="horz" lIns="96608" tIns="48305" rIns="96608" bIns="483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6542559"/>
            <a:ext cx="4342130" cy="345604"/>
          </a:xfrm>
          <a:prstGeom prst="rect">
            <a:avLst/>
          </a:prstGeom>
        </p:spPr>
        <p:txBody>
          <a:bodyPr vert="horz" lIns="96608" tIns="48305" rIns="96608" bIns="48305" rtlCol="0" anchor="b"/>
          <a:lstStyle>
            <a:lvl1pPr algn="l">
              <a:defRPr sz="1300"/>
            </a:lvl1pPr>
          </a:lstStyle>
          <a:p>
            <a:endParaRPr lang="en-IE"/>
          </a:p>
        </p:txBody>
      </p:sp>
      <p:sp>
        <p:nvSpPr>
          <p:cNvPr id="7" name="Slide Number Placeholder 6"/>
          <p:cNvSpPr>
            <a:spLocks noGrp="1"/>
          </p:cNvSpPr>
          <p:nvPr>
            <p:ph type="sldNum" sz="quarter" idx="5"/>
          </p:nvPr>
        </p:nvSpPr>
        <p:spPr>
          <a:xfrm>
            <a:off x="5675852" y="6542559"/>
            <a:ext cx="4342130" cy="345604"/>
          </a:xfrm>
          <a:prstGeom prst="rect">
            <a:avLst/>
          </a:prstGeom>
        </p:spPr>
        <p:txBody>
          <a:bodyPr vert="horz" lIns="96608" tIns="48305" rIns="96608" bIns="48305"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a:t>
            </a:fld>
            <a:endParaRPr lang="en-IE"/>
          </a:p>
        </p:txBody>
      </p:sp>
    </p:spTree>
    <p:extLst>
      <p:ext uri="{BB962C8B-B14F-4D97-AF65-F5344CB8AC3E}">
        <p14:creationId xmlns:p14="http://schemas.microsoft.com/office/powerpoint/2010/main" val="206557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230420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12</a:t>
            </a:fld>
            <a:endParaRPr lang="en-IE"/>
          </a:p>
        </p:txBody>
      </p:sp>
    </p:spTree>
    <p:extLst>
      <p:ext uri="{BB962C8B-B14F-4D97-AF65-F5344CB8AC3E}">
        <p14:creationId xmlns:p14="http://schemas.microsoft.com/office/powerpoint/2010/main" val="658007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E80E-3215-C82E-05EA-3E1E01F4E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36604-EAF2-F2AC-0A4D-F10D5875A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9E53E-341B-9EAB-EC50-2841F4822E83}"/>
              </a:ext>
            </a:extLst>
          </p:cNvPr>
          <p:cNvSpPr>
            <a:spLocks noGrp="1"/>
          </p:cNvSpPr>
          <p:nvPr>
            <p:ph type="body" idx="1"/>
          </p:nvPr>
        </p:nvSpPr>
        <p:spPr/>
        <p:txBody>
          <a:bodyPr/>
          <a:lstStyle/>
          <a:p>
            <a:pPr>
              <a:lnSpc>
                <a:spcPct val="115000"/>
              </a:lnSpc>
            </a:pPr>
            <a:endParaRPr lang="en-GB" dirty="0"/>
          </a:p>
        </p:txBody>
      </p:sp>
      <p:sp>
        <p:nvSpPr>
          <p:cNvPr id="4" name="Slide Number Placeholder 3">
            <a:extLst>
              <a:ext uri="{FF2B5EF4-FFF2-40B4-BE49-F238E27FC236}">
                <a16:creationId xmlns:a16="http://schemas.microsoft.com/office/drawing/2014/main" id="{881FBAFB-DF5A-7D54-0F98-9F367B5327EF}"/>
              </a:ext>
            </a:extLst>
          </p:cNvPr>
          <p:cNvSpPr>
            <a:spLocks noGrp="1"/>
          </p:cNvSpPr>
          <p:nvPr>
            <p:ph type="sldNum" sz="quarter" idx="5"/>
          </p:nvPr>
        </p:nvSpPr>
        <p:spPr/>
        <p:txBody>
          <a:bodyPr/>
          <a:lstStyle/>
          <a:p>
            <a:pPr defTabSz="891631">
              <a:defRPr/>
            </a:pPr>
            <a:fld id="{4D9A7D6B-38A0-40C0-B1A2-4E6103F0BCBC}" type="slidenum">
              <a:rPr lang="en-IE">
                <a:solidFill>
                  <a:prstClr val="black"/>
                </a:solidFill>
                <a:latin typeface="Calibri" panose="020F0502020204030204"/>
              </a:rPr>
              <a:pPr defTabSz="891631">
                <a:defRPr/>
              </a:pPr>
              <a:t>13</a:t>
            </a:fld>
            <a:endParaRPr lang="en-IE">
              <a:solidFill>
                <a:prstClr val="black"/>
              </a:solidFill>
              <a:latin typeface="Calibri" panose="020F0502020204030204"/>
            </a:endParaRPr>
          </a:p>
        </p:txBody>
      </p:sp>
    </p:spTree>
    <p:extLst>
      <p:ext uri="{BB962C8B-B14F-4D97-AF65-F5344CB8AC3E}">
        <p14:creationId xmlns:p14="http://schemas.microsoft.com/office/powerpoint/2010/main" val="68137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B1FC-7C9D-9990-D6C0-7F736818E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51039-8B6B-1DC6-A54E-078EFE0D9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F2190-4D6E-EC2B-8553-418940B36A4A}"/>
              </a:ext>
            </a:extLst>
          </p:cNvPr>
          <p:cNvSpPr>
            <a:spLocks noGrp="1"/>
          </p:cNvSpPr>
          <p:nvPr>
            <p:ph type="body" idx="1"/>
          </p:nvPr>
        </p:nvSpPr>
        <p:spPr/>
        <p:txBody>
          <a:bodyPr/>
          <a:lstStyle/>
          <a:p>
            <a:pPr>
              <a:lnSpc>
                <a:spcPct val="115000"/>
              </a:lnSpc>
            </a:pPr>
            <a:endParaRPr lang="en-GB" dirty="0"/>
          </a:p>
        </p:txBody>
      </p:sp>
      <p:sp>
        <p:nvSpPr>
          <p:cNvPr id="4" name="Slide Number Placeholder 3">
            <a:extLst>
              <a:ext uri="{FF2B5EF4-FFF2-40B4-BE49-F238E27FC236}">
                <a16:creationId xmlns:a16="http://schemas.microsoft.com/office/drawing/2014/main" id="{7E4A27CE-02FF-E872-0EDE-B7A4CEA539C6}"/>
              </a:ext>
            </a:extLst>
          </p:cNvPr>
          <p:cNvSpPr>
            <a:spLocks noGrp="1"/>
          </p:cNvSpPr>
          <p:nvPr>
            <p:ph type="sldNum" sz="quarter" idx="5"/>
          </p:nvPr>
        </p:nvSpPr>
        <p:spPr/>
        <p:txBody>
          <a:bodyPr/>
          <a:lstStyle/>
          <a:p>
            <a:pPr defTabSz="891631">
              <a:defRPr/>
            </a:pPr>
            <a:fld id="{4D9A7D6B-38A0-40C0-B1A2-4E6103F0BCBC}" type="slidenum">
              <a:rPr lang="en-IE">
                <a:solidFill>
                  <a:prstClr val="black"/>
                </a:solidFill>
                <a:latin typeface="Calibri" panose="020F0502020204030204"/>
              </a:rPr>
              <a:pPr defTabSz="891631">
                <a:defRPr/>
              </a:pPr>
              <a:t>14</a:t>
            </a:fld>
            <a:endParaRPr lang="en-IE">
              <a:solidFill>
                <a:prstClr val="black"/>
              </a:solidFill>
              <a:latin typeface="Calibri" panose="020F0502020204030204"/>
            </a:endParaRPr>
          </a:p>
        </p:txBody>
      </p:sp>
    </p:spTree>
    <p:extLst>
      <p:ext uri="{BB962C8B-B14F-4D97-AF65-F5344CB8AC3E}">
        <p14:creationId xmlns:p14="http://schemas.microsoft.com/office/powerpoint/2010/main" val="188200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15</a:t>
            </a:fld>
            <a:endParaRPr lang="en-IE"/>
          </a:p>
        </p:txBody>
      </p:sp>
    </p:spTree>
    <p:extLst>
      <p:ext uri="{BB962C8B-B14F-4D97-AF65-F5344CB8AC3E}">
        <p14:creationId xmlns:p14="http://schemas.microsoft.com/office/powerpoint/2010/main" val="165447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16</a:t>
            </a:fld>
            <a:endParaRPr lang="en-IE"/>
          </a:p>
        </p:txBody>
      </p:sp>
    </p:spTree>
    <p:extLst>
      <p:ext uri="{BB962C8B-B14F-4D97-AF65-F5344CB8AC3E}">
        <p14:creationId xmlns:p14="http://schemas.microsoft.com/office/powerpoint/2010/main" val="394139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18</a:t>
            </a:fld>
            <a:endParaRPr lang="en-IE"/>
          </a:p>
        </p:txBody>
      </p:sp>
    </p:spTree>
    <p:extLst>
      <p:ext uri="{BB962C8B-B14F-4D97-AF65-F5344CB8AC3E}">
        <p14:creationId xmlns:p14="http://schemas.microsoft.com/office/powerpoint/2010/main" val="171864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19</a:t>
            </a:fld>
            <a:endParaRPr lang="en-IE"/>
          </a:p>
        </p:txBody>
      </p:sp>
    </p:spTree>
    <p:extLst>
      <p:ext uri="{BB962C8B-B14F-4D97-AF65-F5344CB8AC3E}">
        <p14:creationId xmlns:p14="http://schemas.microsoft.com/office/powerpoint/2010/main" val="2690137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82">
              <a:defRP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3616110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281" indent="-362281">
              <a:lnSpc>
                <a:spcPct val="90000"/>
              </a:lnSpc>
              <a:spcBef>
                <a:spcPts val="1057"/>
              </a:spcBef>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21</a:t>
            </a:fld>
            <a:endParaRPr lang="en-IE"/>
          </a:p>
        </p:txBody>
      </p:sp>
    </p:spTree>
    <p:extLst>
      <p:ext uri="{BB962C8B-B14F-4D97-AF65-F5344CB8AC3E}">
        <p14:creationId xmlns:p14="http://schemas.microsoft.com/office/powerpoint/2010/main" val="218752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a:t>
            </a:fld>
            <a:endParaRPr lang="en-IE"/>
          </a:p>
        </p:txBody>
      </p:sp>
    </p:spTree>
    <p:extLst>
      <p:ext uri="{BB962C8B-B14F-4D97-AF65-F5344CB8AC3E}">
        <p14:creationId xmlns:p14="http://schemas.microsoft.com/office/powerpoint/2010/main" val="2863994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22</a:t>
            </a:fld>
            <a:endParaRPr lang="en-IE"/>
          </a:p>
        </p:txBody>
      </p:sp>
    </p:spTree>
    <p:extLst>
      <p:ext uri="{BB962C8B-B14F-4D97-AF65-F5344CB8AC3E}">
        <p14:creationId xmlns:p14="http://schemas.microsoft.com/office/powerpoint/2010/main" val="163348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23</a:t>
            </a:fld>
            <a:endParaRPr lang="en-IE"/>
          </a:p>
        </p:txBody>
      </p:sp>
    </p:spTree>
    <p:extLst>
      <p:ext uri="{BB962C8B-B14F-4D97-AF65-F5344CB8AC3E}">
        <p14:creationId xmlns:p14="http://schemas.microsoft.com/office/powerpoint/2010/main" val="2321043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24</a:t>
            </a:fld>
            <a:endParaRPr lang="en-IE"/>
          </a:p>
        </p:txBody>
      </p:sp>
    </p:spTree>
    <p:extLst>
      <p:ext uri="{BB962C8B-B14F-4D97-AF65-F5344CB8AC3E}">
        <p14:creationId xmlns:p14="http://schemas.microsoft.com/office/powerpoint/2010/main" val="81063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25</a:t>
            </a:fld>
            <a:endParaRPr lang="en-IE"/>
          </a:p>
        </p:txBody>
      </p:sp>
    </p:spTree>
    <p:extLst>
      <p:ext uri="{BB962C8B-B14F-4D97-AF65-F5344CB8AC3E}">
        <p14:creationId xmlns:p14="http://schemas.microsoft.com/office/powerpoint/2010/main" val="179178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26</a:t>
            </a:fld>
            <a:endParaRPr lang="en-IE"/>
          </a:p>
        </p:txBody>
      </p:sp>
    </p:spTree>
    <p:extLst>
      <p:ext uri="{BB962C8B-B14F-4D97-AF65-F5344CB8AC3E}">
        <p14:creationId xmlns:p14="http://schemas.microsoft.com/office/powerpoint/2010/main" val="3396594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27</a:t>
            </a:fld>
            <a:endParaRPr lang="en-IE"/>
          </a:p>
        </p:txBody>
      </p:sp>
    </p:spTree>
    <p:extLst>
      <p:ext uri="{BB962C8B-B14F-4D97-AF65-F5344CB8AC3E}">
        <p14:creationId xmlns:p14="http://schemas.microsoft.com/office/powerpoint/2010/main" val="3601337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28</a:t>
            </a:fld>
            <a:endParaRPr lang="en-IE"/>
          </a:p>
        </p:txBody>
      </p:sp>
    </p:spTree>
    <p:extLst>
      <p:ext uri="{BB962C8B-B14F-4D97-AF65-F5344CB8AC3E}">
        <p14:creationId xmlns:p14="http://schemas.microsoft.com/office/powerpoint/2010/main" val="489393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29</a:t>
            </a:fld>
            <a:endParaRPr lang="en-IE"/>
          </a:p>
        </p:txBody>
      </p:sp>
    </p:spTree>
    <p:extLst>
      <p:ext uri="{BB962C8B-B14F-4D97-AF65-F5344CB8AC3E}">
        <p14:creationId xmlns:p14="http://schemas.microsoft.com/office/powerpoint/2010/main" val="3814810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30</a:t>
            </a:fld>
            <a:endParaRPr lang="en-IE"/>
          </a:p>
        </p:txBody>
      </p:sp>
    </p:spTree>
    <p:extLst>
      <p:ext uri="{BB962C8B-B14F-4D97-AF65-F5344CB8AC3E}">
        <p14:creationId xmlns:p14="http://schemas.microsoft.com/office/powerpoint/2010/main" val="3115885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31</a:t>
            </a:fld>
            <a:endParaRPr lang="en-IE"/>
          </a:p>
        </p:txBody>
      </p:sp>
    </p:spTree>
    <p:extLst>
      <p:ext uri="{BB962C8B-B14F-4D97-AF65-F5344CB8AC3E}">
        <p14:creationId xmlns:p14="http://schemas.microsoft.com/office/powerpoint/2010/main" val="49756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1002030" y="3314929"/>
            <a:ext cx="8016240" cy="2712214"/>
          </a:xfrm>
          <a:prstGeom prst="rect">
            <a:avLst/>
          </a:prstGeom>
          <a:noFill/>
          <a:ln>
            <a:noFill/>
          </a:ln>
        </p:spPr>
        <p:txBody>
          <a:bodyPr spcFirstLastPara="1" wrap="square" lIns="96592" tIns="48283" rIns="96592" bIns="48283" anchor="t" anchorCtr="0">
            <a:noAutofit/>
          </a:bodyPr>
          <a:lstStyle/>
          <a:p>
            <a:pPr>
              <a:lnSpc>
                <a:spcPct val="115000"/>
              </a:lnSpc>
            </a:pPr>
            <a:endParaRPr dirty="0"/>
          </a:p>
        </p:txBody>
      </p:sp>
      <p:sp>
        <p:nvSpPr>
          <p:cNvPr id="130" name="Google Shape;130;p4:notes"/>
          <p:cNvSpPr>
            <a:spLocks noGrp="1" noRot="1" noChangeAspect="1"/>
          </p:cNvSpPr>
          <p:nvPr>
            <p:ph type="sldImg" idx="2"/>
          </p:nvPr>
        </p:nvSpPr>
        <p:spPr>
          <a:xfrm>
            <a:off x="2943225" y="860425"/>
            <a:ext cx="4133850" cy="232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txBox="1">
            <a:spLocks noGrp="1"/>
          </p:cNvSpPr>
          <p:nvPr>
            <p:ph type="body" idx="1"/>
          </p:nvPr>
        </p:nvSpPr>
        <p:spPr>
          <a:xfrm>
            <a:off x="674549" y="4676457"/>
            <a:ext cx="5396383" cy="3826192"/>
          </a:xfrm>
          <a:prstGeom prst="rect">
            <a:avLst/>
          </a:prstGeom>
        </p:spPr>
        <p:txBody>
          <a:bodyPr spcFirstLastPara="1" wrap="square" lIns="94204" tIns="47090" rIns="94204" bIns="47090" anchor="t" anchorCtr="0">
            <a:noAutofit/>
          </a:bodyPr>
          <a:lstStyle/>
          <a:p>
            <a:endParaRPr dirty="0"/>
          </a:p>
        </p:txBody>
      </p:sp>
      <p:sp>
        <p:nvSpPr>
          <p:cNvPr id="368" name="Google Shape;368;p23:notes"/>
          <p:cNvSpPr>
            <a:spLocks noGrp="1" noRot="1" noChangeAspect="1"/>
          </p:cNvSpPr>
          <p:nvPr>
            <p:ph type="sldImg" idx="2"/>
          </p:nvPr>
        </p:nvSpPr>
        <p:spPr>
          <a:xfrm>
            <a:off x="458788" y="1214438"/>
            <a:ext cx="5827712" cy="3278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33</a:t>
            </a:fld>
            <a:endParaRPr lang="en-IE"/>
          </a:p>
        </p:txBody>
      </p:sp>
    </p:spTree>
    <p:extLst>
      <p:ext uri="{BB962C8B-B14F-4D97-AF65-F5344CB8AC3E}">
        <p14:creationId xmlns:p14="http://schemas.microsoft.com/office/powerpoint/2010/main" val="380577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34</a:t>
            </a:fld>
            <a:endParaRPr lang="en-IE"/>
          </a:p>
        </p:txBody>
      </p:sp>
    </p:spTree>
    <p:extLst>
      <p:ext uri="{BB962C8B-B14F-4D97-AF65-F5344CB8AC3E}">
        <p14:creationId xmlns:p14="http://schemas.microsoft.com/office/powerpoint/2010/main" val="148755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35</a:t>
            </a:fld>
            <a:endParaRPr lang="en-IE"/>
          </a:p>
        </p:txBody>
      </p:sp>
    </p:spTree>
    <p:extLst>
      <p:ext uri="{BB962C8B-B14F-4D97-AF65-F5344CB8AC3E}">
        <p14:creationId xmlns:p14="http://schemas.microsoft.com/office/powerpoint/2010/main" val="3170621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36</a:t>
            </a:fld>
            <a:endParaRPr lang="en-IE"/>
          </a:p>
        </p:txBody>
      </p:sp>
    </p:spTree>
    <p:extLst>
      <p:ext uri="{BB962C8B-B14F-4D97-AF65-F5344CB8AC3E}">
        <p14:creationId xmlns:p14="http://schemas.microsoft.com/office/powerpoint/2010/main" val="2086312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37</a:t>
            </a:fld>
            <a:endParaRPr lang="en-IE"/>
          </a:p>
        </p:txBody>
      </p:sp>
    </p:spTree>
    <p:extLst>
      <p:ext uri="{BB962C8B-B14F-4D97-AF65-F5344CB8AC3E}">
        <p14:creationId xmlns:p14="http://schemas.microsoft.com/office/powerpoint/2010/main" val="3329626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38</a:t>
            </a:fld>
            <a:endParaRPr lang="en-IE"/>
          </a:p>
        </p:txBody>
      </p:sp>
    </p:spTree>
    <p:extLst>
      <p:ext uri="{BB962C8B-B14F-4D97-AF65-F5344CB8AC3E}">
        <p14:creationId xmlns:p14="http://schemas.microsoft.com/office/powerpoint/2010/main" val="624207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42</a:t>
            </a:fld>
            <a:endParaRPr lang="en-IE"/>
          </a:p>
        </p:txBody>
      </p:sp>
    </p:spTree>
    <p:extLst>
      <p:ext uri="{BB962C8B-B14F-4D97-AF65-F5344CB8AC3E}">
        <p14:creationId xmlns:p14="http://schemas.microsoft.com/office/powerpoint/2010/main" val="1831617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43</a:t>
            </a:fld>
            <a:endParaRPr lang="en-IE"/>
          </a:p>
        </p:txBody>
      </p:sp>
    </p:spTree>
    <p:extLst>
      <p:ext uri="{BB962C8B-B14F-4D97-AF65-F5344CB8AC3E}">
        <p14:creationId xmlns:p14="http://schemas.microsoft.com/office/powerpoint/2010/main" val="177010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44</a:t>
            </a:fld>
            <a:endParaRPr lang="en-IE"/>
          </a:p>
        </p:txBody>
      </p:sp>
    </p:spTree>
    <p:extLst>
      <p:ext uri="{BB962C8B-B14F-4D97-AF65-F5344CB8AC3E}">
        <p14:creationId xmlns:p14="http://schemas.microsoft.com/office/powerpoint/2010/main" val="420640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a:t>
            </a:fld>
            <a:endParaRPr lang="en-IE"/>
          </a:p>
        </p:txBody>
      </p:sp>
    </p:spTree>
    <p:extLst>
      <p:ext uri="{BB962C8B-B14F-4D97-AF65-F5344CB8AC3E}">
        <p14:creationId xmlns:p14="http://schemas.microsoft.com/office/powerpoint/2010/main" val="1616605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45</a:t>
            </a:fld>
            <a:endParaRPr lang="en-IE"/>
          </a:p>
        </p:txBody>
      </p:sp>
    </p:spTree>
    <p:extLst>
      <p:ext uri="{BB962C8B-B14F-4D97-AF65-F5344CB8AC3E}">
        <p14:creationId xmlns:p14="http://schemas.microsoft.com/office/powerpoint/2010/main" val="1374054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4:notes"/>
          <p:cNvSpPr txBox="1">
            <a:spLocks noGrp="1"/>
          </p:cNvSpPr>
          <p:nvPr>
            <p:ph type="body" idx="1"/>
          </p:nvPr>
        </p:nvSpPr>
        <p:spPr>
          <a:xfrm>
            <a:off x="674549" y="4676457"/>
            <a:ext cx="5396383" cy="3826192"/>
          </a:xfrm>
          <a:prstGeom prst="rect">
            <a:avLst/>
          </a:prstGeom>
        </p:spPr>
        <p:txBody>
          <a:bodyPr spcFirstLastPara="1" wrap="square" lIns="94204" tIns="47090" rIns="94204" bIns="47090" anchor="t" anchorCtr="0">
            <a:noAutofit/>
          </a:bodyPr>
          <a:lstStyle/>
          <a:p>
            <a:endParaRPr dirty="0"/>
          </a:p>
        </p:txBody>
      </p:sp>
      <p:sp>
        <p:nvSpPr>
          <p:cNvPr id="609" name="Google Shape;609;p44:notes"/>
          <p:cNvSpPr>
            <a:spLocks noGrp="1" noRot="1" noChangeAspect="1"/>
          </p:cNvSpPr>
          <p:nvPr>
            <p:ph type="sldImg" idx="2"/>
          </p:nvPr>
        </p:nvSpPr>
        <p:spPr>
          <a:xfrm>
            <a:off x="458788" y="1214438"/>
            <a:ext cx="5827712" cy="3278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4:notes"/>
          <p:cNvSpPr txBox="1">
            <a:spLocks noGrp="1"/>
          </p:cNvSpPr>
          <p:nvPr>
            <p:ph type="body" idx="1"/>
          </p:nvPr>
        </p:nvSpPr>
        <p:spPr>
          <a:xfrm>
            <a:off x="674549" y="4676457"/>
            <a:ext cx="5396383" cy="3826192"/>
          </a:xfrm>
          <a:prstGeom prst="rect">
            <a:avLst/>
          </a:prstGeom>
        </p:spPr>
        <p:txBody>
          <a:bodyPr spcFirstLastPara="1" wrap="square" lIns="94204" tIns="47090" rIns="94204" bIns="47090" anchor="t" anchorCtr="0">
            <a:noAutofit/>
          </a:bodyPr>
          <a:lstStyle/>
          <a:p>
            <a:endParaRPr dirty="0"/>
          </a:p>
        </p:txBody>
      </p:sp>
      <p:sp>
        <p:nvSpPr>
          <p:cNvPr id="609" name="Google Shape;609;p44:notes"/>
          <p:cNvSpPr>
            <a:spLocks noGrp="1" noRot="1" noChangeAspect="1"/>
          </p:cNvSpPr>
          <p:nvPr>
            <p:ph type="sldImg" idx="2"/>
          </p:nvPr>
        </p:nvSpPr>
        <p:spPr>
          <a:xfrm>
            <a:off x="458788" y="1214438"/>
            <a:ext cx="5827712" cy="32781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046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49</a:t>
            </a:fld>
            <a:endParaRPr lang="en-IE"/>
          </a:p>
        </p:txBody>
      </p:sp>
    </p:spTree>
    <p:extLst>
      <p:ext uri="{BB962C8B-B14F-4D97-AF65-F5344CB8AC3E}">
        <p14:creationId xmlns:p14="http://schemas.microsoft.com/office/powerpoint/2010/main" val="687264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50</a:t>
            </a:fld>
            <a:endParaRPr lang="en-IE"/>
          </a:p>
        </p:txBody>
      </p:sp>
    </p:spTree>
    <p:extLst>
      <p:ext uri="{BB962C8B-B14F-4D97-AF65-F5344CB8AC3E}">
        <p14:creationId xmlns:p14="http://schemas.microsoft.com/office/powerpoint/2010/main" val="2581791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51</a:t>
            </a:fld>
            <a:endParaRPr lang="en-IE"/>
          </a:p>
        </p:txBody>
      </p:sp>
    </p:spTree>
    <p:extLst>
      <p:ext uri="{BB962C8B-B14F-4D97-AF65-F5344CB8AC3E}">
        <p14:creationId xmlns:p14="http://schemas.microsoft.com/office/powerpoint/2010/main" val="2719418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52</a:t>
            </a:fld>
            <a:endParaRPr lang="en-IE"/>
          </a:p>
        </p:txBody>
      </p:sp>
    </p:spTree>
    <p:extLst>
      <p:ext uri="{BB962C8B-B14F-4D97-AF65-F5344CB8AC3E}">
        <p14:creationId xmlns:p14="http://schemas.microsoft.com/office/powerpoint/2010/main" val="2309097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53</a:t>
            </a:fld>
            <a:endParaRPr lang="en-IE"/>
          </a:p>
        </p:txBody>
      </p:sp>
    </p:spTree>
    <p:extLst>
      <p:ext uri="{BB962C8B-B14F-4D97-AF65-F5344CB8AC3E}">
        <p14:creationId xmlns:p14="http://schemas.microsoft.com/office/powerpoint/2010/main" val="2956002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54</a:t>
            </a:fld>
            <a:endParaRPr lang="en-IE"/>
          </a:p>
        </p:txBody>
      </p:sp>
    </p:spTree>
    <p:extLst>
      <p:ext uri="{BB962C8B-B14F-4D97-AF65-F5344CB8AC3E}">
        <p14:creationId xmlns:p14="http://schemas.microsoft.com/office/powerpoint/2010/main" val="2516858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55</a:t>
            </a:fld>
            <a:endParaRPr lang="en-IE"/>
          </a:p>
        </p:txBody>
      </p:sp>
    </p:spTree>
    <p:extLst>
      <p:ext uri="{BB962C8B-B14F-4D97-AF65-F5344CB8AC3E}">
        <p14:creationId xmlns:p14="http://schemas.microsoft.com/office/powerpoint/2010/main" val="3743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1118846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56</a:t>
            </a:fld>
            <a:endParaRPr lang="en-IE"/>
          </a:p>
        </p:txBody>
      </p:sp>
    </p:spTree>
    <p:extLst>
      <p:ext uri="{BB962C8B-B14F-4D97-AF65-F5344CB8AC3E}">
        <p14:creationId xmlns:p14="http://schemas.microsoft.com/office/powerpoint/2010/main" val="2204869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57</a:t>
            </a:fld>
            <a:endParaRPr lang="en-IE"/>
          </a:p>
        </p:txBody>
      </p:sp>
    </p:spTree>
    <p:extLst>
      <p:ext uri="{BB962C8B-B14F-4D97-AF65-F5344CB8AC3E}">
        <p14:creationId xmlns:p14="http://schemas.microsoft.com/office/powerpoint/2010/main" val="219928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defTabSz="891631">
              <a:defRPr/>
            </a:pPr>
            <a:fld id="{CC3CF125-93E2-4D32-AC72-35B9ED58E230}" type="slidenum">
              <a:rPr lang="en-IE" sz="1200">
                <a:solidFill>
                  <a:prstClr val="black"/>
                </a:solidFill>
                <a:latin typeface="Calibri" panose="020F0502020204030204"/>
              </a:rPr>
              <a:pPr defTabSz="891631">
                <a:defRPr/>
              </a:pPr>
              <a:t>58</a:t>
            </a:fld>
            <a:endParaRPr lang="en-IE" sz="1200">
              <a:solidFill>
                <a:prstClr val="black"/>
              </a:solidFill>
              <a:latin typeface="Calibri" panose="020F0502020204030204"/>
            </a:endParaRPr>
          </a:p>
        </p:txBody>
      </p:sp>
    </p:spTree>
    <p:extLst>
      <p:ext uri="{BB962C8B-B14F-4D97-AF65-F5344CB8AC3E}">
        <p14:creationId xmlns:p14="http://schemas.microsoft.com/office/powerpoint/2010/main" val="3916227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59</a:t>
            </a:fld>
            <a:endParaRPr lang="en-IE"/>
          </a:p>
        </p:txBody>
      </p:sp>
    </p:spTree>
    <p:extLst>
      <p:ext uri="{BB962C8B-B14F-4D97-AF65-F5344CB8AC3E}">
        <p14:creationId xmlns:p14="http://schemas.microsoft.com/office/powerpoint/2010/main" val="409446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D9A7D6B-38A0-40C0-B1A2-4E6103F0BCBC}" type="slidenum">
              <a:rPr lang="en-IE" smtClean="0"/>
              <a:t>6</a:t>
            </a:fld>
            <a:endParaRPr lang="en-IE"/>
          </a:p>
        </p:txBody>
      </p:sp>
    </p:spTree>
    <p:extLst>
      <p:ext uri="{BB962C8B-B14F-4D97-AF65-F5344CB8AC3E}">
        <p14:creationId xmlns:p14="http://schemas.microsoft.com/office/powerpoint/2010/main" val="268402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7</a:t>
            </a:fld>
            <a:endParaRPr lang="en-IE"/>
          </a:p>
        </p:txBody>
      </p:sp>
    </p:spTree>
    <p:extLst>
      <p:ext uri="{BB962C8B-B14F-4D97-AF65-F5344CB8AC3E}">
        <p14:creationId xmlns:p14="http://schemas.microsoft.com/office/powerpoint/2010/main" val="283055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458788" y="1214438"/>
            <a:ext cx="5827712" cy="3278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74549" y="4676457"/>
            <a:ext cx="5396383" cy="3826192"/>
          </a:xfrm>
          <a:prstGeom prst="rect">
            <a:avLst/>
          </a:prstGeom>
          <a:noFill/>
          <a:ln>
            <a:noFill/>
          </a:ln>
        </p:spPr>
        <p:txBody>
          <a:bodyPr spcFirstLastPara="1" wrap="square" lIns="94204" tIns="47090" rIns="94204" bIns="47090" anchor="t" anchorCtr="0">
            <a:noAutofit/>
          </a:bodyPr>
          <a:lstStyle/>
          <a:p>
            <a:pPr>
              <a:buClr>
                <a:schemeClr val="dk1"/>
              </a:buClr>
              <a:buSzPts val="1200"/>
            </a:pPr>
            <a:endParaRPr dirty="0"/>
          </a:p>
        </p:txBody>
      </p:sp>
      <p:sp>
        <p:nvSpPr>
          <p:cNvPr id="158" name="Google Shape;158;p7:notes"/>
          <p:cNvSpPr txBox="1">
            <a:spLocks noGrp="1"/>
          </p:cNvSpPr>
          <p:nvPr>
            <p:ph type="sldNum" idx="12"/>
          </p:nvPr>
        </p:nvSpPr>
        <p:spPr>
          <a:xfrm>
            <a:off x="3820877" y="9229761"/>
            <a:ext cx="2923041" cy="487552"/>
          </a:xfrm>
          <a:prstGeom prst="rect">
            <a:avLst/>
          </a:prstGeom>
          <a:noFill/>
          <a:ln>
            <a:noFill/>
          </a:ln>
        </p:spPr>
        <p:txBody>
          <a:bodyPr spcFirstLastPara="1" wrap="square" lIns="94204" tIns="47090" rIns="94204" bIns="47090" anchor="b" anchorCtr="0">
            <a:noAutofit/>
          </a:bodyPr>
          <a:lstStyle/>
          <a:p>
            <a:pPr>
              <a:buClr>
                <a:srgbClr val="000000"/>
              </a:buClr>
              <a:buSzPts val="1200"/>
            </a:pPr>
            <a:fld id="{00000000-1234-1234-1234-123412341234}" type="slidenum">
              <a:rPr lang="en-IE">
                <a:solidFill>
                  <a:srgbClr val="000000"/>
                </a:solidFill>
                <a:latin typeface="Calibri"/>
                <a:ea typeface="Calibri"/>
                <a:cs typeface="Calibri"/>
                <a:sym typeface="Calibri"/>
              </a:rPr>
              <a:pPr>
                <a:buClr>
                  <a:srgbClr val="000000"/>
                </a:buClr>
                <a:buSzPts val="1200"/>
              </a:pPr>
              <a:t>8</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891631">
              <a:defRPr/>
            </a:pPr>
            <a:fld id="{4D9A7D6B-38A0-40C0-B1A2-4E6103F0BCBC}" type="slidenum">
              <a:rPr lang="en-IE">
                <a:solidFill>
                  <a:prstClr val="black"/>
                </a:solidFill>
                <a:latin typeface="Calibri" panose="020F0502020204030204"/>
              </a:rPr>
              <a:pPr defTabSz="891631">
                <a:defRPr/>
              </a:pPr>
              <a:t>9</a:t>
            </a:fld>
            <a:endParaRPr lang="en-IE">
              <a:solidFill>
                <a:prstClr val="black"/>
              </a:solidFill>
              <a:latin typeface="Calibri" panose="020F0502020204030204"/>
            </a:endParaRPr>
          </a:p>
        </p:txBody>
      </p:sp>
    </p:spTree>
    <p:extLst>
      <p:ext uri="{BB962C8B-B14F-4D97-AF65-F5344CB8AC3E}">
        <p14:creationId xmlns:p14="http://schemas.microsoft.com/office/powerpoint/2010/main" val="6004901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8.jpe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194" name="Picture 2" descr="Legacy of the Ancient Romans - World History Encyclopedia">
            <a:extLst>
              <a:ext uri="{FF2B5EF4-FFF2-40B4-BE49-F238E27FC236}">
                <a16:creationId xmlns:a16="http://schemas.microsoft.com/office/drawing/2014/main" id="{9B33F70D-8549-67BB-973B-B5F759BA4BA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351212" y="0"/>
            <a:ext cx="883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798702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331399465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194" name="Picture 2" descr="Legacy of the Ancient Romans - World History Encyclopedia">
            <a:extLst>
              <a:ext uri="{FF2B5EF4-FFF2-40B4-BE49-F238E27FC236}">
                <a16:creationId xmlns:a16="http://schemas.microsoft.com/office/drawing/2014/main" id="{9B33F70D-8549-67BB-973B-B5F759BA4BA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351212" y="0"/>
            <a:ext cx="883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svg"/><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7.sv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04/06/2025</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28" r:id="rId8"/>
    <p:sldLayoutId id="2147483729" r:id="rId9"/>
    <p:sldLayoutId id="2147483712" r:id="rId10"/>
    <p:sldLayoutId id="2147483727" r:id="rId11"/>
    <p:sldLayoutId id="2147483711" r:id="rId12"/>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flickr.com/photos/3oheme/514132813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2.sv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92.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video" Target="https://www.youtube.com/embed/orzrnEzKbaE?feature=oembed" TargetMode="Externa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video" Target="https://www.youtube.com/embed/TAkQrwfvL1U?feature=oembed" TargetMode="Externa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99.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ncient_Greek_theatre_Segesta996.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06.jpeg"/><Relationship Id="rId4" Type="http://schemas.openxmlformats.org/officeDocument/2006/relationships/image" Target="../media/image105.jpe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08.sv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video" Target="https://www.youtube.com/embed/54FLB-AmdKQ?feature=oembed" TargetMode="Externa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media" Target="../media/media3.m4a"/><Relationship Id="rId7" Type="http://schemas.openxmlformats.org/officeDocument/2006/relationships/image" Target="../media/image1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6.png"/><Relationship Id="rId5" Type="http://schemas.openxmlformats.org/officeDocument/2006/relationships/slideLayout" Target="../slideLayouts/slideLayout20.xml"/><Relationship Id="rId4" Type="http://schemas.openxmlformats.org/officeDocument/2006/relationships/audio" Target="../media/media3.m4a"/></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hyperlink" Target="https://svgsilh.com/image/2028004.html"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8.sv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image" Target="../media/image94.png"/><Relationship Id="rId4" Type="http://schemas.openxmlformats.org/officeDocument/2006/relationships/image" Target="../media/image125.jpe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127.jpe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hyperlink" Target="https://pxhere.com/en/photo/1387062" TargetMode="External"/><Relationship Id="rId3" Type="http://schemas.openxmlformats.org/officeDocument/2006/relationships/image" Target="../media/image130.jpg"/><Relationship Id="rId7" Type="http://schemas.openxmlformats.org/officeDocument/2006/relationships/image" Target="../media/image132.jp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hyperlink" Target="http://www.metmuseum.org/art/collection/search/253348?img=1" TargetMode="External"/><Relationship Id="rId5" Type="http://schemas.openxmlformats.org/officeDocument/2006/relationships/image" Target="../media/image131.jpeg"/><Relationship Id="rId4" Type="http://schemas.openxmlformats.org/officeDocument/2006/relationships/hyperlink" Target="https://www.flickr.com/photos/136041510@N05/2238509130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8.xml"/><Relationship Id="rId1" Type="http://schemas.openxmlformats.org/officeDocument/2006/relationships/slideLayout" Target="../slideLayouts/slideLayout20.xml"/><Relationship Id="rId5" Type="http://schemas.openxmlformats.org/officeDocument/2006/relationships/image" Target="../media/image135.png"/><Relationship Id="rId4" Type="http://schemas.openxmlformats.org/officeDocument/2006/relationships/image" Target="../media/image134.jpeg"/></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138.sv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hyperlink" Target="http://www.oide.ie/" TargetMode="External"/><Relationship Id="rId7"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mailto:info@oide.i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6D80-6D67-B199-4AB7-7520B869E2D4}"/>
              </a:ext>
            </a:extLst>
          </p:cNvPr>
          <p:cNvSpPr>
            <a:spLocks noGrp="1"/>
          </p:cNvSpPr>
          <p:nvPr>
            <p:ph type="title"/>
          </p:nvPr>
        </p:nvSpPr>
        <p:spPr>
          <a:xfrm>
            <a:off x="221404" y="1697308"/>
            <a:ext cx="5422900" cy="1069975"/>
          </a:xfrm>
        </p:spPr>
        <p:txBody>
          <a:bodyPr>
            <a:noAutofit/>
          </a:bodyPr>
          <a:lstStyle/>
          <a:p>
            <a:r>
              <a:rPr lang="en-GB" sz="4400" dirty="0"/>
              <a:t>Classical Languages</a:t>
            </a:r>
          </a:p>
        </p:txBody>
      </p:sp>
      <p:sp>
        <p:nvSpPr>
          <p:cNvPr id="3" name="Text Placeholder 2">
            <a:extLst>
              <a:ext uri="{FF2B5EF4-FFF2-40B4-BE49-F238E27FC236}">
                <a16:creationId xmlns:a16="http://schemas.microsoft.com/office/drawing/2014/main" id="{DEF7E4F6-606B-D485-1E20-FDBDBC4B1691}"/>
              </a:ext>
            </a:extLst>
          </p:cNvPr>
          <p:cNvSpPr>
            <a:spLocks noGrp="1"/>
          </p:cNvSpPr>
          <p:nvPr>
            <p:ph type="body" sz="half" idx="2"/>
          </p:nvPr>
        </p:nvSpPr>
        <p:spPr>
          <a:xfrm>
            <a:off x="330586" y="2965912"/>
            <a:ext cx="5032984" cy="2777466"/>
          </a:xfrm>
        </p:spPr>
        <p:txBody>
          <a:bodyPr vert="horz" lIns="91440" tIns="45720" rIns="91440" bIns="45720" rtlCol="0" anchor="t">
            <a:normAutofit/>
          </a:bodyPr>
          <a:lstStyle/>
          <a:p>
            <a:pPr>
              <a:lnSpc>
                <a:spcPct val="120000"/>
              </a:lnSpc>
              <a:buClr>
                <a:prstClr val="white"/>
              </a:buClr>
              <a:defRPr/>
            </a:pPr>
            <a:r>
              <a:rPr kumimoji="0" lang="en-GB" sz="2800" b="0" i="0" u="none" strike="noStrike" kern="1200" cap="none" spc="0" normalizeH="0" baseline="0" noProof="0" dirty="0">
                <a:ln>
                  <a:noFill/>
                </a:ln>
                <a:solidFill>
                  <a:prstClr val="white"/>
                </a:solidFill>
                <a:effectLst/>
                <a:uLnTx/>
                <a:uFillTx/>
                <a:latin typeface="Arial" panose="020B0604020202020204"/>
                <a:ea typeface="Calibri Light"/>
                <a:cs typeface="Calibri Light"/>
              </a:rPr>
              <a:t>Exploring the strands of study</a:t>
            </a:r>
            <a:r>
              <a:rPr lang="en-GB" sz="2800" dirty="0">
                <a:solidFill>
                  <a:prstClr val="white"/>
                </a:solidFill>
                <a:latin typeface="Arial" panose="020B0604020202020204"/>
                <a:ea typeface="Calibri Light"/>
                <a:cs typeface="Calibri Light"/>
              </a:rPr>
              <a:t> to create </a:t>
            </a:r>
            <a:r>
              <a:rPr kumimoji="0" lang="en-GB" sz="2800" b="0" i="0" u="none" strike="noStrike" kern="1200" cap="none" spc="0" normalizeH="0" baseline="0" noProof="0" dirty="0">
                <a:ln>
                  <a:noFill/>
                </a:ln>
                <a:solidFill>
                  <a:prstClr val="white"/>
                </a:solidFill>
                <a:effectLst/>
                <a:uLnTx/>
                <a:uFillTx/>
                <a:latin typeface="Arial" panose="020B0604020202020204"/>
                <a:ea typeface="Calibri Light"/>
                <a:cs typeface="Calibri Light"/>
              </a:rPr>
              <a:t>meaningful </a:t>
            </a:r>
            <a:r>
              <a:rPr lang="en-GB" sz="2800" dirty="0">
                <a:solidFill>
                  <a:prstClr val="white"/>
                </a:solidFill>
                <a:ea typeface="Calibri Light"/>
                <a:cs typeface="Calibri Light"/>
              </a:rPr>
              <a:t>student-centred </a:t>
            </a:r>
            <a:r>
              <a:rPr kumimoji="0" lang="en-GB" sz="2800" b="0" i="0" u="none" strike="noStrike" kern="1200" cap="none" spc="0" normalizeH="0" baseline="0" noProof="0" dirty="0">
                <a:ln>
                  <a:noFill/>
                </a:ln>
                <a:solidFill>
                  <a:prstClr val="white"/>
                </a:solidFill>
                <a:effectLst/>
                <a:uLnTx/>
                <a:uFillTx/>
                <a:latin typeface="Arial" panose="020B0604020202020204"/>
                <a:ea typeface="Calibri Light"/>
                <a:cs typeface="Calibri Light"/>
              </a:rPr>
              <a:t>learning experiences</a:t>
            </a:r>
            <a:endParaRPr lang="en-IE" sz="2800" b="0" i="0" u="none" strike="noStrike" kern="1200" cap="none" spc="0" normalizeH="0" baseline="0" noProof="0" dirty="0">
              <a:ln>
                <a:noFill/>
              </a:ln>
              <a:solidFill>
                <a:prstClr val="white"/>
              </a:solidFill>
              <a:effectLst/>
              <a:uLnTx/>
              <a:uFillTx/>
              <a:latin typeface="Arial" panose="020B0604020202020204"/>
              <a:ea typeface="Calibri Light"/>
              <a:cs typeface="Calibri Light"/>
            </a:endParaRPr>
          </a:p>
        </p:txBody>
      </p:sp>
    </p:spTree>
    <p:extLst>
      <p:ext uri="{BB962C8B-B14F-4D97-AF65-F5344CB8AC3E}">
        <p14:creationId xmlns:p14="http://schemas.microsoft.com/office/powerpoint/2010/main" val="16335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424038-EFD1-307E-40D4-E7EC9DB31B09}"/>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36">
            <a:extLst>
              <a:ext uri="{FF2B5EF4-FFF2-40B4-BE49-F238E27FC236}">
                <a16:creationId xmlns:a16="http://schemas.microsoft.com/office/drawing/2014/main" id="{5EEE74EB-86A5-AD0F-9E7C-1D87661F98A8}"/>
              </a:ext>
            </a:extLst>
          </p:cNvPr>
          <p:cNvPicPr>
            <a:picLocks noGrp="1" noChangeAspect="1"/>
          </p:cNvPicPr>
          <p:nvPr>
            <p:ph sz="half" idx="1"/>
          </p:nvPr>
        </p:nvPicPr>
        <p:blipFill>
          <a:blip r:embed="rId2"/>
          <a:stretch>
            <a:fillRect/>
          </a:stretch>
        </p:blipFill>
        <p:spPr>
          <a:xfrm>
            <a:off x="1179322" y="650239"/>
            <a:ext cx="10199878" cy="5300921"/>
          </a:xfrm>
          <a:prstGeom prst="rect">
            <a:avLst/>
          </a:prstGeom>
          <a:ln>
            <a:solidFill>
              <a:schemeClr val="bg1"/>
            </a:solidFill>
          </a:ln>
          <a:effectLst>
            <a:outerShdw blurRad="63500" sx="102000" sy="102000" algn="ctr" rotWithShape="0">
              <a:prstClr val="black">
                <a:alpha val="40000"/>
              </a:prstClr>
            </a:outerShdw>
          </a:effectLst>
        </p:spPr>
      </p:pic>
      <p:sp>
        <p:nvSpPr>
          <p:cNvPr id="7" name="Oval 6">
            <a:extLst>
              <a:ext uri="{FF2B5EF4-FFF2-40B4-BE49-F238E27FC236}">
                <a16:creationId xmlns:a16="http://schemas.microsoft.com/office/drawing/2014/main" id="{197844DD-7F98-574E-BE93-64550442452F}"/>
              </a:ext>
            </a:extLst>
          </p:cNvPr>
          <p:cNvSpPr/>
          <p:nvPr/>
        </p:nvSpPr>
        <p:spPr>
          <a:xfrm>
            <a:off x="9471550" y="5051736"/>
            <a:ext cx="944217" cy="566530"/>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17F7BDB-400A-44D4-212B-C8B9ABBBF487}"/>
              </a:ext>
            </a:extLst>
          </p:cNvPr>
          <p:cNvSpPr/>
          <p:nvPr/>
        </p:nvSpPr>
        <p:spPr>
          <a:xfrm>
            <a:off x="4745603" y="1992397"/>
            <a:ext cx="944217" cy="566530"/>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136ED68-E8E4-9B78-578B-D113F9ACC2DF}"/>
              </a:ext>
            </a:extLst>
          </p:cNvPr>
          <p:cNvSpPr/>
          <p:nvPr/>
        </p:nvSpPr>
        <p:spPr>
          <a:xfrm>
            <a:off x="2390140" y="3017435"/>
            <a:ext cx="944217" cy="566530"/>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11059BB-68D1-2A5A-C09A-90AD306FF941}"/>
              </a:ext>
            </a:extLst>
          </p:cNvPr>
          <p:cNvSpPr/>
          <p:nvPr/>
        </p:nvSpPr>
        <p:spPr>
          <a:xfrm>
            <a:off x="9399767" y="1997766"/>
            <a:ext cx="1115833" cy="590978"/>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26B5AA6-17B0-3BBA-88CA-06BADFD0DB5C}"/>
              </a:ext>
            </a:extLst>
          </p:cNvPr>
          <p:cNvSpPr/>
          <p:nvPr/>
        </p:nvSpPr>
        <p:spPr>
          <a:xfrm>
            <a:off x="7138173" y="2012275"/>
            <a:ext cx="944217" cy="56653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67045F-1300-D601-BC8D-D155906B5BCC}"/>
              </a:ext>
            </a:extLst>
          </p:cNvPr>
          <p:cNvSpPr/>
          <p:nvPr/>
        </p:nvSpPr>
        <p:spPr>
          <a:xfrm>
            <a:off x="4745604" y="5051736"/>
            <a:ext cx="944217" cy="56653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EA17691-D48B-6627-1882-9DD8C9EABFA1}"/>
              </a:ext>
            </a:extLst>
          </p:cNvPr>
          <p:cNvSpPr/>
          <p:nvPr/>
        </p:nvSpPr>
        <p:spPr>
          <a:xfrm>
            <a:off x="9440417" y="3017434"/>
            <a:ext cx="944217" cy="56653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543ACCA2-F63B-0FA0-8EA4-82384D83EE22}"/>
              </a:ext>
            </a:extLst>
          </p:cNvPr>
          <p:cNvSpPr/>
          <p:nvPr/>
        </p:nvSpPr>
        <p:spPr>
          <a:xfrm>
            <a:off x="2390141" y="2024983"/>
            <a:ext cx="944217" cy="56653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ontent Placeholder 16">
            <a:extLst>
              <a:ext uri="{FF2B5EF4-FFF2-40B4-BE49-F238E27FC236}">
                <a16:creationId xmlns:a16="http://schemas.microsoft.com/office/drawing/2014/main" id="{AD34C6C3-42A2-FF2F-11B3-E9E29851AEC0}"/>
              </a:ext>
            </a:extLst>
          </p:cNvPr>
          <p:cNvSpPr>
            <a:spLocks noGrp="1"/>
          </p:cNvSpPr>
          <p:nvPr>
            <p:ph sz="half" idx="2"/>
          </p:nvPr>
        </p:nvSpPr>
        <p:spPr/>
        <p:txBody>
          <a:bodyPr/>
          <a:lstStyle/>
          <a:p>
            <a:endParaRPr lang="en-GB"/>
          </a:p>
        </p:txBody>
      </p:sp>
      <p:pic>
        <p:nvPicPr>
          <p:cNvPr id="19" name="Picture 18">
            <a:extLst>
              <a:ext uri="{FF2B5EF4-FFF2-40B4-BE49-F238E27FC236}">
                <a16:creationId xmlns:a16="http://schemas.microsoft.com/office/drawing/2014/main" id="{EDC72E2B-A962-FCEA-8F1F-C383E572F51B}"/>
              </a:ext>
            </a:extLst>
          </p:cNvPr>
          <p:cNvPicPr>
            <a:picLocks noChangeAspect="1"/>
          </p:cNvPicPr>
          <p:nvPr/>
        </p:nvPicPr>
        <p:blipFill>
          <a:blip r:embed="rId3"/>
          <a:stretch>
            <a:fillRect/>
          </a:stretch>
        </p:blipFill>
        <p:spPr>
          <a:xfrm>
            <a:off x="1179322" y="757490"/>
            <a:ext cx="10224423" cy="5086418"/>
          </a:xfrm>
          <a:prstGeom prst="rect">
            <a:avLst/>
          </a:prstGeom>
        </p:spPr>
      </p:pic>
    </p:spTree>
    <p:extLst>
      <p:ext uri="{BB962C8B-B14F-4D97-AF65-F5344CB8AC3E}">
        <p14:creationId xmlns:p14="http://schemas.microsoft.com/office/powerpoint/2010/main" val="353621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9EF520-0C19-01F6-6F48-71E6B4A46A6C}"/>
              </a:ext>
            </a:extLst>
          </p:cNvPr>
          <p:cNvSpPr txBox="1"/>
          <p:nvPr/>
        </p:nvSpPr>
        <p:spPr>
          <a:xfrm>
            <a:off x="6136969" y="5142708"/>
            <a:ext cx="4037772" cy="369332"/>
          </a:xfrm>
          <a:prstGeom prst="rect">
            <a:avLst/>
          </a:prstGeom>
          <a:noFill/>
        </p:spPr>
        <p:txBody>
          <a:bodyPr wrap="square">
            <a:spAutoFit/>
          </a:bodyPr>
          <a:lstStyle/>
          <a:p>
            <a:r>
              <a:rPr lang="en-GB" dirty="0"/>
              <a:t>https://sam-hu.com/connections/today</a:t>
            </a:r>
          </a:p>
        </p:txBody>
      </p:sp>
      <p:grpSp>
        <p:nvGrpSpPr>
          <p:cNvPr id="12" name="Group 11">
            <a:extLst>
              <a:ext uri="{FF2B5EF4-FFF2-40B4-BE49-F238E27FC236}">
                <a16:creationId xmlns:a16="http://schemas.microsoft.com/office/drawing/2014/main" id="{07D1B7AF-9AB8-BC20-DEB1-F3306C175495}"/>
              </a:ext>
            </a:extLst>
          </p:cNvPr>
          <p:cNvGrpSpPr/>
          <p:nvPr/>
        </p:nvGrpSpPr>
        <p:grpSpPr>
          <a:xfrm>
            <a:off x="828123" y="1389541"/>
            <a:ext cx="3134414" cy="4403469"/>
            <a:chOff x="8322227" y="1307354"/>
            <a:chExt cx="3134414" cy="4403469"/>
          </a:xfrm>
        </p:grpSpPr>
        <p:pic>
          <p:nvPicPr>
            <p:cNvPr id="10" name="Picture 2" descr="A screen shot of a phone&#10;&#10;Description automatically generated">
              <a:extLst>
                <a:ext uri="{FF2B5EF4-FFF2-40B4-BE49-F238E27FC236}">
                  <a16:creationId xmlns:a16="http://schemas.microsoft.com/office/drawing/2014/main" id="{AA8A8435-E2EF-0450-E315-BE149E7CB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2227" y="1307354"/>
              <a:ext cx="3134414" cy="4403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qr code on a white background&#10;&#10;AI-generated content may be incorrect.">
              <a:extLst>
                <a:ext uri="{FF2B5EF4-FFF2-40B4-BE49-F238E27FC236}">
                  <a16:creationId xmlns:a16="http://schemas.microsoft.com/office/drawing/2014/main" id="{2939C062-5BC5-DA3B-3F45-A969ABBC8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682" y="2770012"/>
              <a:ext cx="2563503" cy="2563503"/>
            </a:xfrm>
            <a:prstGeom prst="rect">
              <a:avLst/>
            </a:prstGeom>
          </p:spPr>
        </p:pic>
      </p:grpSp>
      <p:pic>
        <p:nvPicPr>
          <p:cNvPr id="9" name="Picture 8">
            <a:extLst>
              <a:ext uri="{FF2B5EF4-FFF2-40B4-BE49-F238E27FC236}">
                <a16:creationId xmlns:a16="http://schemas.microsoft.com/office/drawing/2014/main" id="{162D8B83-F622-06E5-A0D0-8B56EB83AA33}"/>
              </a:ext>
            </a:extLst>
          </p:cNvPr>
          <p:cNvPicPr>
            <a:picLocks noChangeAspect="1"/>
          </p:cNvPicPr>
          <p:nvPr/>
        </p:nvPicPr>
        <p:blipFill>
          <a:blip r:embed="rId5"/>
          <a:stretch>
            <a:fillRect/>
          </a:stretch>
        </p:blipFill>
        <p:spPr>
          <a:xfrm>
            <a:off x="4871041" y="2600829"/>
            <a:ext cx="6569628" cy="1980893"/>
          </a:xfrm>
          <a:prstGeom prst="rect">
            <a:avLst/>
          </a:prstGeom>
        </p:spPr>
      </p:pic>
      <p:sp>
        <p:nvSpPr>
          <p:cNvPr id="2" name="Title 1">
            <a:extLst>
              <a:ext uri="{FF2B5EF4-FFF2-40B4-BE49-F238E27FC236}">
                <a16:creationId xmlns:a16="http://schemas.microsoft.com/office/drawing/2014/main" id="{B710C5BA-609E-CB14-B062-FBA5C5531629}"/>
              </a:ext>
            </a:extLst>
          </p:cNvPr>
          <p:cNvSpPr>
            <a:spLocks noGrp="1"/>
          </p:cNvSpPr>
          <p:nvPr>
            <p:ph type="title"/>
          </p:nvPr>
        </p:nvSpPr>
        <p:spPr>
          <a:xfrm>
            <a:off x="418079" y="0"/>
            <a:ext cx="10515600" cy="1325563"/>
          </a:xfrm>
        </p:spPr>
        <p:txBody>
          <a:bodyPr/>
          <a:lstStyle/>
          <a:p>
            <a:r>
              <a:rPr lang="en-GB" dirty="0"/>
              <a:t>Developing Literacies</a:t>
            </a:r>
          </a:p>
        </p:txBody>
      </p:sp>
    </p:spTree>
    <p:extLst>
      <p:ext uri="{BB962C8B-B14F-4D97-AF65-F5344CB8AC3E}">
        <p14:creationId xmlns:p14="http://schemas.microsoft.com/office/powerpoint/2010/main" val="35376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CB6E54-026C-D035-F4F4-60D5DBC3B3D3}"/>
              </a:ext>
            </a:extLst>
          </p:cNvPr>
          <p:cNvSpPr/>
          <p:nvPr/>
        </p:nvSpPr>
        <p:spPr>
          <a:xfrm>
            <a:off x="6848061" y="5009322"/>
            <a:ext cx="5343939" cy="18486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47201FC-3F43-2BC7-25B5-B346A2F5224E}"/>
              </a:ext>
            </a:extLst>
          </p:cNvPr>
          <p:cNvPicPr>
            <a:picLocks noChangeAspect="1"/>
          </p:cNvPicPr>
          <p:nvPr/>
        </p:nvPicPr>
        <p:blipFill>
          <a:blip r:embed="rId3"/>
          <a:srcRect l="2585" r="2256"/>
          <a:stretch/>
        </p:blipFill>
        <p:spPr>
          <a:xfrm>
            <a:off x="655306" y="1450475"/>
            <a:ext cx="5991333" cy="4398483"/>
          </a:xfrm>
          <a:prstGeom prst="rect">
            <a:avLst/>
          </a:prstGeom>
          <a:ln>
            <a:solidFill>
              <a:schemeClr val="bg1"/>
            </a:solidFill>
          </a:ln>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EB35FE77-9546-5354-A125-6251F827118C}"/>
              </a:ext>
            </a:extLst>
          </p:cNvPr>
          <p:cNvSpPr txBox="1"/>
          <p:nvPr/>
        </p:nvSpPr>
        <p:spPr>
          <a:xfrm>
            <a:off x="367862" y="365725"/>
            <a:ext cx="6096000" cy="769441"/>
          </a:xfrm>
          <a:prstGeom prst="rect">
            <a:avLst/>
          </a:prstGeom>
          <a:noFill/>
        </p:spPr>
        <p:txBody>
          <a:bodyPr wrap="square">
            <a:spAutoFit/>
          </a:bodyPr>
          <a:lstStyle/>
          <a:p>
            <a:r>
              <a:rPr kumimoji="0" lang="en-GB" sz="4400" b="0" i="0" u="none" strike="noStrike" kern="1200" cap="none" spc="0" normalizeH="0" baseline="0" noProof="0" dirty="0">
                <a:ln>
                  <a:noFill/>
                </a:ln>
                <a:solidFill>
                  <a:srgbClr val="0E85AA"/>
                </a:solidFill>
                <a:effectLst/>
                <a:uLnTx/>
                <a:uFillTx/>
                <a:latin typeface="Arial" panose="020B0604020202020204"/>
                <a:ea typeface="+mj-ea"/>
                <a:cs typeface="+mj-cs"/>
              </a:rPr>
              <a:t>Developing Literacies</a:t>
            </a:r>
            <a:endParaRPr lang="en-GB" dirty="0"/>
          </a:p>
        </p:txBody>
      </p:sp>
      <p:pic>
        <p:nvPicPr>
          <p:cNvPr id="14" name="Picture 13">
            <a:extLst>
              <a:ext uri="{FF2B5EF4-FFF2-40B4-BE49-F238E27FC236}">
                <a16:creationId xmlns:a16="http://schemas.microsoft.com/office/drawing/2014/main" id="{0AAD5C34-94B2-A5DB-378D-6806EF7F182F}"/>
              </a:ext>
            </a:extLst>
          </p:cNvPr>
          <p:cNvPicPr>
            <a:picLocks noChangeAspect="1"/>
          </p:cNvPicPr>
          <p:nvPr/>
        </p:nvPicPr>
        <p:blipFill>
          <a:blip r:embed="rId4"/>
          <a:srcRect l="9249" r="6316"/>
          <a:stretch/>
        </p:blipFill>
        <p:spPr>
          <a:xfrm>
            <a:off x="7272808" y="973395"/>
            <a:ext cx="4263886" cy="5469747"/>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7236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BB76-28BF-1E15-FBFE-871B25785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E9CE8-CA97-8368-1078-7CBC72D874FA}"/>
              </a:ext>
            </a:extLst>
          </p:cNvPr>
          <p:cNvSpPr>
            <a:spLocks noGrp="1"/>
          </p:cNvSpPr>
          <p:nvPr>
            <p:ph type="title"/>
          </p:nvPr>
        </p:nvSpPr>
        <p:spPr>
          <a:xfrm>
            <a:off x="476694" y="120862"/>
            <a:ext cx="10515600" cy="1325563"/>
          </a:xfrm>
        </p:spPr>
        <p:txBody>
          <a:bodyPr/>
          <a:lstStyle/>
          <a:p>
            <a:r>
              <a:rPr lang="en-GB" dirty="0"/>
              <a:t>Developing Literacies</a:t>
            </a:r>
          </a:p>
        </p:txBody>
      </p:sp>
      <p:pic>
        <p:nvPicPr>
          <p:cNvPr id="7" name="Content Placeholder 6">
            <a:extLst>
              <a:ext uri="{FF2B5EF4-FFF2-40B4-BE49-F238E27FC236}">
                <a16:creationId xmlns:a16="http://schemas.microsoft.com/office/drawing/2014/main" id="{509520B2-CE5D-E08E-9C9C-FD0F34365811}"/>
              </a:ext>
            </a:extLst>
          </p:cNvPr>
          <p:cNvPicPr>
            <a:picLocks noGrp="1" noChangeAspect="1"/>
          </p:cNvPicPr>
          <p:nvPr>
            <p:ph idx="1"/>
          </p:nvPr>
        </p:nvPicPr>
        <p:blipFill>
          <a:blip r:embed="rId3"/>
          <a:stretch>
            <a:fillRect/>
          </a:stretch>
        </p:blipFill>
        <p:spPr>
          <a:xfrm>
            <a:off x="1660518" y="1282891"/>
            <a:ext cx="8930145" cy="4892762"/>
          </a:xfr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96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ED43A-B903-4C27-5F92-7E8EB08FE1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36088-A1F1-4BFE-DB53-D6F060DE1489}"/>
              </a:ext>
            </a:extLst>
          </p:cNvPr>
          <p:cNvSpPr>
            <a:spLocks noGrp="1"/>
          </p:cNvSpPr>
          <p:nvPr>
            <p:ph type="title"/>
          </p:nvPr>
        </p:nvSpPr>
        <p:spPr>
          <a:xfrm>
            <a:off x="838200" y="365125"/>
            <a:ext cx="10515600" cy="1325563"/>
          </a:xfrm>
        </p:spPr>
        <p:txBody>
          <a:bodyPr anchor="ctr">
            <a:normAutofit/>
          </a:bodyPr>
          <a:lstStyle/>
          <a:p>
            <a:r>
              <a:rPr lang="en-GB" dirty="0"/>
              <a:t>Developing literacies</a:t>
            </a:r>
          </a:p>
        </p:txBody>
      </p:sp>
      <p:pic>
        <p:nvPicPr>
          <p:cNvPr id="5" name="Picture 4">
            <a:extLst>
              <a:ext uri="{FF2B5EF4-FFF2-40B4-BE49-F238E27FC236}">
                <a16:creationId xmlns:a16="http://schemas.microsoft.com/office/drawing/2014/main" id="{774FF33A-A5A2-9659-8A3B-0F68B2B3A3C2}"/>
              </a:ext>
            </a:extLst>
          </p:cNvPr>
          <p:cNvPicPr>
            <a:picLocks noChangeAspect="1"/>
          </p:cNvPicPr>
          <p:nvPr/>
        </p:nvPicPr>
        <p:blipFill>
          <a:blip r:embed="rId3"/>
          <a:stretch>
            <a:fillRect/>
          </a:stretch>
        </p:blipFill>
        <p:spPr>
          <a:xfrm>
            <a:off x="1428098" y="1401289"/>
            <a:ext cx="9335803" cy="4810796"/>
          </a:xfrm>
          <a:prstGeom prst="rect">
            <a:avLst/>
          </a:prstGeom>
        </p:spPr>
      </p:pic>
    </p:spTree>
    <p:extLst>
      <p:ext uri="{BB962C8B-B14F-4D97-AF65-F5344CB8AC3E}">
        <p14:creationId xmlns:p14="http://schemas.microsoft.com/office/powerpoint/2010/main" val="27246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ny colorful post-it notes on a white wall&#10;&#10;Description automatically generated">
            <a:extLst>
              <a:ext uri="{FF2B5EF4-FFF2-40B4-BE49-F238E27FC236}">
                <a16:creationId xmlns:a16="http://schemas.microsoft.com/office/drawing/2014/main" id="{8F63FEBE-AA9E-01C3-64B2-814966E8A1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13357"/>
            <a:ext cx="12192000" cy="6858000"/>
          </a:xfrm>
          <a:prstGeom prst="rect">
            <a:avLst/>
          </a:prstGeom>
        </p:spPr>
      </p:pic>
      <p:sp>
        <p:nvSpPr>
          <p:cNvPr id="7" name="TextBox 6">
            <a:extLst>
              <a:ext uri="{FF2B5EF4-FFF2-40B4-BE49-F238E27FC236}">
                <a16:creationId xmlns:a16="http://schemas.microsoft.com/office/drawing/2014/main" id="{E67DDBF2-4A47-4CA8-D886-5D4C561A5427}"/>
              </a:ext>
            </a:extLst>
          </p:cNvPr>
          <p:cNvSpPr txBox="1"/>
          <p:nvPr/>
        </p:nvSpPr>
        <p:spPr>
          <a:xfrm>
            <a:off x="3687170" y="2767280"/>
            <a:ext cx="4817660" cy="1323439"/>
          </a:xfrm>
          <a:prstGeom prst="rect">
            <a:avLst/>
          </a:prstGeom>
          <a:solidFill>
            <a:schemeClr val="bg1">
              <a:alpha val="68000"/>
            </a:schemeClr>
          </a:solidFill>
          <a:effectLst>
            <a:outerShdw blurRad="50800" dist="50800" dir="5400000" algn="ctr" rotWithShape="0">
              <a:srgbClr val="000000">
                <a:alpha val="63000"/>
              </a:srgbClr>
            </a:outerShdw>
          </a:effectLst>
        </p:spPr>
        <p:txBody>
          <a:bodyPr wrap="square" rtlCol="0">
            <a:spAutoFit/>
          </a:bodyPr>
          <a:lstStyle/>
          <a:p>
            <a:pPr algn="ctr"/>
            <a:r>
              <a:rPr lang="en-IE" sz="8000" dirty="0"/>
              <a:t>Questions</a:t>
            </a:r>
            <a:endParaRPr lang="en-GB" sz="8000" dirty="0"/>
          </a:p>
        </p:txBody>
      </p:sp>
      <p:pic>
        <p:nvPicPr>
          <p:cNvPr id="1026" name="Picture 2" descr="Tips and Tricks for Teachers on Padlet">
            <a:extLst>
              <a:ext uri="{FF2B5EF4-FFF2-40B4-BE49-F238E27FC236}">
                <a16:creationId xmlns:a16="http://schemas.microsoft.com/office/drawing/2014/main" id="{0ACEEE93-3CC4-B098-4681-D409A8A08F7E}"/>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3201950" y="1904999"/>
            <a:ext cx="6000750" cy="30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F39E77C-340F-40DD-BA35-FBF173AA2C5D}"/>
              </a:ext>
            </a:extLst>
          </p:cNvPr>
          <p:cNvGrpSpPr/>
          <p:nvPr/>
        </p:nvGrpSpPr>
        <p:grpSpPr>
          <a:xfrm>
            <a:off x="383677" y="1904999"/>
            <a:ext cx="2497745" cy="3048000"/>
            <a:chOff x="383677" y="1904999"/>
            <a:chExt cx="2497745" cy="3048000"/>
          </a:xfrm>
        </p:grpSpPr>
        <p:sp>
          <p:nvSpPr>
            <p:cNvPr id="17" name="Rectangle 16">
              <a:extLst>
                <a:ext uri="{FF2B5EF4-FFF2-40B4-BE49-F238E27FC236}">
                  <a16:creationId xmlns:a16="http://schemas.microsoft.com/office/drawing/2014/main" id="{B40C568B-0FB6-B30C-4112-F7D7DB00BA74}"/>
                </a:ext>
              </a:extLst>
            </p:cNvPr>
            <p:cNvSpPr/>
            <p:nvPr/>
          </p:nvSpPr>
          <p:spPr>
            <a:xfrm>
              <a:off x="383677" y="1904999"/>
              <a:ext cx="2497745" cy="304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7ABE4332-62A0-A6F0-0EC1-B0C75F7ADF1A}"/>
                </a:ext>
              </a:extLst>
            </p:cNvPr>
            <p:cNvPicPr>
              <a:picLocks noChangeAspect="1"/>
            </p:cNvPicPr>
            <p:nvPr/>
          </p:nvPicPr>
          <p:blipFill>
            <a:blip r:embed="rId6"/>
            <a:stretch>
              <a:fillRect/>
            </a:stretch>
          </p:blipFill>
          <p:spPr>
            <a:xfrm>
              <a:off x="786281" y="2008006"/>
              <a:ext cx="1692536" cy="2375923"/>
            </a:xfrm>
            <a:prstGeom prst="rect">
              <a:avLst/>
            </a:prstGeom>
          </p:spPr>
        </p:pic>
        <p:pic>
          <p:nvPicPr>
            <p:cNvPr id="16" name="Picture 15" descr="A qr code with a few squares&#10;&#10;Description automatically generated">
              <a:extLst>
                <a:ext uri="{FF2B5EF4-FFF2-40B4-BE49-F238E27FC236}">
                  <a16:creationId xmlns:a16="http://schemas.microsoft.com/office/drawing/2014/main" id="{27C33C02-7D67-A2A4-B2C7-D0D9CE927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849" y="2836391"/>
              <a:ext cx="1295400" cy="1295400"/>
            </a:xfrm>
            <a:prstGeom prst="rect">
              <a:avLst/>
            </a:prstGeom>
          </p:spPr>
        </p:pic>
      </p:grpSp>
      <p:pic>
        <p:nvPicPr>
          <p:cNvPr id="20" name="Picture 19">
            <a:extLst>
              <a:ext uri="{FF2B5EF4-FFF2-40B4-BE49-F238E27FC236}">
                <a16:creationId xmlns:a16="http://schemas.microsoft.com/office/drawing/2014/main" id="{E5CE9F07-50AD-4D0A-1335-4450769EB71A}"/>
              </a:ext>
            </a:extLst>
          </p:cNvPr>
          <p:cNvPicPr>
            <a:picLocks noChangeAspect="1"/>
          </p:cNvPicPr>
          <p:nvPr/>
        </p:nvPicPr>
        <p:blipFill>
          <a:blip r:embed="rId8"/>
          <a:stretch>
            <a:fillRect/>
          </a:stretch>
        </p:blipFill>
        <p:spPr>
          <a:xfrm>
            <a:off x="3181109" y="1828029"/>
            <a:ext cx="8879511" cy="4880670"/>
          </a:xfrm>
          <a:prstGeom prst="rect">
            <a:avLst/>
          </a:prstGeom>
          <a:ln>
            <a:solidFill>
              <a:schemeClr val="bg1"/>
            </a:solidFill>
          </a:ln>
          <a:effectLst>
            <a:outerShdw blurRad="63500" sx="102000" sy="102000" algn="ctr" rotWithShape="0">
              <a:prstClr val="black">
                <a:alpha val="40000"/>
              </a:prstClr>
            </a:outerShdw>
          </a:effectLst>
        </p:spPr>
      </p:pic>
      <p:sp>
        <p:nvSpPr>
          <p:cNvPr id="21" name="Arrow: Down 20">
            <a:extLst>
              <a:ext uri="{FF2B5EF4-FFF2-40B4-BE49-F238E27FC236}">
                <a16:creationId xmlns:a16="http://schemas.microsoft.com/office/drawing/2014/main" id="{9EB71529-CF87-7E4E-F4F1-90EFCAA49B31}"/>
              </a:ext>
            </a:extLst>
          </p:cNvPr>
          <p:cNvSpPr/>
          <p:nvPr/>
        </p:nvSpPr>
        <p:spPr>
          <a:xfrm>
            <a:off x="3201950" y="1050762"/>
            <a:ext cx="544588" cy="1550813"/>
          </a:xfrm>
          <a:prstGeom prst="downArrow">
            <a:avLst/>
          </a:prstGeom>
          <a:solidFill>
            <a:srgbClr val="FF0000"/>
          </a:solidFill>
          <a:ln w="571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640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4475-C9DD-521F-75CF-78F486D87AAD}"/>
              </a:ext>
            </a:extLst>
          </p:cNvPr>
          <p:cNvSpPr>
            <a:spLocks noGrp="1"/>
          </p:cNvSpPr>
          <p:nvPr>
            <p:ph type="title"/>
          </p:nvPr>
        </p:nvSpPr>
        <p:spPr>
          <a:xfrm>
            <a:off x="104775" y="130290"/>
            <a:ext cx="10515600" cy="1325563"/>
          </a:xfrm>
        </p:spPr>
        <p:txBody>
          <a:bodyPr/>
          <a:lstStyle/>
          <a:p>
            <a:r>
              <a:rPr lang="en-IE" dirty="0"/>
              <a:t>Join our new mailing list to receive news and updates</a:t>
            </a:r>
          </a:p>
        </p:txBody>
      </p:sp>
      <p:pic>
        <p:nvPicPr>
          <p:cNvPr id="4" name="Picture 3" descr="A qr code with a dinosaur&#10;&#10;Description automatically generated">
            <a:extLst>
              <a:ext uri="{FF2B5EF4-FFF2-40B4-BE49-F238E27FC236}">
                <a16:creationId xmlns:a16="http://schemas.microsoft.com/office/drawing/2014/main" id="{7116D9E2-38BD-CFDE-45D2-24903A67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81" y="3100388"/>
            <a:ext cx="2625584" cy="2625584"/>
          </a:xfrm>
          <a:prstGeom prst="rect">
            <a:avLst/>
          </a:prstGeom>
          <a:ln>
            <a:noFill/>
          </a:ln>
          <a:effectLst>
            <a:outerShdw blurRad="292100" dist="139700" dir="2700000" algn="tl" rotWithShape="0">
              <a:srgbClr val="333333">
                <a:alpha val="65000"/>
              </a:srgbClr>
            </a:outerShdw>
          </a:effectLst>
        </p:spPr>
      </p:pic>
      <p:pic>
        <p:nvPicPr>
          <p:cNvPr id="6" name="Picture 5" descr="A blue background with white text&#10;&#10;Description automatically generated">
            <a:extLst>
              <a:ext uri="{FF2B5EF4-FFF2-40B4-BE49-F238E27FC236}">
                <a16:creationId xmlns:a16="http://schemas.microsoft.com/office/drawing/2014/main" id="{35EB3913-7A58-9D0F-6786-1EFDC59954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3666" y="2921917"/>
            <a:ext cx="6460268" cy="1776140"/>
          </a:xfrm>
          <a:prstGeom prst="rect">
            <a:avLst/>
          </a:prstGeom>
          <a:ln>
            <a:solidFill>
              <a:schemeClr val="bg1"/>
            </a:solidFill>
          </a:ln>
          <a:effectLst>
            <a:outerShdw blurRad="292100" dist="139700" dir="2700000" algn="tl" rotWithShape="0">
              <a:srgbClr val="333333">
                <a:alpha val="65000"/>
              </a:srgbClr>
            </a:outerShdw>
          </a:effectLst>
        </p:spPr>
      </p:pic>
      <p:pic>
        <p:nvPicPr>
          <p:cNvPr id="7" name="Picture 2" descr="A screen shot of a phone&#10;&#10;Description automatically generated">
            <a:extLst>
              <a:ext uri="{FF2B5EF4-FFF2-40B4-BE49-F238E27FC236}">
                <a16:creationId xmlns:a16="http://schemas.microsoft.com/office/drawing/2014/main" id="{A2153CC1-980F-E7FD-6B45-6656E9B3C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66" y="1608253"/>
            <a:ext cx="3134414" cy="440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01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09ED-E557-538F-DECB-70385434F2D7}"/>
              </a:ext>
            </a:extLst>
          </p:cNvPr>
          <p:cNvSpPr>
            <a:spLocks noGrp="1"/>
          </p:cNvSpPr>
          <p:nvPr>
            <p:ph type="title"/>
          </p:nvPr>
        </p:nvSpPr>
        <p:spPr>
          <a:xfrm>
            <a:off x="347472" y="1671319"/>
            <a:ext cx="3857625" cy="1069975"/>
          </a:xfrm>
        </p:spPr>
        <p:txBody>
          <a:bodyPr>
            <a:normAutofit/>
          </a:bodyPr>
          <a:lstStyle/>
          <a:p>
            <a:r>
              <a:rPr lang="en-IE" sz="4400" dirty="0"/>
              <a:t>Session 1</a:t>
            </a:r>
            <a:endParaRPr lang="en-GB" sz="4400" dirty="0"/>
          </a:p>
        </p:txBody>
      </p:sp>
      <p:sp>
        <p:nvSpPr>
          <p:cNvPr id="3" name="Text Placeholder 2">
            <a:extLst>
              <a:ext uri="{FF2B5EF4-FFF2-40B4-BE49-F238E27FC236}">
                <a16:creationId xmlns:a16="http://schemas.microsoft.com/office/drawing/2014/main" id="{11982620-F5A6-48B1-5608-F074205A5DA3}"/>
              </a:ext>
            </a:extLst>
          </p:cNvPr>
          <p:cNvSpPr>
            <a:spLocks noGrp="1"/>
          </p:cNvSpPr>
          <p:nvPr>
            <p:ph type="body" sz="half" idx="2"/>
          </p:nvPr>
        </p:nvSpPr>
        <p:spPr>
          <a:xfrm>
            <a:off x="347472" y="2948697"/>
            <a:ext cx="4372495" cy="2944813"/>
          </a:xfrm>
        </p:spPr>
        <p:txBody>
          <a:bodyPr>
            <a:normAutofit/>
          </a:bodyPr>
          <a:lstStyle/>
          <a:p>
            <a:r>
              <a:rPr lang="en-IE" sz="3200" dirty="0"/>
              <a:t>Exploring approaches to creating meaningful connections across </a:t>
            </a:r>
            <a:br>
              <a:rPr lang="en-IE" sz="3200" dirty="0"/>
            </a:br>
            <a:r>
              <a:rPr lang="en-IE" sz="3200" dirty="0"/>
              <a:t>the strands of study</a:t>
            </a:r>
            <a:endParaRPr lang="en-GB" sz="3200" dirty="0"/>
          </a:p>
        </p:txBody>
      </p:sp>
    </p:spTree>
    <p:extLst>
      <p:ext uri="{BB962C8B-B14F-4D97-AF65-F5344CB8AC3E}">
        <p14:creationId xmlns:p14="http://schemas.microsoft.com/office/powerpoint/2010/main" val="129247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345141" y="126719"/>
            <a:ext cx="10515600" cy="1325563"/>
          </a:xfrm>
        </p:spPr>
        <p:txBody>
          <a:bodyPr/>
          <a:lstStyle/>
          <a:p>
            <a:r>
              <a:rPr lang="en-IE" dirty="0"/>
              <a:t>Learning Intentions</a:t>
            </a:r>
          </a:p>
        </p:txBody>
      </p:sp>
      <p:sp>
        <p:nvSpPr>
          <p:cNvPr id="3" name="Content Placeholder 2">
            <a:extLst>
              <a:ext uri="{FF2B5EF4-FFF2-40B4-BE49-F238E27FC236}">
                <a16:creationId xmlns:a16="http://schemas.microsoft.com/office/drawing/2014/main" id="{B8D61858-6484-E9BD-3560-1787CB9745BA}"/>
              </a:ext>
            </a:extLst>
          </p:cNvPr>
          <p:cNvSpPr>
            <a:spLocks noGrp="1"/>
          </p:cNvSpPr>
          <p:nvPr>
            <p:ph sz="half" idx="1"/>
          </p:nvPr>
        </p:nvSpPr>
        <p:spPr>
          <a:xfrm>
            <a:off x="475805" y="1828800"/>
            <a:ext cx="5433676" cy="4344988"/>
          </a:xfrm>
        </p:spPr>
        <p:txBody>
          <a:bodyPr vert="horz" lIns="91440" tIns="45720" rIns="91440" bIns="45720" rtlCol="0" anchor="t">
            <a:normAutofit/>
          </a:bodyPr>
          <a:lstStyle/>
          <a:p>
            <a:pPr marL="0" lvl="0" indent="0" algn="ctr">
              <a:buNone/>
            </a:pPr>
            <a:r>
              <a:rPr lang="en-IE" dirty="0"/>
              <a:t>Explore and develop approaches to student-centred learning</a:t>
            </a:r>
            <a:endParaRPr lang="en-GB" dirty="0"/>
          </a:p>
        </p:txBody>
      </p:sp>
      <p:sp>
        <p:nvSpPr>
          <p:cNvPr id="4" name="Content Placeholder 3">
            <a:extLst>
              <a:ext uri="{FF2B5EF4-FFF2-40B4-BE49-F238E27FC236}">
                <a16:creationId xmlns:a16="http://schemas.microsoft.com/office/drawing/2014/main" id="{286073A0-1194-109F-474D-CD34DF310A77}"/>
              </a:ext>
            </a:extLst>
          </p:cNvPr>
          <p:cNvSpPr>
            <a:spLocks noGrp="1"/>
          </p:cNvSpPr>
          <p:nvPr>
            <p:ph sz="half" idx="2"/>
          </p:nvPr>
        </p:nvSpPr>
        <p:spPr>
          <a:xfrm>
            <a:off x="6435437" y="1828800"/>
            <a:ext cx="5577268" cy="4348163"/>
          </a:xfrm>
        </p:spPr>
        <p:txBody>
          <a:bodyPr vert="horz" lIns="91440" tIns="45720" rIns="91440" bIns="45720" rtlCol="0" anchor="t">
            <a:normAutofit/>
          </a:bodyPr>
          <a:lstStyle/>
          <a:p>
            <a:pPr marL="0" lvl="0" indent="0" algn="ctr">
              <a:buNone/>
            </a:pPr>
            <a:r>
              <a:rPr lang="en-IE" dirty="0"/>
              <a:t>Making connections within and across the strands of study</a:t>
            </a:r>
            <a:endParaRPr lang="en-GB" sz="2400" dirty="0"/>
          </a:p>
        </p:txBody>
      </p:sp>
      <p:pic>
        <p:nvPicPr>
          <p:cNvPr id="1030" name="Picture 6" descr="undefined">
            <a:extLst>
              <a:ext uri="{FF2B5EF4-FFF2-40B4-BE49-F238E27FC236}">
                <a16:creationId xmlns:a16="http://schemas.microsoft.com/office/drawing/2014/main" id="{549DBF92-9B6D-9330-C446-6FB1C815B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777" y="2777845"/>
            <a:ext cx="3744882" cy="3313105"/>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9559D9-E612-AE3B-052B-85A22A65D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220010" y="2773535"/>
            <a:ext cx="3744882" cy="3317415"/>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4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1295-9EE9-BEF3-6F4C-242522FE4BD2}"/>
              </a:ext>
            </a:extLst>
          </p:cNvPr>
          <p:cNvSpPr>
            <a:spLocks noGrp="1"/>
          </p:cNvSpPr>
          <p:nvPr>
            <p:ph type="title"/>
          </p:nvPr>
        </p:nvSpPr>
        <p:spPr>
          <a:xfrm>
            <a:off x="360528" y="85465"/>
            <a:ext cx="10515600" cy="1325563"/>
          </a:xfrm>
        </p:spPr>
        <p:txBody>
          <a:bodyPr/>
          <a:lstStyle/>
          <a:p>
            <a:r>
              <a:rPr lang="en-IE" dirty="0"/>
              <a:t>Studying Ancient Greek and Latin</a:t>
            </a:r>
            <a:endParaRPr lang="en-GB" dirty="0"/>
          </a:p>
        </p:txBody>
      </p:sp>
      <p:sp>
        <p:nvSpPr>
          <p:cNvPr id="3" name="Content Placeholder 2">
            <a:extLst>
              <a:ext uri="{FF2B5EF4-FFF2-40B4-BE49-F238E27FC236}">
                <a16:creationId xmlns:a16="http://schemas.microsoft.com/office/drawing/2014/main" id="{85DF8C29-B02D-2C45-808C-B1E3274D7C81}"/>
              </a:ext>
            </a:extLst>
          </p:cNvPr>
          <p:cNvSpPr>
            <a:spLocks noGrp="1"/>
          </p:cNvSpPr>
          <p:nvPr>
            <p:ph idx="1"/>
          </p:nvPr>
        </p:nvSpPr>
        <p:spPr>
          <a:xfrm>
            <a:off x="687637" y="1179083"/>
            <a:ext cx="3793923" cy="2307340"/>
          </a:xfrm>
        </p:spPr>
        <p:txBody>
          <a:bodyPr>
            <a:normAutofit fontScale="77500" lnSpcReduction="20000"/>
          </a:bodyPr>
          <a:lstStyle/>
          <a:p>
            <a:pPr>
              <a:lnSpc>
                <a:spcPct val="115000"/>
              </a:lnSpc>
            </a:pPr>
            <a:endParaRPr lang="en-GB" b="1" dirty="0">
              <a:latin typeface="Calibri" panose="020F0502020204030204" pitchFamily="34" charset="0"/>
              <a:ea typeface="Candara" panose="020E0502030303020204" pitchFamily="34" charset="0"/>
            </a:endParaRPr>
          </a:p>
          <a:p>
            <a:pPr marL="0" indent="0" algn="ctr">
              <a:lnSpc>
                <a:spcPct val="115000"/>
              </a:lnSpc>
              <a:buNone/>
            </a:pPr>
            <a:r>
              <a:rPr lang="en-GB" i="1" dirty="0">
                <a:latin typeface="Calibri" panose="020F0502020204030204" pitchFamily="34" charset="0"/>
                <a:ea typeface="Candara" panose="020E0502030303020204" pitchFamily="34" charset="0"/>
              </a:rPr>
              <a:t>“Through Latin texts, students delve into the values, traditions, and societal norms of antiquity, fostering cultural literacy and awareness.” </a:t>
            </a:r>
            <a:endParaRPr lang="en-GB" i="1" dirty="0">
              <a:latin typeface="Arial" panose="020B0604020202020204" pitchFamily="34" charset="0"/>
              <a:ea typeface="Arial" panose="020B0604020202020204" pitchFamily="34" charset="0"/>
            </a:endParaRPr>
          </a:p>
          <a:p>
            <a:pPr>
              <a:lnSpc>
                <a:spcPct val="115000"/>
              </a:lnSpc>
            </a:pPr>
            <a:endParaRPr lang="en-GB" dirty="0"/>
          </a:p>
        </p:txBody>
      </p:sp>
      <p:pic>
        <p:nvPicPr>
          <p:cNvPr id="9" name="Picture 8" descr="Close-up of a manuscript&#10;&#10;Description automatically generated">
            <a:extLst>
              <a:ext uri="{FF2B5EF4-FFF2-40B4-BE49-F238E27FC236}">
                <a16:creationId xmlns:a16="http://schemas.microsoft.com/office/drawing/2014/main" id="{281F83A6-3CCD-C09D-CC0D-FCAB7A64C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835" y="2207236"/>
            <a:ext cx="2816811" cy="2811589"/>
          </a:xfrm>
          <a:prstGeom prst="rect">
            <a:avLst/>
          </a:prstGeom>
        </p:spPr>
      </p:pic>
      <p:pic>
        <p:nvPicPr>
          <p:cNvPr id="11" name="Picture 10" descr="A page of a book&#10;&#10;Description automatically generated">
            <a:extLst>
              <a:ext uri="{FF2B5EF4-FFF2-40B4-BE49-F238E27FC236}">
                <a16:creationId xmlns:a16="http://schemas.microsoft.com/office/drawing/2014/main" id="{285F1029-2A98-1223-4AA3-22CCE85F6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452" y="2207236"/>
            <a:ext cx="2140955" cy="2811589"/>
          </a:xfrm>
          <a:prstGeom prst="rect">
            <a:avLst/>
          </a:prstGeom>
        </p:spPr>
      </p:pic>
      <p:pic>
        <p:nvPicPr>
          <p:cNvPr id="17" name="Picture 16" descr="A statue of a person with a beard&#10;&#10;Description automatically generated">
            <a:extLst>
              <a:ext uri="{FF2B5EF4-FFF2-40B4-BE49-F238E27FC236}">
                <a16:creationId xmlns:a16="http://schemas.microsoft.com/office/drawing/2014/main" id="{147379AC-9B6D-7ED3-7AA4-E65963C5E050}"/>
              </a:ext>
            </a:extLst>
          </p:cNvPr>
          <p:cNvPicPr>
            <a:picLocks noChangeAspect="1"/>
          </p:cNvPicPr>
          <p:nvPr/>
        </p:nvPicPr>
        <p:blipFill>
          <a:blip r:embed="rId5">
            <a:extLst>
              <a:ext uri="{28A0092B-C50C-407E-A947-70E740481C1C}">
                <a14:useLocalDpi xmlns:a14="http://schemas.microsoft.com/office/drawing/2010/main" val="0"/>
              </a:ext>
            </a:extLst>
          </a:blip>
          <a:srcRect t="-1"/>
          <a:stretch>
            <a:fillRect/>
          </a:stretch>
        </p:blipFill>
        <p:spPr>
          <a:xfrm>
            <a:off x="4620774" y="2207236"/>
            <a:ext cx="1906250" cy="2811589"/>
          </a:xfrm>
          <a:prstGeom prst="rect">
            <a:avLst/>
          </a:prstGeom>
        </p:spPr>
      </p:pic>
      <p:pic>
        <p:nvPicPr>
          <p:cNvPr id="13" name="Picture 12" descr="A drawing of a group of people sitting in front of a building&#10;&#10;Description automatically generated">
            <a:extLst>
              <a:ext uri="{FF2B5EF4-FFF2-40B4-BE49-F238E27FC236}">
                <a16:creationId xmlns:a16="http://schemas.microsoft.com/office/drawing/2014/main" id="{46B4FCBD-C30A-7C1D-B2F8-32030462E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881" y="3486423"/>
            <a:ext cx="3647434" cy="2307340"/>
          </a:xfrm>
          <a:prstGeom prst="rect">
            <a:avLst/>
          </a:prstGeom>
        </p:spPr>
      </p:pic>
    </p:spTree>
    <p:extLst>
      <p:ext uri="{BB962C8B-B14F-4D97-AF65-F5344CB8AC3E}">
        <p14:creationId xmlns:p14="http://schemas.microsoft.com/office/powerpoint/2010/main" val="3838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xit" presetSubtype="0" fill="hold"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2" nodeType="clickEffect">
                                  <p:stCondLst>
                                    <p:cond delay="0"/>
                                  </p:stCondLst>
                                  <p:childTnLst>
                                    <p:animEffect transition="out" filter="fade">
                                      <p:cBhvr>
                                        <p:cTn id="41" dur="500"/>
                                        <p:tgtEl>
                                          <p:spTgt spid="3">
                                            <p:txEl>
                                              <p:pRg st="1" end="1"/>
                                            </p:txEl>
                                          </p:spTgt>
                                        </p:tgtEl>
                                      </p:cBhvr>
                                    </p:animEffect>
                                    <p:set>
                                      <p:cBhvr>
                                        <p:cTn id="4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sp>
        <p:nvSpPr>
          <p:cNvPr id="4" name="Freeform 4"/>
          <p:cNvSpPr/>
          <p:nvPr/>
        </p:nvSpPr>
        <p:spPr>
          <a:xfrm>
            <a:off x="1037692" y="2319769"/>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sp>
        <p:nvSpPr>
          <p:cNvPr id="5" name="TextBox 5"/>
          <p:cNvSpPr txBox="1"/>
          <p:nvPr/>
        </p:nvSpPr>
        <p:spPr>
          <a:xfrm>
            <a:off x="803652" y="1414670"/>
            <a:ext cx="3725772" cy="785343"/>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p:cNvSpPr txBox="1"/>
          <p:nvPr/>
        </p:nvSpPr>
        <p:spPr>
          <a:xfrm>
            <a:off x="3553071" y="6045307"/>
            <a:ext cx="2408822" cy="516039"/>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Full Day Face to Face PLE</a:t>
            </a:r>
          </a:p>
        </p:txBody>
      </p:sp>
      <p:sp>
        <p:nvSpPr>
          <p:cNvPr id="7" name="TextBox 7"/>
          <p:cNvSpPr txBox="1"/>
          <p:nvPr/>
        </p:nvSpPr>
        <p:spPr>
          <a:xfrm>
            <a:off x="4910905" y="1799202"/>
            <a:ext cx="3903714" cy="516039"/>
          </a:xfrm>
          <a:prstGeom prst="rect">
            <a:avLst/>
          </a:prstGeom>
        </p:spPr>
        <p:txBody>
          <a:bodyPr lIns="0" tIns="0" rIns="0" bIns="0" rtlCol="0" anchor="t">
            <a:spAutoFit/>
          </a:bodyPr>
          <a:lstStyle/>
          <a:p>
            <a:pPr algn="ctr">
              <a:lnSpc>
                <a:spcPts val="2147"/>
              </a:lnSpc>
            </a:pPr>
            <a:r>
              <a:rPr lang="en-US" sz="1533" b="1" dirty="0">
                <a:solidFill>
                  <a:srgbClr val="000000"/>
                </a:solidFill>
                <a:latin typeface="Arial Bold"/>
                <a:ea typeface="Arial Bold"/>
                <a:cs typeface="Arial Bold"/>
                <a:sym typeface="Arial Bold"/>
              </a:rPr>
              <a:t>Classical Languages Online</a:t>
            </a:r>
          </a:p>
          <a:p>
            <a:pPr algn="ctr">
              <a:lnSpc>
                <a:spcPts val="2147"/>
              </a:lnSpc>
              <a:spcBef>
                <a:spcPct val="0"/>
              </a:spcBef>
            </a:pPr>
            <a:endParaRPr lang="en-US" sz="1533" b="1" dirty="0">
              <a:solidFill>
                <a:srgbClr val="000000"/>
              </a:solidFill>
              <a:latin typeface="Arial Bold"/>
              <a:ea typeface="Arial Bold"/>
              <a:cs typeface="Arial Bold"/>
              <a:sym typeface="Arial Bold"/>
            </a:endParaRPr>
          </a:p>
        </p:txBody>
      </p:sp>
      <p:sp>
        <p:nvSpPr>
          <p:cNvPr id="8" name="TextBox 8"/>
          <p:cNvSpPr txBox="1"/>
          <p:nvPr/>
        </p:nvSpPr>
        <p:spPr>
          <a:xfrm>
            <a:off x="7734507" y="6045307"/>
            <a:ext cx="2408822" cy="516039"/>
          </a:xfrm>
          <a:prstGeom prst="rect">
            <a:avLst/>
          </a:prstGeom>
        </p:spPr>
        <p:txBody>
          <a:bodyPr lIns="0" tIns="0" rIns="0" bIns="0" rtlCol="0" anchor="t">
            <a:spAutoFit/>
          </a:bodyPr>
          <a:lstStyle/>
          <a:p>
            <a:pPr algn="ctr">
              <a:lnSpc>
                <a:spcPts val="2147"/>
              </a:lnSpc>
              <a:spcBef>
                <a:spcPct val="0"/>
              </a:spcBef>
            </a:pPr>
            <a:r>
              <a:rPr lang="en-US" sz="1533" b="1">
                <a:solidFill>
                  <a:srgbClr val="000000"/>
                </a:solidFill>
                <a:latin typeface="Arial Bold"/>
                <a:ea typeface="Arial Bold"/>
                <a:cs typeface="Arial Bold"/>
                <a:sym typeface="Arial Bold"/>
              </a:rPr>
              <a:t>Full Day Face to Face PLE</a:t>
            </a:r>
          </a:p>
        </p:txBody>
      </p:sp>
      <p:sp>
        <p:nvSpPr>
          <p:cNvPr id="9" name="TextBox 9"/>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b="1" err="1">
                <a:solidFill>
                  <a:srgbClr val="0E85AA"/>
                </a:solidFill>
                <a:latin typeface="Arial Bold"/>
                <a:ea typeface="Arial Bold"/>
                <a:cs typeface="Arial Bold"/>
                <a:sym typeface="Arial Bold"/>
              </a:rPr>
              <a:t>Oide</a:t>
            </a:r>
            <a:r>
              <a:rPr lang="en-US" sz="4400" b="1">
                <a:solidFill>
                  <a:srgbClr val="0E85AA"/>
                </a:solidFill>
                <a:latin typeface="Arial Bold"/>
                <a:ea typeface="Arial Bold"/>
                <a:cs typeface="Arial Bold"/>
                <a:sym typeface="Arial Bold"/>
              </a:rPr>
              <a:t> Timeline of Supports for Classical Languages</a:t>
            </a:r>
          </a:p>
        </p:txBody>
      </p:sp>
      <p:sp>
        <p:nvSpPr>
          <p:cNvPr id="10" name="TextBox 10"/>
          <p:cNvSpPr txBox="1"/>
          <p:nvPr/>
        </p:nvSpPr>
        <p:spPr>
          <a:xfrm>
            <a:off x="2241112" y="3939959"/>
            <a:ext cx="789281" cy="415948"/>
          </a:xfrm>
          <a:prstGeom prst="rect">
            <a:avLst/>
          </a:prstGeom>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November2024</a:t>
            </a:r>
          </a:p>
        </p:txBody>
      </p:sp>
      <p:sp>
        <p:nvSpPr>
          <p:cNvPr id="11" name="TextBox 11"/>
          <p:cNvSpPr txBox="1"/>
          <p:nvPr/>
        </p:nvSpPr>
        <p:spPr>
          <a:xfrm>
            <a:off x="4345862" y="3928779"/>
            <a:ext cx="789281" cy="415050"/>
          </a:xfrm>
          <a:prstGeom prst="rect">
            <a:avLst/>
          </a:prstGeom>
        </p:spPr>
        <p:txBody>
          <a:bodyPr lIns="0" tIns="0" rIns="0" bIns="0" rtlCol="0" anchor="t">
            <a:spAutoFit/>
          </a:bodyPr>
          <a:lstStyle/>
          <a:p>
            <a:pPr algn="ctr">
              <a:lnSpc>
                <a:spcPts val="1652"/>
              </a:lnSpc>
              <a:spcBef>
                <a:spcPct val="0"/>
              </a:spcBef>
            </a:pPr>
            <a:r>
              <a:rPr lang="en-US" sz="1150" b="1">
                <a:solidFill>
                  <a:srgbClr val="000000"/>
                </a:solidFill>
                <a:latin typeface="Arial Bold"/>
                <a:ea typeface="Arial Bold"/>
                <a:cs typeface="Arial Bold"/>
                <a:sym typeface="Arial Bold"/>
              </a:rPr>
              <a:t>March 2025</a:t>
            </a:r>
            <a:endParaRPr lang="en-US" sz="1180" b="1">
              <a:solidFill>
                <a:srgbClr val="000000"/>
              </a:solidFill>
              <a:latin typeface="Arial Bold"/>
              <a:ea typeface="Arial Bold"/>
              <a:cs typeface="Arial Bold"/>
              <a:sym typeface="Arial Bold"/>
            </a:endParaRPr>
          </a:p>
        </p:txBody>
      </p:sp>
      <p:sp>
        <p:nvSpPr>
          <p:cNvPr id="12" name="TextBox 12"/>
          <p:cNvSpPr txBox="1"/>
          <p:nvPr/>
        </p:nvSpPr>
        <p:spPr>
          <a:xfrm>
            <a:off x="6360378" y="3939959"/>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3</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3" name="TextBox 13"/>
          <p:cNvSpPr txBox="1"/>
          <p:nvPr/>
        </p:nvSpPr>
        <p:spPr>
          <a:xfrm>
            <a:off x="8480601" y="3943751"/>
            <a:ext cx="971226" cy="415948"/>
          </a:xfrm>
          <a:prstGeom prst="rect">
            <a:avLst/>
          </a:prstGeom>
        </p:spPr>
        <p:txBody>
          <a:bodyPr wrap="square"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1</a:t>
            </a:r>
          </a:p>
          <a:p>
            <a:pPr algn="ctr">
              <a:lnSpc>
                <a:spcPts val="1652"/>
              </a:lnSpc>
            </a:pPr>
            <a:r>
              <a:rPr lang="en-US" sz="1180" b="1" dirty="0">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7120A490-3B3B-D5BD-B678-CA90410EE66D}"/>
              </a:ext>
            </a:extLst>
          </p:cNvPr>
          <p:cNvSpPr txBox="1"/>
          <p:nvPr/>
        </p:nvSpPr>
        <p:spPr>
          <a:xfrm>
            <a:off x="10529125" y="3394938"/>
            <a:ext cx="1293027" cy="1505990"/>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1180" b="1">
                <a:solidFill>
                  <a:srgbClr val="000000"/>
                </a:solidFill>
                <a:latin typeface="Arial Bold"/>
                <a:ea typeface="Arial Bold"/>
                <a:cs typeface="Arial Bold"/>
                <a:sym typeface="Arial Bold"/>
              </a:rPr>
              <a:t>September 2025</a:t>
            </a:r>
          </a:p>
          <a:p>
            <a:pPr algn="ctr">
              <a:lnSpc>
                <a:spcPts val="1652"/>
              </a:lnSpc>
              <a:spcBef>
                <a:spcPct val="0"/>
              </a:spcBef>
            </a:pPr>
            <a:r>
              <a:rPr lang="en-US" sz="1180" b="1">
                <a:solidFill>
                  <a:srgbClr val="000000"/>
                </a:solidFill>
                <a:latin typeface="Arial Bold"/>
                <a:ea typeface="Arial Bold"/>
                <a:cs typeface="Arial Bold"/>
                <a:sym typeface="Arial Bold"/>
              </a:rPr>
              <a:t>the new specifications for Ancient Greek and Latin begin to be taught in schools</a:t>
            </a:r>
          </a:p>
        </p:txBody>
      </p:sp>
      <p:sp>
        <p:nvSpPr>
          <p:cNvPr id="3" name="Oval 2">
            <a:extLst>
              <a:ext uri="{FF2B5EF4-FFF2-40B4-BE49-F238E27FC236}">
                <a16:creationId xmlns:a16="http://schemas.microsoft.com/office/drawing/2014/main" id="{1248F1E7-9DD1-4E17-6719-62B85D2D2285}"/>
              </a:ext>
            </a:extLst>
          </p:cNvPr>
          <p:cNvSpPr/>
          <p:nvPr/>
        </p:nvSpPr>
        <p:spPr>
          <a:xfrm>
            <a:off x="3989220" y="3389114"/>
            <a:ext cx="1477926" cy="145666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14B4A-66CF-4A5D-D8F0-F7949BBD1387}"/>
              </a:ext>
            </a:extLst>
          </p:cNvPr>
          <p:cNvPicPr>
            <a:picLocks noChangeAspect="1"/>
          </p:cNvPicPr>
          <p:nvPr/>
        </p:nvPicPr>
        <p:blipFill>
          <a:blip r:embed="rId3"/>
          <a:stretch>
            <a:fillRect/>
          </a:stretch>
        </p:blipFill>
        <p:spPr>
          <a:xfrm>
            <a:off x="5943600" y="2666959"/>
            <a:ext cx="5956570" cy="1932617"/>
          </a:xfrm>
          <a:prstGeom prst="rect">
            <a:avLst/>
          </a:prstGeom>
        </p:spPr>
      </p:pic>
      <p:sp>
        <p:nvSpPr>
          <p:cNvPr id="2" name="Title 1">
            <a:extLst>
              <a:ext uri="{FF2B5EF4-FFF2-40B4-BE49-F238E27FC236}">
                <a16:creationId xmlns:a16="http://schemas.microsoft.com/office/drawing/2014/main" id="{1834ED1A-AA15-BF46-709E-3A48ED28C265}"/>
              </a:ext>
            </a:extLst>
          </p:cNvPr>
          <p:cNvSpPr>
            <a:spLocks noGrp="1"/>
          </p:cNvSpPr>
          <p:nvPr>
            <p:ph type="title"/>
          </p:nvPr>
        </p:nvSpPr>
        <p:spPr>
          <a:xfrm>
            <a:off x="367352" y="78522"/>
            <a:ext cx="10515600" cy="1325563"/>
          </a:xfrm>
        </p:spPr>
        <p:txBody>
          <a:bodyPr/>
          <a:lstStyle/>
          <a:p>
            <a:r>
              <a:rPr lang="en-IE" dirty="0"/>
              <a:t>Senior Cycle Key Competencies</a:t>
            </a:r>
            <a:endParaRPr lang="en-GB" dirty="0"/>
          </a:p>
        </p:txBody>
      </p:sp>
      <p:pic>
        <p:nvPicPr>
          <p:cNvPr id="5" name="Content Placeholder 4">
            <a:extLst>
              <a:ext uri="{FF2B5EF4-FFF2-40B4-BE49-F238E27FC236}">
                <a16:creationId xmlns:a16="http://schemas.microsoft.com/office/drawing/2014/main" id="{3470E1D3-9BE3-8477-5746-940D04537708}"/>
              </a:ext>
            </a:extLst>
          </p:cNvPr>
          <p:cNvPicPr>
            <a:picLocks noGrp="1" noChangeAspect="1"/>
          </p:cNvPicPr>
          <p:nvPr>
            <p:ph idx="1"/>
          </p:nvPr>
        </p:nvPicPr>
        <p:blipFill>
          <a:blip r:embed="rId4"/>
          <a:srcRect r="8285"/>
          <a:stretch/>
        </p:blipFill>
        <p:spPr>
          <a:xfrm>
            <a:off x="222069" y="1113061"/>
            <a:ext cx="5590902" cy="5543196"/>
          </a:xfrm>
        </p:spPr>
      </p:pic>
    </p:spTree>
    <p:extLst>
      <p:ext uri="{BB962C8B-B14F-4D97-AF65-F5344CB8AC3E}">
        <p14:creationId xmlns:p14="http://schemas.microsoft.com/office/powerpoint/2010/main" val="17942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ECDC13-3C6E-CA53-1C4F-BD571726BBD6}"/>
              </a:ext>
            </a:extLst>
          </p:cNvPr>
          <p:cNvSpPr/>
          <p:nvPr/>
        </p:nvSpPr>
        <p:spPr>
          <a:xfrm>
            <a:off x="7818318" y="5680953"/>
            <a:ext cx="4373682" cy="11770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C1758C-CEF3-B843-1B68-5C3648D42AB2}"/>
              </a:ext>
            </a:extLst>
          </p:cNvPr>
          <p:cNvSpPr/>
          <p:nvPr/>
        </p:nvSpPr>
        <p:spPr>
          <a:xfrm>
            <a:off x="8534400" y="0"/>
            <a:ext cx="3657600" cy="149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2514B38E-07EF-0A39-B48D-2AD4CE874015}"/>
              </a:ext>
            </a:extLst>
          </p:cNvPr>
          <p:cNvSpPr>
            <a:spLocks noGrp="1"/>
          </p:cNvSpPr>
          <p:nvPr>
            <p:ph type="title"/>
          </p:nvPr>
        </p:nvSpPr>
        <p:spPr>
          <a:xfrm>
            <a:off x="387824" y="351477"/>
            <a:ext cx="10515600" cy="1325563"/>
          </a:xfrm>
        </p:spPr>
        <p:txBody>
          <a:bodyPr/>
          <a:lstStyle/>
          <a:p>
            <a:r>
              <a:rPr lang="en-US" dirty="0"/>
              <a:t>Key Competencies</a:t>
            </a:r>
            <a:br>
              <a:rPr lang="en-US" dirty="0"/>
            </a:br>
            <a:endParaRPr lang="en-US" dirty="0"/>
          </a:p>
        </p:txBody>
      </p:sp>
      <p:pic>
        <p:nvPicPr>
          <p:cNvPr id="7" name="Content Placeholder 4" descr="A diagram of a key competencies in senior cycle&#10;&#10;Description automatically generated">
            <a:extLst>
              <a:ext uri="{FF2B5EF4-FFF2-40B4-BE49-F238E27FC236}">
                <a16:creationId xmlns:a16="http://schemas.microsoft.com/office/drawing/2014/main" id="{83E04991-2B05-DB12-15DC-58DF0ED8309B}"/>
              </a:ext>
            </a:extLst>
          </p:cNvPr>
          <p:cNvPicPr>
            <a:picLocks noGrp="1" noChangeAspect="1"/>
          </p:cNvPicPr>
          <p:nvPr>
            <p:ph sz="half" idx="1"/>
          </p:nvPr>
        </p:nvPicPr>
        <p:blipFill>
          <a:blip r:embed="rId3"/>
          <a:stretch>
            <a:fillRect/>
          </a:stretch>
        </p:blipFill>
        <p:spPr>
          <a:xfrm>
            <a:off x="7818318" y="287904"/>
            <a:ext cx="3899726" cy="3546087"/>
          </a:xfrm>
          <a:noFill/>
        </p:spPr>
      </p:pic>
      <p:sp>
        <p:nvSpPr>
          <p:cNvPr id="3" name="TextBox 2">
            <a:extLst>
              <a:ext uri="{FF2B5EF4-FFF2-40B4-BE49-F238E27FC236}">
                <a16:creationId xmlns:a16="http://schemas.microsoft.com/office/drawing/2014/main" id="{F5447FE9-2A7F-96C8-5EA9-922B0913411D}"/>
              </a:ext>
            </a:extLst>
          </p:cNvPr>
          <p:cNvSpPr txBox="1"/>
          <p:nvPr/>
        </p:nvSpPr>
        <p:spPr>
          <a:xfrm>
            <a:off x="914400" y="1574514"/>
            <a:ext cx="5181600" cy="4351338"/>
          </a:xfrm>
          <a:prstGeom prst="rect">
            <a:avLst/>
          </a:prstGeom>
        </p:spPr>
        <p:txBody>
          <a:bodyPr vert="horz" lIns="91440" tIns="45720" rIns="91440" bIns="45720" rtlCol="0">
            <a:normAutofit fontScale="92500" lnSpcReduction="20000"/>
          </a:bodyPr>
          <a:lstStyle/>
          <a:p>
            <a:pPr>
              <a:lnSpc>
                <a:spcPct val="90000"/>
              </a:lnSpc>
              <a:spcBef>
                <a:spcPts val="1000"/>
              </a:spcBef>
            </a:pPr>
            <a:r>
              <a:rPr lang="en-US" sz="2400" dirty="0">
                <a:solidFill>
                  <a:srgbClr val="0E85AA"/>
                </a:solidFill>
                <a:effectLst/>
              </a:rPr>
              <a:t>The Key Competencies</a:t>
            </a:r>
          </a:p>
          <a:p>
            <a:pPr>
              <a:lnSpc>
                <a:spcPct val="90000"/>
              </a:lnSpc>
              <a:spcBef>
                <a:spcPts val="1000"/>
              </a:spcBef>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are linked and blend together</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are </a:t>
            </a:r>
            <a:r>
              <a:rPr lang="en-US" sz="2400" b="1" dirty="0">
                <a:solidFill>
                  <a:srgbClr val="0E85AA"/>
                </a:solidFill>
                <a:effectLst/>
              </a:rPr>
              <a:t>visible</a:t>
            </a:r>
            <a:r>
              <a:rPr lang="en-US" sz="2400" dirty="0">
                <a:solidFill>
                  <a:srgbClr val="0E85AA"/>
                </a:solidFill>
                <a:effectLst/>
              </a:rPr>
              <a:t> across the curriculum</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can help students and teachers to make meaningful connections between and across different areas of learning</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can improve students’ overall learning</a:t>
            </a:r>
            <a:endParaRPr lang="en-US" sz="2400" dirty="0">
              <a:solidFill>
                <a:srgbClr val="0E85AA"/>
              </a:solidFill>
            </a:endParaRPr>
          </a:p>
        </p:txBody>
      </p:sp>
      <p:sp>
        <p:nvSpPr>
          <p:cNvPr id="8" name="TextBox 7">
            <a:extLst>
              <a:ext uri="{FF2B5EF4-FFF2-40B4-BE49-F238E27FC236}">
                <a16:creationId xmlns:a16="http://schemas.microsoft.com/office/drawing/2014/main" id="{BA81E086-28E6-9998-D3ED-1D57577DA7D9}"/>
              </a:ext>
            </a:extLst>
          </p:cNvPr>
          <p:cNvSpPr txBox="1"/>
          <p:nvPr/>
        </p:nvSpPr>
        <p:spPr>
          <a:xfrm>
            <a:off x="8020263" y="4019688"/>
            <a:ext cx="3495836" cy="2246769"/>
          </a:xfrm>
          <a:prstGeom prst="rect">
            <a:avLst/>
          </a:prstGeom>
          <a:noFill/>
        </p:spPr>
        <p:txBody>
          <a:bodyPr wrap="square" rtlCol="0">
            <a:spAutoFit/>
          </a:bodyPr>
          <a:lstStyle/>
          <a:p>
            <a:pPr algn="ctr"/>
            <a:r>
              <a:rPr lang="en-GB" sz="2000" dirty="0">
                <a:solidFill>
                  <a:srgbClr val="0E85AA"/>
                </a:solidFill>
              </a:rPr>
              <a:t>“The key competencies </a:t>
            </a:r>
            <a:r>
              <a:rPr lang="en-GB" sz="2000" b="1" dirty="0">
                <a:solidFill>
                  <a:srgbClr val="0E85AA"/>
                </a:solidFill>
              </a:rPr>
              <a:t>come to life through the learning experiences and pedagogies </a:t>
            </a:r>
            <a:r>
              <a:rPr lang="en-GB" sz="2000" dirty="0">
                <a:solidFill>
                  <a:srgbClr val="0E85AA"/>
                </a:solidFill>
              </a:rPr>
              <a:t>teachers choose and through students’ responses to them.”</a:t>
            </a:r>
          </a:p>
        </p:txBody>
      </p:sp>
      <p:sp>
        <p:nvSpPr>
          <p:cNvPr id="9" name="TextBox 8">
            <a:extLst>
              <a:ext uri="{FF2B5EF4-FFF2-40B4-BE49-F238E27FC236}">
                <a16:creationId xmlns:a16="http://schemas.microsoft.com/office/drawing/2014/main" id="{2F12DAB5-1898-CAA3-DBBA-C77EF15CDA24}"/>
              </a:ext>
            </a:extLst>
          </p:cNvPr>
          <p:cNvSpPr txBox="1"/>
          <p:nvPr/>
        </p:nvSpPr>
        <p:spPr>
          <a:xfrm>
            <a:off x="838200" y="6026392"/>
            <a:ext cx="525780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E85AA"/>
                </a:solidFill>
                <a:effectLst/>
                <a:uLnTx/>
                <a:uFillTx/>
                <a:latin typeface="Arial" panose="020B0604020202020204"/>
                <a:ea typeface="+mn-ea"/>
                <a:cs typeface="+mn-cs"/>
              </a:rPr>
              <a:t>Department of Education, 2024, </a:t>
            </a:r>
            <a:r>
              <a:rPr lang="en-GB" sz="1400" dirty="0">
                <a:solidFill>
                  <a:srgbClr val="0E85AA"/>
                </a:solidFill>
                <a:latin typeface="Arial" panose="020B0604020202020204"/>
              </a:rPr>
              <a:t>P</a:t>
            </a:r>
            <a:r>
              <a:rPr kumimoji="0" lang="en-GB" sz="1400" b="0" i="0" u="none" strike="noStrike" kern="1200" cap="none" spc="0" normalizeH="0" baseline="0" noProof="0" dirty="0">
                <a:ln>
                  <a:noFill/>
                </a:ln>
                <a:solidFill>
                  <a:srgbClr val="0E85AA"/>
                </a:solidFill>
                <a:effectLst/>
                <a:uLnTx/>
                <a:uFillTx/>
                <a:latin typeface="Arial" panose="020B0604020202020204"/>
                <a:ea typeface="+mn-ea"/>
                <a:cs typeface="+mn-cs"/>
              </a:rPr>
              <a:t>. 8 Curriculum Specification for Leaving Certificate Latin</a:t>
            </a:r>
          </a:p>
        </p:txBody>
      </p:sp>
    </p:spTree>
    <p:extLst>
      <p:ext uri="{BB962C8B-B14F-4D97-AF65-F5344CB8AC3E}">
        <p14:creationId xmlns:p14="http://schemas.microsoft.com/office/powerpoint/2010/main" val="34807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xEl>
                                              <p:pRg st="0" end="0"/>
                                            </p:txEl>
                                          </p:spTgt>
                                        </p:tgtEl>
                                      </p:cBhvr>
                                    </p:animEffect>
                                    <p:set>
                                      <p:cBhvr>
                                        <p:cTn id="3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
                                            <p:txEl>
                                              <p:pRg st="2" end="2"/>
                                            </p:txEl>
                                          </p:spTgt>
                                        </p:tgtEl>
                                      </p:cBhvr>
                                    </p:animEffect>
                                    <p:set>
                                      <p:cBhvr>
                                        <p:cTn id="42" dur="1" fill="hold">
                                          <p:stCondLst>
                                            <p:cond delay="499"/>
                                          </p:stCondLst>
                                        </p:cTn>
                                        <p:tgtEl>
                                          <p:spTgt spid="3">
                                            <p:txEl>
                                              <p:pRg st="2" end="2"/>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
                                            <p:txEl>
                                              <p:pRg st="4" end="4"/>
                                            </p:txEl>
                                          </p:spTgt>
                                        </p:tgtEl>
                                      </p:cBhvr>
                                    </p:animEffect>
                                    <p:set>
                                      <p:cBhvr>
                                        <p:cTn id="45" dur="1" fill="hold">
                                          <p:stCondLst>
                                            <p:cond delay="499"/>
                                          </p:stCondLst>
                                        </p:cTn>
                                        <p:tgtEl>
                                          <p:spTgt spid="3">
                                            <p:txEl>
                                              <p:pRg st="4" end="4"/>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
                                            <p:txEl>
                                              <p:pRg st="6" end="6"/>
                                            </p:txEl>
                                          </p:spTgt>
                                        </p:tgtEl>
                                      </p:cBhvr>
                                    </p:animEffect>
                                    <p:set>
                                      <p:cBhvr>
                                        <p:cTn id="48" dur="1" fill="hold">
                                          <p:stCondLst>
                                            <p:cond delay="499"/>
                                          </p:stCondLst>
                                        </p:cTn>
                                        <p:tgtEl>
                                          <p:spTgt spid="3">
                                            <p:txEl>
                                              <p:pRg st="6" end="6"/>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
                                            <p:txEl>
                                              <p:pRg st="8" end="8"/>
                                            </p:txEl>
                                          </p:spTgt>
                                        </p:tgtEl>
                                      </p:cBhvr>
                                    </p:animEffect>
                                    <p:set>
                                      <p:cBhvr>
                                        <p:cTn id="51" dur="1" fill="hold">
                                          <p:stCondLst>
                                            <p:cond delay="499"/>
                                          </p:stCondLst>
                                        </p:cTn>
                                        <p:tgtEl>
                                          <p:spTgt spid="3">
                                            <p:txEl>
                                              <p:pRg st="8" end="8"/>
                                            </p:txEl>
                                          </p:spTgt>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diagram of a key competencies in senior cycle&#10;&#10;Description automatically generated">
            <a:extLst>
              <a:ext uri="{FF2B5EF4-FFF2-40B4-BE49-F238E27FC236}">
                <a16:creationId xmlns:a16="http://schemas.microsoft.com/office/drawing/2014/main" id="{F04EC69A-DB3F-4D34-F635-9BFB38F9D672}"/>
              </a:ext>
            </a:extLst>
          </p:cNvPr>
          <p:cNvPicPr>
            <a:picLocks noChangeAspect="1"/>
          </p:cNvPicPr>
          <p:nvPr/>
        </p:nvPicPr>
        <p:blipFill>
          <a:blip r:embed="rId3"/>
          <a:stretch>
            <a:fillRect/>
          </a:stretch>
        </p:blipFill>
        <p:spPr>
          <a:xfrm>
            <a:off x="6912262" y="992692"/>
            <a:ext cx="5101781" cy="4642620"/>
          </a:xfrm>
          <a:prstGeom prst="rect">
            <a:avLst/>
          </a:prstGeom>
          <a:noFill/>
        </p:spPr>
      </p:pic>
      <p:sp>
        <p:nvSpPr>
          <p:cNvPr id="2" name="Title 1">
            <a:extLst>
              <a:ext uri="{FF2B5EF4-FFF2-40B4-BE49-F238E27FC236}">
                <a16:creationId xmlns:a16="http://schemas.microsoft.com/office/drawing/2014/main" id="{6EB58509-E68D-5974-2A8E-099827D2E821}"/>
              </a:ext>
            </a:extLst>
          </p:cNvPr>
          <p:cNvSpPr>
            <a:spLocks noGrp="1"/>
          </p:cNvSpPr>
          <p:nvPr>
            <p:ph type="title"/>
          </p:nvPr>
        </p:nvSpPr>
        <p:spPr>
          <a:xfrm>
            <a:off x="431367" y="199061"/>
            <a:ext cx="10515600" cy="1325563"/>
          </a:xfrm>
        </p:spPr>
        <p:txBody>
          <a:bodyPr/>
          <a:lstStyle/>
          <a:p>
            <a:r>
              <a:rPr lang="en-IE" dirty="0"/>
              <a:t>Visibility of Key Competencies</a:t>
            </a:r>
            <a:endParaRPr lang="en-GB" dirty="0"/>
          </a:p>
        </p:txBody>
      </p:sp>
      <p:sp>
        <p:nvSpPr>
          <p:cNvPr id="11" name="TextBox 10">
            <a:extLst>
              <a:ext uri="{FF2B5EF4-FFF2-40B4-BE49-F238E27FC236}">
                <a16:creationId xmlns:a16="http://schemas.microsoft.com/office/drawing/2014/main" id="{996ADCA3-05D9-D9C7-A34C-EABD0FA9543C}"/>
              </a:ext>
            </a:extLst>
          </p:cNvPr>
          <p:cNvSpPr txBox="1"/>
          <p:nvPr/>
        </p:nvSpPr>
        <p:spPr>
          <a:xfrm>
            <a:off x="343140" y="2110473"/>
            <a:ext cx="6569122" cy="2800767"/>
          </a:xfrm>
          <a:prstGeom prst="rect">
            <a:avLst/>
          </a:prstGeom>
          <a:noFill/>
        </p:spPr>
        <p:txBody>
          <a:bodyPr wrap="square">
            <a:spAutoFit/>
          </a:bodyPr>
          <a:lstStyle/>
          <a:p>
            <a:pPr algn="ctr"/>
            <a:r>
              <a:rPr lang="en-GB" sz="2200" dirty="0">
                <a:solidFill>
                  <a:srgbClr val="0E85AA"/>
                </a:solidFill>
              </a:rPr>
              <a:t>“The key competencies come to life through the learning experiences and pedagogies teachers choose and through students’ responses to them. Students can and should be helped to develop their key competencies irrespective of their past or present background, circumstances or experiences and should have </a:t>
            </a:r>
            <a:r>
              <a:rPr lang="en-GB" sz="2200" b="1" dirty="0">
                <a:solidFill>
                  <a:srgbClr val="0E85AA"/>
                </a:solidFill>
              </a:rPr>
              <a:t>many opportunities </a:t>
            </a:r>
            <a:r>
              <a:rPr lang="en-GB" sz="2200" dirty="0">
                <a:solidFill>
                  <a:srgbClr val="0E85AA"/>
                </a:solidFill>
              </a:rPr>
              <a:t>to make </a:t>
            </a:r>
            <a:r>
              <a:rPr lang="en-GB" sz="2200" b="1" dirty="0">
                <a:solidFill>
                  <a:srgbClr val="0E85AA"/>
                </a:solidFill>
              </a:rPr>
              <a:t>their key competencies visible.”</a:t>
            </a:r>
          </a:p>
        </p:txBody>
      </p:sp>
      <p:sp>
        <p:nvSpPr>
          <p:cNvPr id="5" name="TextBox 4">
            <a:extLst>
              <a:ext uri="{FF2B5EF4-FFF2-40B4-BE49-F238E27FC236}">
                <a16:creationId xmlns:a16="http://schemas.microsoft.com/office/drawing/2014/main" id="{20820AC9-2BBB-7536-F457-6BF6BBF94C34}"/>
              </a:ext>
            </a:extLst>
          </p:cNvPr>
          <p:cNvSpPr txBox="1"/>
          <p:nvPr/>
        </p:nvSpPr>
        <p:spPr>
          <a:xfrm>
            <a:off x="946569" y="6034625"/>
            <a:ext cx="6345071" cy="276999"/>
          </a:xfrm>
          <a:prstGeom prst="rect">
            <a:avLst/>
          </a:prstGeom>
          <a:noFill/>
        </p:spPr>
        <p:txBody>
          <a:bodyPr wrap="square">
            <a:spAutoFit/>
          </a:bodyPr>
          <a:lstStyle/>
          <a:p>
            <a:pPr marL="0" indent="0">
              <a:buNone/>
            </a:pPr>
            <a:r>
              <a:rPr lang="en-GB" sz="1200" dirty="0">
                <a:solidFill>
                  <a:srgbClr val="0E85AA"/>
                </a:solidFill>
              </a:rPr>
              <a:t>Department of Education, 2024, </a:t>
            </a:r>
            <a:r>
              <a:rPr lang="en-GB" sz="1200">
                <a:solidFill>
                  <a:srgbClr val="0E85AA"/>
                </a:solidFill>
              </a:rPr>
              <a:t>P</a:t>
            </a:r>
            <a:r>
              <a:rPr lang="en-GB" sz="1200" dirty="0">
                <a:solidFill>
                  <a:srgbClr val="0E85AA"/>
                </a:solidFill>
              </a:rPr>
              <a:t>.</a:t>
            </a:r>
            <a:r>
              <a:rPr lang="en-GB" sz="1200">
                <a:solidFill>
                  <a:srgbClr val="0E85AA"/>
                </a:solidFill>
              </a:rPr>
              <a:t> </a:t>
            </a:r>
            <a:r>
              <a:rPr lang="en-GB" sz="1200" dirty="0">
                <a:solidFill>
                  <a:srgbClr val="0E85AA"/>
                </a:solidFill>
              </a:rPr>
              <a:t>2 Curriculum Specification for Leaving Certificate Latin</a:t>
            </a:r>
          </a:p>
        </p:txBody>
      </p:sp>
    </p:spTree>
    <p:extLst>
      <p:ext uri="{BB962C8B-B14F-4D97-AF65-F5344CB8AC3E}">
        <p14:creationId xmlns:p14="http://schemas.microsoft.com/office/powerpoint/2010/main" val="350467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50000" y="50000"/>
                                    </p:animScale>
                                  </p:childTnLst>
                                </p:cTn>
                              </p:par>
                              <p:par>
                                <p:cTn id="12" presetID="50" presetClass="path" presetSubtype="0" accel="40000" decel="50000" fill="hold" nodeType="withEffect">
                                  <p:stCondLst>
                                    <p:cond delay="0"/>
                                  </p:stCondLst>
                                  <p:childTnLst>
                                    <p:animMotion origin="layout" path="M 4.375E-6 -7.40741E-7 L 0.14375 -7.40741E-7 C 0.20794 -7.40741E-7 0.2875 0.00162 0.2875 0.00324 L 0.2875 0.00671 " pathEditMode="relative" rAng="0" ptsTypes="AAAA">
                                      <p:cBhvr>
                                        <p:cTn id="13" dur="2000" fill="hold"/>
                                        <p:tgtEl>
                                          <p:spTgt spid="7"/>
                                        </p:tgtEl>
                                        <p:attrNameLst>
                                          <p:attrName>ppt_x</p:attrName>
                                          <p:attrName>ppt_y</p:attrName>
                                        </p:attrNameLst>
                                      </p:cBhvr>
                                      <p:rCtr x="14375" y="324"/>
                                    </p:animMotion>
                                  </p:childTnLst>
                                </p:cTn>
                              </p:par>
                              <p:par>
                                <p:cTn id="14" presetID="9" presetClass="emph" presetSubtype="0" nodeType="withEffect">
                                  <p:stCondLst>
                                    <p:cond delay="0"/>
                                  </p:stCondLst>
                                  <p:childTnLst>
                                    <p:set>
                                      <p:cBhvr>
                                        <p:cTn id="15" dur="indefinite"/>
                                        <p:tgtEl>
                                          <p:spTgt spid="7"/>
                                        </p:tgtEl>
                                        <p:attrNameLst>
                                          <p:attrName>style.opacity</p:attrName>
                                        </p:attrNameLst>
                                      </p:cBhvr>
                                      <p:to>
                                        <p:strVal val="0.75"/>
                                      </p:to>
                                    </p:set>
                                    <p:animEffect filter="image" prLst="opacity: 0.75">
                                      <p:cBhvr rctx="IE">
                                        <p:cTn id="16" dur="indefinite"/>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7A7C761-1CB3-C574-FE67-7113D70EFCF6}"/>
              </a:ext>
            </a:extLst>
          </p:cNvPr>
          <p:cNvSpPr/>
          <p:nvPr/>
        </p:nvSpPr>
        <p:spPr>
          <a:xfrm>
            <a:off x="0" y="1121229"/>
            <a:ext cx="12192000" cy="573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B9372E8-B99B-7C89-F5E2-E5246CBE6977}"/>
              </a:ext>
            </a:extLst>
          </p:cNvPr>
          <p:cNvPicPr>
            <a:picLocks noChangeAspect="1"/>
          </p:cNvPicPr>
          <p:nvPr/>
        </p:nvPicPr>
        <p:blipFill>
          <a:blip r:embed="rId3"/>
          <a:srcRect b="33827"/>
          <a:stretch/>
        </p:blipFill>
        <p:spPr>
          <a:xfrm>
            <a:off x="2797629" y="1284514"/>
            <a:ext cx="6653908" cy="2928460"/>
          </a:xfrm>
          <a:prstGeom prst="rect">
            <a:avLst/>
          </a:prstGeom>
          <a:ln>
            <a:solidFill>
              <a:schemeClr val="tx1"/>
            </a:solidFill>
          </a:ln>
        </p:spPr>
      </p:pic>
      <p:sp>
        <p:nvSpPr>
          <p:cNvPr id="2" name="Title 1">
            <a:extLst>
              <a:ext uri="{FF2B5EF4-FFF2-40B4-BE49-F238E27FC236}">
                <a16:creationId xmlns:a16="http://schemas.microsoft.com/office/drawing/2014/main" id="{0B68E9FB-2CA6-EC27-83B6-35F80279F317}"/>
              </a:ext>
            </a:extLst>
          </p:cNvPr>
          <p:cNvSpPr>
            <a:spLocks noGrp="1"/>
          </p:cNvSpPr>
          <p:nvPr>
            <p:ph type="title"/>
          </p:nvPr>
        </p:nvSpPr>
        <p:spPr>
          <a:xfrm>
            <a:off x="370115" y="148204"/>
            <a:ext cx="10515600" cy="1325563"/>
          </a:xfrm>
        </p:spPr>
        <p:txBody>
          <a:bodyPr/>
          <a:lstStyle/>
          <a:p>
            <a:r>
              <a:rPr lang="en-IE" dirty="0"/>
              <a:t>Strands of Study Overview</a:t>
            </a:r>
            <a:endParaRPr lang="en-GB" dirty="0"/>
          </a:p>
        </p:txBody>
      </p:sp>
      <p:cxnSp>
        <p:nvCxnSpPr>
          <p:cNvPr id="8" name="Straight Arrow Connector 7">
            <a:extLst>
              <a:ext uri="{FF2B5EF4-FFF2-40B4-BE49-F238E27FC236}">
                <a16:creationId xmlns:a16="http://schemas.microsoft.com/office/drawing/2014/main" id="{23642F27-5311-A2D0-331C-E319CEC6D5D9}"/>
              </a:ext>
            </a:extLst>
          </p:cNvPr>
          <p:cNvCxnSpPr>
            <a:cxnSpLocks/>
          </p:cNvCxnSpPr>
          <p:nvPr/>
        </p:nvCxnSpPr>
        <p:spPr>
          <a:xfrm flipH="1" flipV="1">
            <a:off x="9194800" y="2069333"/>
            <a:ext cx="809171"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3CDB1-8E52-E863-D759-C8AEE0DCFD0C}"/>
              </a:ext>
            </a:extLst>
          </p:cNvPr>
          <p:cNvCxnSpPr>
            <a:cxnSpLocks/>
          </p:cNvCxnSpPr>
          <p:nvPr/>
        </p:nvCxnSpPr>
        <p:spPr>
          <a:xfrm flipV="1">
            <a:off x="2184400" y="2069333"/>
            <a:ext cx="736766"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22B7FE-34B6-BAE0-877B-F64D80771AC8}"/>
              </a:ext>
            </a:extLst>
          </p:cNvPr>
          <p:cNvSpPr txBox="1"/>
          <p:nvPr/>
        </p:nvSpPr>
        <p:spPr>
          <a:xfrm>
            <a:off x="9591353" y="1284514"/>
            <a:ext cx="2427514" cy="2308324"/>
          </a:xfrm>
          <a:prstGeom prst="rect">
            <a:avLst/>
          </a:prstGeom>
          <a:noFill/>
          <a:ln w="31750">
            <a:solidFill>
              <a:srgbClr val="0E85AA"/>
            </a:solidFill>
          </a:ln>
        </p:spPr>
        <p:txBody>
          <a:bodyPr wrap="square" rtlCol="0">
            <a:spAutoFit/>
          </a:bodyPr>
          <a:lstStyle/>
          <a:p>
            <a:pPr algn="ctr"/>
            <a:r>
              <a:rPr lang="en-GB">
                <a:solidFill>
                  <a:srgbClr val="0E85AA"/>
                </a:solidFill>
              </a:rPr>
              <a:t>Learning outcomes which describe the knowledge, skills, values and dispositions students should be able to demonstrate after a period of learning.</a:t>
            </a:r>
          </a:p>
        </p:txBody>
      </p:sp>
      <p:sp>
        <p:nvSpPr>
          <p:cNvPr id="20" name="TextBox 19">
            <a:extLst>
              <a:ext uri="{FF2B5EF4-FFF2-40B4-BE49-F238E27FC236}">
                <a16:creationId xmlns:a16="http://schemas.microsoft.com/office/drawing/2014/main" id="{B4394292-1ECE-1F43-D951-AAAD6D936B73}"/>
              </a:ext>
            </a:extLst>
          </p:cNvPr>
          <p:cNvSpPr txBox="1"/>
          <p:nvPr/>
        </p:nvSpPr>
        <p:spPr>
          <a:xfrm>
            <a:off x="215313" y="1284514"/>
            <a:ext cx="2427514" cy="2308324"/>
          </a:xfrm>
          <a:prstGeom prst="rect">
            <a:avLst/>
          </a:prstGeom>
          <a:noFill/>
          <a:ln w="31750">
            <a:solidFill>
              <a:srgbClr val="0E85AA"/>
            </a:solidFill>
          </a:ln>
        </p:spPr>
        <p:txBody>
          <a:bodyPr wrap="square" rtlCol="0">
            <a:spAutoFit/>
          </a:bodyPr>
          <a:lstStyle/>
          <a:p>
            <a:pPr algn="ctr"/>
            <a:r>
              <a:rPr lang="en-GB" dirty="0">
                <a:solidFill>
                  <a:srgbClr val="0E85AA"/>
                </a:solidFill>
              </a:rPr>
              <a:t>The left-hand column outlines specific areas that students learn about. </a:t>
            </a: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p:txBody>
      </p:sp>
      <p:sp>
        <p:nvSpPr>
          <p:cNvPr id="23" name="TextBox 22">
            <a:extLst>
              <a:ext uri="{FF2B5EF4-FFF2-40B4-BE49-F238E27FC236}">
                <a16:creationId xmlns:a16="http://schemas.microsoft.com/office/drawing/2014/main" id="{30B5358A-1215-1562-1384-2C30578E17ED}"/>
              </a:ext>
            </a:extLst>
          </p:cNvPr>
          <p:cNvSpPr txBox="1"/>
          <p:nvPr/>
        </p:nvSpPr>
        <p:spPr>
          <a:xfrm>
            <a:off x="9591353" y="3665764"/>
            <a:ext cx="2427514" cy="2862322"/>
          </a:xfrm>
          <a:prstGeom prst="rect">
            <a:avLst/>
          </a:prstGeom>
          <a:noFill/>
          <a:ln w="31750">
            <a:solidFill>
              <a:srgbClr val="0E85AA"/>
            </a:solidFill>
          </a:ln>
        </p:spPr>
        <p:txBody>
          <a:bodyPr wrap="square" rtlCol="0">
            <a:spAutoFit/>
          </a:bodyPr>
          <a:lstStyle/>
          <a:p>
            <a:pPr algn="ctr"/>
            <a:r>
              <a:rPr lang="en-GB">
                <a:solidFill>
                  <a:srgbClr val="0E85AA"/>
                </a:solidFill>
              </a:rPr>
              <a:t>An indicative vocabulary list and guidelines - provided by the NCCA as supports for teachers.</a:t>
            </a:r>
          </a:p>
          <a:p>
            <a:pPr algn="ctr"/>
            <a:endParaRPr lang="en-GB">
              <a:solidFill>
                <a:srgbClr val="0E85AA"/>
              </a:solidFill>
            </a:endParaRPr>
          </a:p>
          <a:p>
            <a:pPr algn="ctr"/>
            <a:endParaRPr lang="en-GB">
              <a:solidFill>
                <a:srgbClr val="0E85AA"/>
              </a:solidFill>
            </a:endParaRPr>
          </a:p>
          <a:p>
            <a:pPr algn="ctr"/>
            <a:endParaRPr lang="en-GB">
              <a:solidFill>
                <a:srgbClr val="0E85AA"/>
              </a:solidFill>
            </a:endParaRPr>
          </a:p>
          <a:p>
            <a:pPr algn="ctr"/>
            <a:endParaRPr lang="en-GB">
              <a:solidFill>
                <a:srgbClr val="0E85AA"/>
              </a:solidFill>
            </a:endParaRPr>
          </a:p>
          <a:p>
            <a:pPr algn="ctr"/>
            <a:endParaRPr lang="en-GB">
              <a:solidFill>
                <a:srgbClr val="0E85AA"/>
              </a:solidFill>
            </a:endParaRPr>
          </a:p>
        </p:txBody>
      </p:sp>
      <p:sp>
        <p:nvSpPr>
          <p:cNvPr id="27" name="TextBox 26">
            <a:extLst>
              <a:ext uri="{FF2B5EF4-FFF2-40B4-BE49-F238E27FC236}">
                <a16:creationId xmlns:a16="http://schemas.microsoft.com/office/drawing/2014/main" id="{6113241F-1E63-32C2-CF95-BF0FC3AF1B1C}"/>
              </a:ext>
            </a:extLst>
          </p:cNvPr>
          <p:cNvSpPr txBox="1"/>
          <p:nvPr/>
        </p:nvSpPr>
        <p:spPr>
          <a:xfrm>
            <a:off x="215313" y="3679810"/>
            <a:ext cx="2427514" cy="2862322"/>
          </a:xfrm>
          <a:prstGeom prst="rect">
            <a:avLst/>
          </a:prstGeom>
          <a:noFill/>
          <a:ln w="31750">
            <a:solidFill>
              <a:srgbClr val="0E85AA"/>
            </a:solidFill>
          </a:ln>
        </p:spPr>
        <p:txBody>
          <a:bodyPr wrap="square" rtlCol="0">
            <a:spAutoFit/>
          </a:bodyPr>
          <a:lstStyle/>
          <a:p>
            <a:pPr algn="ctr"/>
            <a:r>
              <a:rPr lang="en-GB" dirty="0">
                <a:solidFill>
                  <a:srgbClr val="0E85AA"/>
                </a:solidFill>
              </a:rPr>
              <a:t>Learning outcomes promote teaching, learning and assessment processes that develop students’ knowledge, skills, values and dispositions.</a:t>
            </a:r>
          </a:p>
          <a:p>
            <a:pPr algn="ctr"/>
            <a:endParaRPr lang="en-GB" dirty="0">
              <a:solidFill>
                <a:srgbClr val="0E85AA"/>
              </a:solidFill>
            </a:endParaRPr>
          </a:p>
        </p:txBody>
      </p:sp>
      <p:pic>
        <p:nvPicPr>
          <p:cNvPr id="32" name="Content Placeholder 4" descr="A diagram of a key competencies in senior cycle&#10;&#10;Description automatically generated">
            <a:extLst>
              <a:ext uri="{FF2B5EF4-FFF2-40B4-BE49-F238E27FC236}">
                <a16:creationId xmlns:a16="http://schemas.microsoft.com/office/drawing/2014/main" id="{E6C4A37E-7373-1077-EB32-FA3A445E1930}"/>
              </a:ext>
            </a:extLst>
          </p:cNvPr>
          <p:cNvPicPr>
            <a:picLocks noChangeAspect="1"/>
          </p:cNvPicPr>
          <p:nvPr/>
        </p:nvPicPr>
        <p:blipFill>
          <a:blip r:embed="rId4"/>
          <a:stretch>
            <a:fillRect/>
          </a:stretch>
        </p:blipFill>
        <p:spPr>
          <a:xfrm>
            <a:off x="345027" y="4035454"/>
            <a:ext cx="2238169" cy="2151034"/>
          </a:xfrm>
          <a:prstGeom prst="rect">
            <a:avLst/>
          </a:prstGeom>
          <a:noFill/>
        </p:spPr>
      </p:pic>
      <p:pic>
        <p:nvPicPr>
          <p:cNvPr id="5" name="Picture 4">
            <a:extLst>
              <a:ext uri="{FF2B5EF4-FFF2-40B4-BE49-F238E27FC236}">
                <a16:creationId xmlns:a16="http://schemas.microsoft.com/office/drawing/2014/main" id="{6476F0BA-5DE3-3D95-F4D0-4DEC8827E6C6}"/>
              </a:ext>
            </a:extLst>
          </p:cNvPr>
          <p:cNvPicPr>
            <a:picLocks noChangeAspect="1"/>
          </p:cNvPicPr>
          <p:nvPr/>
        </p:nvPicPr>
        <p:blipFill>
          <a:blip r:embed="rId5"/>
          <a:stretch>
            <a:fillRect/>
          </a:stretch>
        </p:blipFill>
        <p:spPr>
          <a:xfrm>
            <a:off x="2797629" y="4291201"/>
            <a:ext cx="6653908" cy="2236885"/>
          </a:xfrm>
          <a:prstGeom prst="rect">
            <a:avLst/>
          </a:prstGeom>
          <a:ln>
            <a:solidFill>
              <a:schemeClr val="tx1"/>
            </a:solidFill>
          </a:ln>
        </p:spPr>
      </p:pic>
    </p:spTree>
    <p:extLst>
      <p:ext uri="{BB962C8B-B14F-4D97-AF65-F5344CB8AC3E}">
        <p14:creationId xmlns:p14="http://schemas.microsoft.com/office/powerpoint/2010/main" val="21872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32"/>
                                        </p:tgtEl>
                                        <p:attrNameLst>
                                          <p:attrName>style.opacity</p:attrName>
                                        </p:attrNameLst>
                                      </p:cBhvr>
                                      <p:to>
                                        <p:strVal val="0.25"/>
                                      </p:to>
                                    </p:set>
                                    <p:animEffect filter="image" prLst="opacity: 0.25">
                                      <p:cBhvr rctx="IE">
                                        <p:cTn id="39" dur="indefinite"/>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stone archway with columns and a stone path&#10;&#10;Description automatically generated">
            <a:extLst>
              <a:ext uri="{FF2B5EF4-FFF2-40B4-BE49-F238E27FC236}">
                <a16:creationId xmlns:a16="http://schemas.microsoft.com/office/drawing/2014/main" id="{FAB7E1ED-03CC-7B5B-E372-983595E1D9C6}"/>
              </a:ext>
            </a:extLst>
          </p:cNvPr>
          <p:cNvPicPr>
            <a:picLocks noGrp="1" noChangeAspect="1"/>
          </p:cNvPicPr>
          <p:nvPr>
            <p:ph sz="half" idx="1"/>
          </p:nvPr>
        </p:nvPicPr>
        <p:blipFill>
          <a:blip r:embed="rId3"/>
          <a:stretch>
            <a:fillRect/>
          </a:stretch>
        </p:blipFill>
        <p:spPr>
          <a:xfrm>
            <a:off x="1253331" y="1825625"/>
            <a:ext cx="4351338" cy="4351338"/>
          </a:xfrm>
          <a:ln>
            <a:solidFill>
              <a:schemeClr val="tx1"/>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7DDBC325-E08A-2B30-7202-03B1166F45F1}"/>
              </a:ext>
            </a:extLst>
          </p:cNvPr>
          <p:cNvSpPr/>
          <p:nvPr/>
        </p:nvSpPr>
        <p:spPr>
          <a:xfrm>
            <a:off x="0" y="0"/>
            <a:ext cx="12192000" cy="6858000"/>
          </a:xfrm>
          <a:prstGeom prst="rect">
            <a:avLst/>
          </a:prstGeom>
          <a:solidFill>
            <a:srgbClr val="2464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Content Placeholder 9" descr="A stone archway with columns and a stone path&#10;&#10;Description automatically generated">
            <a:extLst>
              <a:ext uri="{FF2B5EF4-FFF2-40B4-BE49-F238E27FC236}">
                <a16:creationId xmlns:a16="http://schemas.microsoft.com/office/drawing/2014/main" id="{58D05AEE-5976-5147-EA25-E7B099AB81B0}"/>
              </a:ext>
            </a:extLst>
          </p:cNvPr>
          <p:cNvPicPr>
            <a:picLocks noChangeAspect="1"/>
          </p:cNvPicPr>
          <p:nvPr/>
        </p:nvPicPr>
        <p:blipFill>
          <a:blip r:embed="rId3"/>
          <a:stretch>
            <a:fillRect/>
          </a:stretch>
        </p:blipFill>
        <p:spPr>
          <a:xfrm>
            <a:off x="2546350" y="0"/>
            <a:ext cx="6864350" cy="6864350"/>
          </a:xfrm>
          <a:prstGeom prst="rect">
            <a:avLst/>
          </a:prstGeom>
          <a:ln>
            <a:solidFill>
              <a:schemeClr val="tx1"/>
            </a:solidFill>
          </a:ln>
          <a:effectLst>
            <a:outerShdw blurRad="63500" sx="102000" sy="102000" algn="ctr" rotWithShape="0">
              <a:prstClr val="black">
                <a:alpha val="40000"/>
              </a:prstClr>
            </a:outerShdw>
          </a:effectLst>
        </p:spPr>
      </p:pic>
      <p:cxnSp>
        <p:nvCxnSpPr>
          <p:cNvPr id="13" name="Straight Arrow Connector 12">
            <a:extLst>
              <a:ext uri="{FF2B5EF4-FFF2-40B4-BE49-F238E27FC236}">
                <a16:creationId xmlns:a16="http://schemas.microsoft.com/office/drawing/2014/main" id="{F1CC5B2D-2F62-0A67-5D7E-08FDB4D26817}"/>
              </a:ext>
            </a:extLst>
          </p:cNvPr>
          <p:cNvCxnSpPr>
            <a:cxnSpLocks/>
          </p:cNvCxnSpPr>
          <p:nvPr/>
        </p:nvCxnSpPr>
        <p:spPr>
          <a:xfrm flipV="1">
            <a:off x="4577488" y="1536528"/>
            <a:ext cx="20279" cy="43451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40B84B-134B-1EA3-398F-66F9B8D72EBB}"/>
              </a:ext>
            </a:extLst>
          </p:cNvPr>
          <p:cNvCxnSpPr>
            <a:cxnSpLocks/>
          </p:cNvCxnSpPr>
          <p:nvPr/>
        </p:nvCxnSpPr>
        <p:spPr>
          <a:xfrm>
            <a:off x="7192109" y="1598192"/>
            <a:ext cx="90434" cy="42898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B16712-4F97-1F0A-5674-A3C7BD7D8B89}"/>
              </a:ext>
            </a:extLst>
          </p:cNvPr>
          <p:cNvCxnSpPr>
            <a:cxnSpLocks/>
          </p:cNvCxnSpPr>
          <p:nvPr/>
        </p:nvCxnSpPr>
        <p:spPr>
          <a:xfrm>
            <a:off x="4773386" y="1598192"/>
            <a:ext cx="0" cy="42834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298C61-992E-8E6F-6FCB-75A8D65FC876}"/>
              </a:ext>
            </a:extLst>
          </p:cNvPr>
          <p:cNvCxnSpPr>
            <a:cxnSpLocks/>
          </p:cNvCxnSpPr>
          <p:nvPr/>
        </p:nvCxnSpPr>
        <p:spPr>
          <a:xfrm flipH="1" flipV="1">
            <a:off x="7379022" y="1536528"/>
            <a:ext cx="64123" cy="4349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E2F090-5219-2CAB-E2A6-705A4F10E3D6}"/>
              </a:ext>
            </a:extLst>
          </p:cNvPr>
          <p:cNvCxnSpPr>
            <a:cxnSpLocks/>
          </p:cNvCxnSpPr>
          <p:nvPr/>
        </p:nvCxnSpPr>
        <p:spPr>
          <a:xfrm flipV="1">
            <a:off x="5978525" y="1981200"/>
            <a:ext cx="0" cy="7129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88A37F7-16B9-9A2C-F240-C4A2097DCE53}"/>
              </a:ext>
            </a:extLst>
          </p:cNvPr>
          <p:cNvSpPr txBox="1"/>
          <p:nvPr/>
        </p:nvSpPr>
        <p:spPr>
          <a:xfrm>
            <a:off x="4531954" y="831184"/>
            <a:ext cx="2933700" cy="523220"/>
          </a:xfrm>
          <a:prstGeom prst="rect">
            <a:avLst/>
          </a:prstGeom>
          <a:solidFill>
            <a:schemeClr val="bg1"/>
          </a:solidFill>
        </p:spPr>
        <p:txBody>
          <a:bodyPr wrap="square" rtlCol="0">
            <a:spAutoFit/>
          </a:bodyPr>
          <a:lstStyle/>
          <a:p>
            <a:pPr algn="ctr"/>
            <a:r>
              <a:rPr lang="en-IE" sz="2800" b="1" dirty="0"/>
              <a:t>Capstone</a:t>
            </a:r>
            <a:endParaRPr lang="en-GB" sz="2800" b="1" dirty="0"/>
          </a:p>
        </p:txBody>
      </p:sp>
      <p:sp>
        <p:nvSpPr>
          <p:cNvPr id="32" name="TextBox 31">
            <a:extLst>
              <a:ext uri="{FF2B5EF4-FFF2-40B4-BE49-F238E27FC236}">
                <a16:creationId xmlns:a16="http://schemas.microsoft.com/office/drawing/2014/main" id="{BB600A58-F1F3-4BFE-A757-612A55D0D689}"/>
              </a:ext>
            </a:extLst>
          </p:cNvPr>
          <p:cNvSpPr txBox="1"/>
          <p:nvPr/>
        </p:nvSpPr>
        <p:spPr>
          <a:xfrm>
            <a:off x="6316250" y="5888378"/>
            <a:ext cx="3089991" cy="830997"/>
          </a:xfrm>
          <a:prstGeom prst="rect">
            <a:avLst/>
          </a:prstGeom>
          <a:solidFill>
            <a:schemeClr val="bg1"/>
          </a:solidFill>
        </p:spPr>
        <p:txBody>
          <a:bodyPr wrap="square" rtlCol="0">
            <a:spAutoFit/>
          </a:bodyPr>
          <a:lstStyle/>
          <a:p>
            <a:pPr algn="ctr"/>
            <a:r>
              <a:rPr lang="en-IE" sz="2400" b="1" dirty="0"/>
              <a:t>Cornerstone</a:t>
            </a:r>
          </a:p>
          <a:p>
            <a:pPr algn="ctr"/>
            <a:endParaRPr lang="en-GB" sz="2400" b="1" dirty="0"/>
          </a:p>
        </p:txBody>
      </p:sp>
      <p:sp>
        <p:nvSpPr>
          <p:cNvPr id="33" name="TextBox 32">
            <a:extLst>
              <a:ext uri="{FF2B5EF4-FFF2-40B4-BE49-F238E27FC236}">
                <a16:creationId xmlns:a16="http://schemas.microsoft.com/office/drawing/2014/main" id="{5B35967E-4291-174A-AF28-236AC79CC64F}"/>
              </a:ext>
            </a:extLst>
          </p:cNvPr>
          <p:cNvSpPr txBox="1">
            <a:spLocks/>
          </p:cNvSpPr>
          <p:nvPr/>
        </p:nvSpPr>
        <p:spPr>
          <a:xfrm>
            <a:off x="2526986" y="5888019"/>
            <a:ext cx="3057330" cy="830997"/>
          </a:xfrm>
          <a:prstGeom prst="rect">
            <a:avLst/>
          </a:prstGeom>
          <a:solidFill>
            <a:schemeClr val="bg1"/>
          </a:solidFill>
        </p:spPr>
        <p:txBody>
          <a:bodyPr wrap="square" rtlCol="0">
            <a:spAutoFit/>
          </a:bodyPr>
          <a:lstStyle/>
          <a:p>
            <a:pPr algn="ctr"/>
            <a:r>
              <a:rPr lang="en-IE" sz="2400" b="1" dirty="0"/>
              <a:t>Cornerstone</a:t>
            </a:r>
          </a:p>
          <a:p>
            <a:pPr algn="ctr"/>
            <a:endParaRPr lang="en-GB" sz="2400" b="1" dirty="0"/>
          </a:p>
        </p:txBody>
      </p:sp>
      <p:sp>
        <p:nvSpPr>
          <p:cNvPr id="34" name="TextBox 33">
            <a:extLst>
              <a:ext uri="{FF2B5EF4-FFF2-40B4-BE49-F238E27FC236}">
                <a16:creationId xmlns:a16="http://schemas.microsoft.com/office/drawing/2014/main" id="{52F75D39-6F8E-E8CA-BDE3-63CB256757A9}"/>
              </a:ext>
            </a:extLst>
          </p:cNvPr>
          <p:cNvSpPr txBox="1"/>
          <p:nvPr/>
        </p:nvSpPr>
        <p:spPr>
          <a:xfrm>
            <a:off x="4881699" y="2687784"/>
            <a:ext cx="2234210" cy="800219"/>
          </a:xfrm>
          <a:prstGeom prst="rect">
            <a:avLst/>
          </a:prstGeom>
          <a:solidFill>
            <a:schemeClr val="bg1"/>
          </a:solidFill>
        </p:spPr>
        <p:txBody>
          <a:bodyPr wrap="square" rtlCol="0">
            <a:spAutoFit/>
          </a:bodyPr>
          <a:lstStyle/>
          <a:p>
            <a:pPr algn="ctr"/>
            <a:r>
              <a:rPr lang="en-IE" sz="2300" b="1" dirty="0"/>
              <a:t>Keystone</a:t>
            </a:r>
          </a:p>
          <a:p>
            <a:pPr algn="ctr"/>
            <a:endParaRPr lang="en-GB" sz="2300" b="1" dirty="0"/>
          </a:p>
        </p:txBody>
      </p:sp>
      <p:sp>
        <p:nvSpPr>
          <p:cNvPr id="10" name="TextBox 9">
            <a:extLst>
              <a:ext uri="{FF2B5EF4-FFF2-40B4-BE49-F238E27FC236}">
                <a16:creationId xmlns:a16="http://schemas.microsoft.com/office/drawing/2014/main" id="{96E356EE-B6D4-08F6-D290-854DE8629FEB}"/>
              </a:ext>
            </a:extLst>
          </p:cNvPr>
          <p:cNvSpPr txBox="1"/>
          <p:nvPr/>
        </p:nvSpPr>
        <p:spPr>
          <a:xfrm>
            <a:off x="2528475" y="5890983"/>
            <a:ext cx="3057330" cy="830997"/>
          </a:xfrm>
          <a:prstGeom prst="rect">
            <a:avLst/>
          </a:prstGeom>
          <a:solidFill>
            <a:schemeClr val="bg1"/>
          </a:solidFill>
        </p:spPr>
        <p:txBody>
          <a:bodyPr wrap="square" rtlCol="0">
            <a:spAutoFit/>
          </a:bodyPr>
          <a:lstStyle/>
          <a:p>
            <a:pPr algn="ctr"/>
            <a:r>
              <a:rPr lang="en-IE" sz="2400" b="1" dirty="0"/>
              <a:t>Students learn </a:t>
            </a:r>
          </a:p>
          <a:p>
            <a:pPr algn="ctr"/>
            <a:r>
              <a:rPr lang="en-IE" sz="2400" b="1" dirty="0"/>
              <a:t>about</a:t>
            </a:r>
            <a:endParaRPr lang="en-GB" sz="2400" b="1" dirty="0"/>
          </a:p>
        </p:txBody>
      </p:sp>
      <p:sp>
        <p:nvSpPr>
          <p:cNvPr id="11" name="TextBox 10">
            <a:extLst>
              <a:ext uri="{FF2B5EF4-FFF2-40B4-BE49-F238E27FC236}">
                <a16:creationId xmlns:a16="http://schemas.microsoft.com/office/drawing/2014/main" id="{4C1BAAFB-BE31-B2D4-2028-0261CA9AAB15}"/>
              </a:ext>
            </a:extLst>
          </p:cNvPr>
          <p:cNvSpPr txBox="1"/>
          <p:nvPr/>
        </p:nvSpPr>
        <p:spPr>
          <a:xfrm>
            <a:off x="6311791" y="5888378"/>
            <a:ext cx="3089991" cy="830997"/>
          </a:xfrm>
          <a:prstGeom prst="rect">
            <a:avLst/>
          </a:prstGeom>
          <a:solidFill>
            <a:schemeClr val="bg1"/>
          </a:solidFill>
        </p:spPr>
        <p:txBody>
          <a:bodyPr wrap="square" rtlCol="0">
            <a:spAutoFit/>
          </a:bodyPr>
          <a:lstStyle/>
          <a:p>
            <a:pPr algn="ctr"/>
            <a:r>
              <a:rPr lang="en-IE" sz="2400" b="1" dirty="0"/>
              <a:t>Students should be able to</a:t>
            </a:r>
            <a:endParaRPr lang="en-GB" sz="2400" b="1" dirty="0"/>
          </a:p>
        </p:txBody>
      </p:sp>
      <p:sp>
        <p:nvSpPr>
          <p:cNvPr id="12" name="TextBox 11">
            <a:extLst>
              <a:ext uri="{FF2B5EF4-FFF2-40B4-BE49-F238E27FC236}">
                <a16:creationId xmlns:a16="http://schemas.microsoft.com/office/drawing/2014/main" id="{9D44BBC4-A3C3-8EE9-02EE-375CA06F908F}"/>
              </a:ext>
            </a:extLst>
          </p:cNvPr>
          <p:cNvSpPr txBox="1"/>
          <p:nvPr/>
        </p:nvSpPr>
        <p:spPr>
          <a:xfrm>
            <a:off x="4861420" y="2694134"/>
            <a:ext cx="2234210" cy="800219"/>
          </a:xfrm>
          <a:prstGeom prst="rect">
            <a:avLst/>
          </a:prstGeom>
          <a:solidFill>
            <a:schemeClr val="bg1"/>
          </a:solidFill>
        </p:spPr>
        <p:txBody>
          <a:bodyPr wrap="square" rtlCol="0">
            <a:spAutoFit/>
          </a:bodyPr>
          <a:lstStyle/>
          <a:p>
            <a:pPr algn="ctr"/>
            <a:r>
              <a:rPr lang="en-IE" sz="2300" b="1" dirty="0"/>
              <a:t>Key Competencies</a:t>
            </a:r>
            <a:endParaRPr lang="en-GB" sz="2300" b="1" dirty="0"/>
          </a:p>
        </p:txBody>
      </p:sp>
      <p:sp>
        <p:nvSpPr>
          <p:cNvPr id="8" name="TextBox 7">
            <a:extLst>
              <a:ext uri="{FF2B5EF4-FFF2-40B4-BE49-F238E27FC236}">
                <a16:creationId xmlns:a16="http://schemas.microsoft.com/office/drawing/2014/main" id="{6E9A166D-1500-8EF1-CE11-4DB6781FAB2C}"/>
              </a:ext>
            </a:extLst>
          </p:cNvPr>
          <p:cNvSpPr txBox="1"/>
          <p:nvPr/>
        </p:nvSpPr>
        <p:spPr>
          <a:xfrm>
            <a:off x="4542094" y="826357"/>
            <a:ext cx="2933700" cy="523220"/>
          </a:xfrm>
          <a:prstGeom prst="rect">
            <a:avLst/>
          </a:prstGeom>
          <a:solidFill>
            <a:schemeClr val="bg1"/>
          </a:solidFill>
        </p:spPr>
        <p:txBody>
          <a:bodyPr wrap="square" rtlCol="0">
            <a:spAutoFit/>
          </a:bodyPr>
          <a:lstStyle/>
          <a:p>
            <a:pPr algn="ctr"/>
            <a:r>
              <a:rPr lang="en-IE" sz="2800" b="1" dirty="0"/>
              <a:t>Capstone Text</a:t>
            </a:r>
            <a:endParaRPr lang="en-GB" sz="2800" b="1" dirty="0"/>
          </a:p>
        </p:txBody>
      </p:sp>
      <p:cxnSp>
        <p:nvCxnSpPr>
          <p:cNvPr id="45" name="Straight Arrow Connector 44">
            <a:extLst>
              <a:ext uri="{FF2B5EF4-FFF2-40B4-BE49-F238E27FC236}">
                <a16:creationId xmlns:a16="http://schemas.microsoft.com/office/drawing/2014/main" id="{4527FD98-39C7-C51E-A5E1-5B7D77CED0A3}"/>
              </a:ext>
            </a:extLst>
          </p:cNvPr>
          <p:cNvCxnSpPr>
            <a:cxnSpLocks/>
            <a:stCxn id="33" idx="0"/>
          </p:cNvCxnSpPr>
          <p:nvPr/>
        </p:nvCxnSpPr>
        <p:spPr>
          <a:xfrm flipV="1">
            <a:off x="4055651" y="5428868"/>
            <a:ext cx="476303" cy="4591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DDF500-5283-D20F-D78E-3B256D0E69AD}"/>
              </a:ext>
            </a:extLst>
          </p:cNvPr>
          <p:cNvCxnSpPr>
            <a:cxnSpLocks/>
          </p:cNvCxnSpPr>
          <p:nvPr/>
        </p:nvCxnSpPr>
        <p:spPr>
          <a:xfrm flipH="1" flipV="1">
            <a:off x="7445375" y="5488786"/>
            <a:ext cx="397006" cy="3932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descr="Microsoft Designer | i2e">
            <a:extLst>
              <a:ext uri="{FF2B5EF4-FFF2-40B4-BE49-F238E27FC236}">
                <a16:creationId xmlns:a16="http://schemas.microsoft.com/office/drawing/2014/main" id="{148E6FA5-63BF-043D-EE69-6C7BE40510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323328" y="6379156"/>
            <a:ext cx="847329" cy="47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55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10" grpId="0" animBg="1"/>
      <p:bldP spid="11" grpId="0" animBg="1"/>
      <p:bldP spid="1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3D41CC-9854-E5DA-2F3E-7BE4A0E23899}"/>
              </a:ext>
            </a:extLst>
          </p:cNvPr>
          <p:cNvSpPr/>
          <p:nvPr/>
        </p:nvSpPr>
        <p:spPr>
          <a:xfrm>
            <a:off x="-30274" y="4408227"/>
            <a:ext cx="12205649" cy="24497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931D48-49AE-CA2A-F6D1-19132B48BA1F}"/>
              </a:ext>
            </a:extLst>
          </p:cNvPr>
          <p:cNvSpPr>
            <a:spLocks noGrp="1"/>
          </p:cNvSpPr>
          <p:nvPr>
            <p:ph type="title"/>
          </p:nvPr>
        </p:nvSpPr>
        <p:spPr>
          <a:xfrm>
            <a:off x="6961144" y="2103436"/>
            <a:ext cx="5111087" cy="1325563"/>
          </a:xfrm>
        </p:spPr>
        <p:txBody>
          <a:bodyPr>
            <a:noAutofit/>
          </a:bodyPr>
          <a:lstStyle/>
          <a:p>
            <a:pPr algn="ctr"/>
            <a:br>
              <a:rPr lang="en-GB" sz="3200" dirty="0">
                <a:effectLst/>
                <a:highlight>
                  <a:srgbClr val="FFFF00"/>
                </a:highlight>
              </a:rPr>
            </a:br>
            <a:br>
              <a:rPr lang="en-GB" sz="3200" dirty="0">
                <a:effectLst/>
              </a:rPr>
            </a:br>
            <a:r>
              <a:rPr lang="en-GB" sz="3200" dirty="0">
                <a:effectLst/>
              </a:rPr>
              <a:t>How will you prepare for teaching, learning and assessment </a:t>
            </a:r>
            <a:r>
              <a:rPr lang="en-GB" sz="3200" dirty="0"/>
              <a:t>using </a:t>
            </a:r>
            <a:r>
              <a:rPr lang="en-GB" sz="3200" dirty="0">
                <a:effectLst/>
              </a:rPr>
              <a:t>the learning outcomes? </a:t>
            </a:r>
            <a:endParaRPr lang="en-GB" sz="3200" dirty="0"/>
          </a:p>
        </p:txBody>
      </p:sp>
      <p:pic>
        <p:nvPicPr>
          <p:cNvPr id="5" name="Content Placeholder 4" descr="A art of a city&#10;&#10;Description automatically generated with medium confidence">
            <a:extLst>
              <a:ext uri="{FF2B5EF4-FFF2-40B4-BE49-F238E27FC236}">
                <a16:creationId xmlns:a16="http://schemas.microsoft.com/office/drawing/2014/main" id="{ED8A1DAA-C8AF-C7A9-00ED-784F1612A95A}"/>
              </a:ext>
            </a:extLst>
          </p:cNvPr>
          <p:cNvPicPr>
            <a:picLocks noGrp="1" noChangeAspect="1"/>
          </p:cNvPicPr>
          <p:nvPr>
            <p:ph idx="1"/>
          </p:nvPr>
        </p:nvPicPr>
        <p:blipFill>
          <a:blip r:embed="rId3"/>
          <a:stretch>
            <a:fillRect/>
          </a:stretch>
        </p:blipFill>
        <p:spPr>
          <a:xfrm>
            <a:off x="-1" y="-1"/>
            <a:ext cx="6858001" cy="6858001"/>
          </a:xfrm>
        </p:spPr>
      </p:pic>
      <p:pic>
        <p:nvPicPr>
          <p:cNvPr id="1026" name="Picture 2" descr="Microsoft Designer | i2e">
            <a:extLst>
              <a:ext uri="{FF2B5EF4-FFF2-40B4-BE49-F238E27FC236}">
                <a16:creationId xmlns:a16="http://schemas.microsoft.com/office/drawing/2014/main" id="{1ED1BE6F-B8A5-BE2B-2B5D-EE1AC888D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78013" y="6346498"/>
            <a:ext cx="847329" cy="47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D6E147-7D9D-A069-E4A7-335DBC3AFEF8}"/>
              </a:ext>
            </a:extLst>
          </p:cNvPr>
          <p:cNvSpPr/>
          <p:nvPr/>
        </p:nvSpPr>
        <p:spPr>
          <a:xfrm>
            <a:off x="0" y="9303"/>
            <a:ext cx="12192000" cy="687925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 name="Title 1">
            <a:extLst>
              <a:ext uri="{FF2B5EF4-FFF2-40B4-BE49-F238E27FC236}">
                <a16:creationId xmlns:a16="http://schemas.microsoft.com/office/drawing/2014/main" id="{E8DF4D0C-C9CA-DADF-96AA-5889A178FAED}"/>
              </a:ext>
            </a:extLst>
          </p:cNvPr>
          <p:cNvSpPr>
            <a:spLocks noGrp="1"/>
          </p:cNvSpPr>
          <p:nvPr>
            <p:ph type="title"/>
          </p:nvPr>
        </p:nvSpPr>
        <p:spPr>
          <a:xfrm>
            <a:off x="399670" y="36665"/>
            <a:ext cx="5415666" cy="1325563"/>
          </a:xfrm>
        </p:spPr>
        <p:txBody>
          <a:bodyPr/>
          <a:lstStyle/>
          <a:p>
            <a:r>
              <a:rPr lang="en-IE" dirty="0"/>
              <a:t>Interrelated Strands</a:t>
            </a:r>
            <a:endParaRPr lang="en-GB" dirty="0"/>
          </a:p>
        </p:txBody>
      </p:sp>
      <p:sp>
        <p:nvSpPr>
          <p:cNvPr id="7" name="TextBox 6">
            <a:extLst>
              <a:ext uri="{FF2B5EF4-FFF2-40B4-BE49-F238E27FC236}">
                <a16:creationId xmlns:a16="http://schemas.microsoft.com/office/drawing/2014/main" id="{093A4669-114F-83F1-6431-1AE6278634E2}"/>
              </a:ext>
            </a:extLst>
          </p:cNvPr>
          <p:cNvSpPr txBox="1"/>
          <p:nvPr/>
        </p:nvSpPr>
        <p:spPr>
          <a:xfrm>
            <a:off x="5627077" y="2974312"/>
            <a:ext cx="914400" cy="914400"/>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F425E9F1-D660-0363-8AEB-C2D850BF78DE}"/>
              </a:ext>
            </a:extLst>
          </p:cNvPr>
          <p:cNvSpPr txBox="1"/>
          <p:nvPr/>
        </p:nvSpPr>
        <p:spPr>
          <a:xfrm>
            <a:off x="4231773" y="2297211"/>
            <a:ext cx="7295096" cy="465366"/>
          </a:xfrm>
          <a:prstGeom prst="rect">
            <a:avLst/>
          </a:prstGeom>
          <a:solidFill>
            <a:srgbClr val="FFCC66"/>
          </a:solidFill>
          <a:ln w="57150">
            <a:solidFill>
              <a:schemeClr val="tx1"/>
            </a:solidFill>
          </a:ln>
        </p:spPr>
        <p:txBody>
          <a:bodyPr wrap="square" rtlCol="0">
            <a:spAutoFit/>
          </a:bodyPr>
          <a:lstStyle/>
          <a:p>
            <a:pPr algn="ctr"/>
            <a:r>
              <a:rPr lang="en-IE" sz="2200" b="1" dirty="0"/>
              <a:t>Developing language awareness and analytical skills</a:t>
            </a:r>
            <a:endParaRPr lang="en-GB" sz="2200" b="1" dirty="0"/>
          </a:p>
        </p:txBody>
      </p:sp>
      <p:sp>
        <p:nvSpPr>
          <p:cNvPr id="10" name="TextBox 9">
            <a:extLst>
              <a:ext uri="{FF2B5EF4-FFF2-40B4-BE49-F238E27FC236}">
                <a16:creationId xmlns:a16="http://schemas.microsoft.com/office/drawing/2014/main" id="{EDC36EED-780B-3B84-F367-11634E304AE4}"/>
              </a:ext>
            </a:extLst>
          </p:cNvPr>
          <p:cNvSpPr txBox="1"/>
          <p:nvPr/>
        </p:nvSpPr>
        <p:spPr>
          <a:xfrm>
            <a:off x="4231773" y="1690090"/>
            <a:ext cx="7295096" cy="465367"/>
          </a:xfrm>
          <a:prstGeom prst="rect">
            <a:avLst/>
          </a:prstGeom>
          <a:solidFill>
            <a:srgbClr val="FFCC66"/>
          </a:solidFill>
          <a:ln w="57150">
            <a:solidFill>
              <a:schemeClr val="tx1"/>
            </a:solidFill>
          </a:ln>
        </p:spPr>
        <p:txBody>
          <a:bodyPr wrap="square" rtlCol="0">
            <a:spAutoFit/>
          </a:bodyPr>
          <a:lstStyle/>
          <a:p>
            <a:pPr algn="ctr"/>
            <a:r>
              <a:rPr lang="en-IE" sz="2200" b="1" dirty="0"/>
              <a:t>Understanding Ancient Greek/Latin texts</a:t>
            </a:r>
            <a:endParaRPr lang="en-GB" sz="2200" b="1" dirty="0"/>
          </a:p>
        </p:txBody>
      </p:sp>
      <p:sp>
        <p:nvSpPr>
          <p:cNvPr id="9" name="TextBox 8">
            <a:extLst>
              <a:ext uri="{FF2B5EF4-FFF2-40B4-BE49-F238E27FC236}">
                <a16:creationId xmlns:a16="http://schemas.microsoft.com/office/drawing/2014/main" id="{36AFE57E-D9F4-C6F6-E9A3-2D7DC05B5BDF}"/>
              </a:ext>
            </a:extLst>
          </p:cNvPr>
          <p:cNvSpPr txBox="1"/>
          <p:nvPr/>
        </p:nvSpPr>
        <p:spPr>
          <a:xfrm>
            <a:off x="4231773" y="3128343"/>
            <a:ext cx="7295096" cy="465367"/>
          </a:xfrm>
          <a:prstGeom prst="rect">
            <a:avLst/>
          </a:prstGeom>
          <a:solidFill>
            <a:srgbClr val="DD7C5E"/>
          </a:solidFill>
          <a:ln w="57150">
            <a:solidFill>
              <a:schemeClr val="tx1"/>
            </a:solidFill>
          </a:ln>
        </p:spPr>
        <p:txBody>
          <a:bodyPr wrap="square" rtlCol="0">
            <a:spAutoFit/>
          </a:bodyPr>
          <a:lstStyle/>
          <a:p>
            <a:pPr algn="ctr"/>
            <a:r>
              <a:rPr lang="en-IE" sz="2200" b="1" dirty="0"/>
              <a:t>Ancient Greek/Latin literature</a:t>
            </a:r>
            <a:endParaRPr lang="en-GB" sz="2200" b="1" dirty="0"/>
          </a:p>
        </p:txBody>
      </p:sp>
      <p:sp>
        <p:nvSpPr>
          <p:cNvPr id="8" name="TextBox 7">
            <a:extLst>
              <a:ext uri="{FF2B5EF4-FFF2-40B4-BE49-F238E27FC236}">
                <a16:creationId xmlns:a16="http://schemas.microsoft.com/office/drawing/2014/main" id="{2D89E319-9B14-157C-3D76-124EA3FFC60D}"/>
              </a:ext>
            </a:extLst>
          </p:cNvPr>
          <p:cNvSpPr txBox="1"/>
          <p:nvPr/>
        </p:nvSpPr>
        <p:spPr>
          <a:xfrm>
            <a:off x="4231773" y="3750455"/>
            <a:ext cx="7295096" cy="465366"/>
          </a:xfrm>
          <a:prstGeom prst="rect">
            <a:avLst/>
          </a:prstGeom>
          <a:solidFill>
            <a:srgbClr val="DD7C5E"/>
          </a:solidFill>
          <a:ln w="57150">
            <a:solidFill>
              <a:schemeClr val="tx1"/>
            </a:solidFill>
          </a:ln>
        </p:spPr>
        <p:txBody>
          <a:bodyPr wrap="square" rtlCol="0">
            <a:spAutoFit/>
          </a:bodyPr>
          <a:lstStyle/>
          <a:p>
            <a:pPr algn="ctr"/>
            <a:r>
              <a:rPr lang="en-IE" sz="2200" b="1" dirty="0"/>
              <a:t>Hellenic/Roman culture explored through Greek texts</a:t>
            </a:r>
            <a:endParaRPr lang="en-GB" sz="2200" b="1" dirty="0"/>
          </a:p>
        </p:txBody>
      </p:sp>
      <p:sp>
        <p:nvSpPr>
          <p:cNvPr id="23" name="TextBox 22">
            <a:extLst>
              <a:ext uri="{FF2B5EF4-FFF2-40B4-BE49-F238E27FC236}">
                <a16:creationId xmlns:a16="http://schemas.microsoft.com/office/drawing/2014/main" id="{4FD8522F-02CD-09EB-D6AC-071516DD0918}"/>
              </a:ext>
            </a:extLst>
          </p:cNvPr>
          <p:cNvSpPr txBox="1"/>
          <p:nvPr/>
        </p:nvSpPr>
        <p:spPr>
          <a:xfrm>
            <a:off x="995278" y="3118550"/>
            <a:ext cx="2641427" cy="1107996"/>
          </a:xfrm>
          <a:prstGeom prst="rect">
            <a:avLst/>
          </a:prstGeom>
          <a:solidFill>
            <a:srgbClr val="DD7C5E"/>
          </a:solidFill>
          <a:ln w="63500">
            <a:solidFill>
              <a:schemeClr val="tx1"/>
            </a:solidFill>
          </a:ln>
        </p:spPr>
        <p:txBody>
          <a:bodyPr wrap="square" rtlCol="0" anchor="b" anchorCtr="1">
            <a:spAutoFit/>
          </a:bodyPr>
          <a:lstStyle/>
          <a:p>
            <a:pPr algn="ctr"/>
            <a:r>
              <a:rPr lang="en-IE" sz="2200" b="1" dirty="0"/>
              <a:t>Ancient Greek/Latin Language</a:t>
            </a:r>
          </a:p>
        </p:txBody>
      </p:sp>
      <p:sp>
        <p:nvSpPr>
          <p:cNvPr id="26" name="TextBox 25">
            <a:extLst>
              <a:ext uri="{FF2B5EF4-FFF2-40B4-BE49-F238E27FC236}">
                <a16:creationId xmlns:a16="http://schemas.microsoft.com/office/drawing/2014/main" id="{C18C5A24-AD84-CFB7-CB3D-6936C0488E9F}"/>
              </a:ext>
            </a:extLst>
          </p:cNvPr>
          <p:cNvSpPr txBox="1"/>
          <p:nvPr/>
        </p:nvSpPr>
        <p:spPr>
          <a:xfrm>
            <a:off x="995278" y="1666319"/>
            <a:ext cx="2641426" cy="1107996"/>
          </a:xfrm>
          <a:prstGeom prst="rect">
            <a:avLst/>
          </a:prstGeom>
          <a:solidFill>
            <a:srgbClr val="FFCC66"/>
          </a:solidFill>
          <a:ln w="63500">
            <a:solidFill>
              <a:schemeClr val="tx1"/>
            </a:solidFill>
          </a:ln>
        </p:spPr>
        <p:txBody>
          <a:bodyPr wrap="square" rtlCol="0">
            <a:spAutoFit/>
          </a:bodyPr>
          <a:lstStyle/>
          <a:p>
            <a:pPr algn="ctr"/>
            <a:r>
              <a:rPr lang="en-IE" sz="2200" b="1" dirty="0"/>
              <a:t>Literature in Context</a:t>
            </a:r>
          </a:p>
          <a:p>
            <a:pPr algn="ctr"/>
            <a:endParaRPr lang="en-IE" sz="2200" b="1" dirty="0">
              <a:solidFill>
                <a:schemeClr val="bg1"/>
              </a:solidFill>
            </a:endParaRPr>
          </a:p>
        </p:txBody>
      </p:sp>
      <p:sp>
        <p:nvSpPr>
          <p:cNvPr id="5" name="TextBox 4">
            <a:extLst>
              <a:ext uri="{FF2B5EF4-FFF2-40B4-BE49-F238E27FC236}">
                <a16:creationId xmlns:a16="http://schemas.microsoft.com/office/drawing/2014/main" id="{71377579-D507-3A4F-0839-925F9A1B1FA7}"/>
              </a:ext>
            </a:extLst>
          </p:cNvPr>
          <p:cNvSpPr txBox="1"/>
          <p:nvPr/>
        </p:nvSpPr>
        <p:spPr>
          <a:xfrm>
            <a:off x="968373" y="4433021"/>
            <a:ext cx="10558495" cy="1323439"/>
          </a:xfrm>
          <a:prstGeom prst="rect">
            <a:avLst/>
          </a:prstGeom>
          <a:solidFill>
            <a:srgbClr val="0E85AA"/>
          </a:solidFill>
          <a:ln w="381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IE" sz="4000" b="1" dirty="0">
                <a:solidFill>
                  <a:schemeClr val="bg1"/>
                </a:solidFill>
              </a:rPr>
              <a:t>Which learning outcomes could work well together within and across the strands?</a:t>
            </a:r>
            <a:endParaRPr lang="en-GB" sz="4000" b="1" dirty="0">
              <a:solidFill>
                <a:schemeClr val="bg1"/>
              </a:solidFill>
            </a:endParaRPr>
          </a:p>
        </p:txBody>
      </p:sp>
      <p:sp>
        <p:nvSpPr>
          <p:cNvPr id="24" name="Rectangle 1">
            <a:extLst>
              <a:ext uri="{FF2B5EF4-FFF2-40B4-BE49-F238E27FC236}">
                <a16:creationId xmlns:a16="http://schemas.microsoft.com/office/drawing/2014/main" id="{3334919D-1288-1776-0E16-26338740CF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63702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8" grpId="0" animBg="1"/>
      <p:bldP spid="23" grpId="0" animBg="1"/>
      <p:bldP spid="26"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66E7-F0F6-7DAE-B242-40F4F5428F19}"/>
              </a:ext>
            </a:extLst>
          </p:cNvPr>
          <p:cNvSpPr>
            <a:spLocks noGrp="1"/>
          </p:cNvSpPr>
          <p:nvPr>
            <p:ph type="title"/>
          </p:nvPr>
        </p:nvSpPr>
        <p:spPr>
          <a:xfrm>
            <a:off x="838200" y="365125"/>
            <a:ext cx="9888940" cy="1325563"/>
          </a:xfrm>
        </p:spPr>
        <p:txBody>
          <a:bodyPr/>
          <a:lstStyle/>
          <a:p>
            <a:r>
              <a:rPr lang="en-GB" dirty="0"/>
              <a:t>Considerations around creating learning experiences</a:t>
            </a:r>
          </a:p>
        </p:txBody>
      </p:sp>
      <p:sp>
        <p:nvSpPr>
          <p:cNvPr id="3" name="Content Placeholder 2">
            <a:extLst>
              <a:ext uri="{FF2B5EF4-FFF2-40B4-BE49-F238E27FC236}">
                <a16:creationId xmlns:a16="http://schemas.microsoft.com/office/drawing/2014/main" id="{054CA5AB-E31C-8C79-29EA-004AED83959E}"/>
              </a:ext>
            </a:extLst>
          </p:cNvPr>
          <p:cNvSpPr>
            <a:spLocks noGrp="1"/>
          </p:cNvSpPr>
          <p:nvPr>
            <p:ph sz="half" idx="1"/>
          </p:nvPr>
        </p:nvSpPr>
        <p:spPr>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ormAutofit/>
          </a:bodyPr>
          <a:lstStyle/>
          <a:p>
            <a:endParaRPr lang="en-GB" dirty="0"/>
          </a:p>
          <a:p>
            <a:r>
              <a:rPr lang="en-GB" dirty="0"/>
              <a:t>1.10 appreciate distinctive features and aims of Latin/Ancient Greek texts</a:t>
            </a:r>
          </a:p>
          <a:p>
            <a:pPr marL="0" indent="0">
              <a:buNone/>
            </a:pPr>
            <a:endParaRPr lang="en-GB" dirty="0"/>
          </a:p>
          <a:p>
            <a:r>
              <a:rPr lang="en-GB" dirty="0"/>
              <a:t>2.5 consider the significance a literary text has for its audience</a:t>
            </a:r>
          </a:p>
          <a:p>
            <a:endParaRPr lang="en-GB" dirty="0"/>
          </a:p>
        </p:txBody>
      </p:sp>
      <p:sp>
        <p:nvSpPr>
          <p:cNvPr id="4" name="Content Placeholder 3">
            <a:extLst>
              <a:ext uri="{FF2B5EF4-FFF2-40B4-BE49-F238E27FC236}">
                <a16:creationId xmlns:a16="http://schemas.microsoft.com/office/drawing/2014/main" id="{A98D285B-0547-395A-084B-2F593382E31F}"/>
              </a:ext>
            </a:extLst>
          </p:cNvPr>
          <p:cNvSpPr>
            <a:spLocks noGrp="1" noRot="1" noMove="1" noResize="1" noEditPoints="1" noAdjustHandles="1" noChangeArrowheads="1" noChangeShapeType="1"/>
          </p:cNvSpPr>
          <p:nvPr>
            <p:ph sz="half" idx="2"/>
          </p:nvPr>
        </p:nvSpPr>
        <p:spPr>
          <a:solidFill>
            <a:schemeClr val="accent6">
              <a:lumMod val="20000"/>
              <a:lumOff val="80000"/>
            </a:schemeClr>
          </a:solidFill>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a:normAutofit/>
          </a:bodyPr>
          <a:lstStyle/>
          <a:p>
            <a:endParaRPr lang="en-GB" dirty="0"/>
          </a:p>
          <a:p>
            <a:r>
              <a:rPr lang="en-GB" dirty="0"/>
              <a:t>Students will listen to a recording of Aeneid 1.1-4/Iliad Book 1, with a printout or digital copy in front of them, and be asked to mark the text at the point that a contemporary of Virgil/Homer would have known they were listening to an epic</a:t>
            </a:r>
          </a:p>
          <a:p>
            <a:pPr marL="0" indent="0">
              <a:buNone/>
            </a:pPr>
            <a:endParaRPr lang="en-GB" dirty="0"/>
          </a:p>
        </p:txBody>
      </p:sp>
    </p:spTree>
    <p:extLst>
      <p:ext uri="{BB962C8B-B14F-4D97-AF65-F5344CB8AC3E}">
        <p14:creationId xmlns:p14="http://schemas.microsoft.com/office/powerpoint/2010/main" val="1644559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8F6141-FA43-9F6E-9867-0C76DD16A7EE}"/>
              </a:ext>
            </a:extLst>
          </p:cNvPr>
          <p:cNvSpPr>
            <a:spLocks noGrp="1"/>
          </p:cNvSpPr>
          <p:nvPr>
            <p:ph type="title"/>
          </p:nvPr>
        </p:nvSpPr>
        <p:spPr>
          <a:xfrm>
            <a:off x="838200" y="365125"/>
            <a:ext cx="10515600" cy="1325563"/>
          </a:xfrm>
        </p:spPr>
        <p:txBody>
          <a:bodyPr/>
          <a:lstStyle/>
          <a:p>
            <a:r>
              <a:rPr lang="en-US" dirty="0"/>
              <a:t>Aeneid 1.1-4</a:t>
            </a:r>
          </a:p>
        </p:txBody>
      </p:sp>
      <p:pic>
        <p:nvPicPr>
          <p:cNvPr id="8" name="Online Media 7" title="Aeneid Book 1 , Latin poetry recited lines 1 - 60 arma virumque ad  dare jussus habenas.avi">
            <a:hlinkClick r:id="" action="ppaction://media"/>
            <a:extLst>
              <a:ext uri="{FF2B5EF4-FFF2-40B4-BE49-F238E27FC236}">
                <a16:creationId xmlns:a16="http://schemas.microsoft.com/office/drawing/2014/main" id="{DF167C3F-124F-4A06-A578-40929D034FBF}"/>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a:ln w="19050">
            <a:solidFill>
              <a:schemeClr val="tx1"/>
            </a:solidFill>
          </a:ln>
        </p:spPr>
      </p:pic>
    </p:spTree>
    <p:extLst>
      <p:ext uri="{BB962C8B-B14F-4D97-AF65-F5344CB8AC3E}">
        <p14:creationId xmlns:p14="http://schemas.microsoft.com/office/powerpoint/2010/main" val="24257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BE2EB-9671-9F44-C54E-B15E894E36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7E575-84C3-24B8-B80F-4F6F8AFA8FF0}"/>
              </a:ext>
            </a:extLst>
          </p:cNvPr>
          <p:cNvSpPr>
            <a:spLocks noGrp="1"/>
          </p:cNvSpPr>
          <p:nvPr>
            <p:ph type="title"/>
          </p:nvPr>
        </p:nvSpPr>
        <p:spPr>
          <a:xfrm>
            <a:off x="838200" y="365125"/>
            <a:ext cx="10515600" cy="1325563"/>
          </a:xfrm>
        </p:spPr>
        <p:txBody>
          <a:bodyPr anchor="ctr">
            <a:normAutofit/>
          </a:bodyPr>
          <a:lstStyle/>
          <a:p>
            <a:r>
              <a:rPr lang="en-GB"/>
              <a:t>Iliad Book 1</a:t>
            </a:r>
            <a:endParaRPr lang="en-IE"/>
          </a:p>
        </p:txBody>
      </p:sp>
      <p:pic>
        <p:nvPicPr>
          <p:cNvPr id="4" name="Online Media 3" title="Iliad, rhapsody 01, by Homer recited in Ancient Greek, by Ioannis Stratakis">
            <a:hlinkClick r:id="" action="ppaction://media"/>
            <a:extLst>
              <a:ext uri="{FF2B5EF4-FFF2-40B4-BE49-F238E27FC236}">
                <a16:creationId xmlns:a16="http://schemas.microsoft.com/office/drawing/2014/main" id="{6519DCA3-A823-B55A-2DBD-C2EC08029AFA}"/>
              </a:ext>
            </a:extLst>
          </p:cNvPr>
          <p:cNvPicPr>
            <a:picLocks noRot="1" noChangeAspect="1"/>
          </p:cNvPicPr>
          <p:nvPr>
            <a:videoFile r:link="rId1"/>
          </p:nvPr>
        </p:nvPicPr>
        <p:blipFill>
          <a:blip r:embed="rId4"/>
          <a:stretch>
            <a:fillRect/>
          </a:stretch>
        </p:blipFill>
        <p:spPr>
          <a:xfrm>
            <a:off x="2245258" y="1825625"/>
            <a:ext cx="7701483" cy="4351338"/>
          </a:xfrm>
          <a:prstGeom prst="rect">
            <a:avLst/>
          </a:prstGeom>
          <a:noFill/>
        </p:spPr>
      </p:pic>
    </p:spTree>
    <p:extLst>
      <p:ext uri="{BB962C8B-B14F-4D97-AF65-F5344CB8AC3E}">
        <p14:creationId xmlns:p14="http://schemas.microsoft.com/office/powerpoint/2010/main" val="108823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8" name="Group 7">
            <a:extLst>
              <a:ext uri="{FF2B5EF4-FFF2-40B4-BE49-F238E27FC236}">
                <a16:creationId xmlns:a16="http://schemas.microsoft.com/office/drawing/2014/main" id="{B3400D13-B29A-50DB-ED31-348E0D6F9ED9}"/>
              </a:ext>
            </a:extLst>
          </p:cNvPr>
          <p:cNvGrpSpPr/>
          <p:nvPr/>
        </p:nvGrpSpPr>
        <p:grpSpPr>
          <a:xfrm>
            <a:off x="677779" y="1548714"/>
            <a:ext cx="7328452" cy="3664226"/>
            <a:chOff x="677779" y="1548714"/>
            <a:chExt cx="7328452" cy="3664226"/>
          </a:xfrm>
        </p:grpSpPr>
        <p:pic>
          <p:nvPicPr>
            <p:cNvPr id="3074" name="Picture 2" descr="NCCA on X: &quot;The National consultation forum for senior cycle takes place in  Croke Park today where participants will engage with and respond to ideas  emerging from its senior cycle review to">
              <a:extLst>
                <a:ext uri="{FF2B5EF4-FFF2-40B4-BE49-F238E27FC236}">
                  <a16:creationId xmlns:a16="http://schemas.microsoft.com/office/drawing/2014/main" id="{C0E6C0FF-7BA2-DF2D-BC99-4FF62B583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79" y="1548714"/>
              <a:ext cx="7328452" cy="36642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7E817AF-189B-B64C-758B-915A600C4534}"/>
                </a:ext>
              </a:extLst>
            </p:cNvPr>
            <p:cNvSpPr/>
            <p:nvPr/>
          </p:nvSpPr>
          <p:spPr>
            <a:xfrm>
              <a:off x="6754774" y="1651585"/>
              <a:ext cx="1152939" cy="3513616"/>
            </a:xfrm>
            <a:prstGeom prst="rect">
              <a:avLst/>
            </a:prstGeom>
            <a:solidFill>
              <a:srgbClr val="EB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BECEE"/>
                </a:solidFill>
              </a:endParaRPr>
            </a:p>
          </p:txBody>
        </p:sp>
      </p:grpSp>
      <p:sp>
        <p:nvSpPr>
          <p:cNvPr id="132" name="Google Shape;132;p4"/>
          <p:cNvSpPr txBox="1">
            <a:spLocks noGrp="1"/>
          </p:cNvSpPr>
          <p:nvPr>
            <p:ph type="title"/>
          </p:nvPr>
        </p:nvSpPr>
        <p:spPr>
          <a:xfrm>
            <a:off x="402990" y="105186"/>
            <a:ext cx="6889751"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IE" dirty="0"/>
              <a:t>Senior Cycle Redevelopment</a:t>
            </a:r>
            <a:endParaRPr dirty="0"/>
          </a:p>
        </p:txBody>
      </p:sp>
      <p:pic>
        <p:nvPicPr>
          <p:cNvPr id="4" name="Picture 3">
            <a:extLst>
              <a:ext uri="{FF2B5EF4-FFF2-40B4-BE49-F238E27FC236}">
                <a16:creationId xmlns:a16="http://schemas.microsoft.com/office/drawing/2014/main" id="{7F0841F4-2969-793C-FDD3-47F9B841C125}"/>
              </a:ext>
            </a:extLst>
          </p:cNvPr>
          <p:cNvPicPr>
            <a:picLocks noChangeAspect="1"/>
          </p:cNvPicPr>
          <p:nvPr/>
        </p:nvPicPr>
        <p:blipFill>
          <a:blip r:embed="rId4"/>
          <a:stretch>
            <a:fillRect/>
          </a:stretch>
        </p:blipFill>
        <p:spPr>
          <a:xfrm>
            <a:off x="3933809" y="2359748"/>
            <a:ext cx="7580412" cy="3660550"/>
          </a:xfrm>
          <a:prstGeom prst="rect">
            <a:avLst/>
          </a:prstGeom>
          <a:noFill/>
          <a:ln>
            <a:solidFill>
              <a:schemeClr val="tx1"/>
            </a:solidFill>
          </a:ln>
        </p:spPr>
      </p:pic>
      <p:sp>
        <p:nvSpPr>
          <p:cNvPr id="5" name="Oval 4">
            <a:extLst>
              <a:ext uri="{FF2B5EF4-FFF2-40B4-BE49-F238E27FC236}">
                <a16:creationId xmlns:a16="http://schemas.microsoft.com/office/drawing/2014/main" id="{D41AE6A5-EE2C-EE19-7472-C75AA4135740}"/>
              </a:ext>
            </a:extLst>
          </p:cNvPr>
          <p:cNvSpPr/>
          <p:nvPr/>
        </p:nvSpPr>
        <p:spPr>
          <a:xfrm>
            <a:off x="3933809" y="2899611"/>
            <a:ext cx="926949" cy="4451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9883111-2BA3-078F-DD5E-E3A2DFD4D6F3}"/>
              </a:ext>
            </a:extLst>
          </p:cNvPr>
          <p:cNvSpPr/>
          <p:nvPr/>
        </p:nvSpPr>
        <p:spPr>
          <a:xfrm>
            <a:off x="3933808" y="5165201"/>
            <a:ext cx="926949" cy="4451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25A187F-ACBB-C41B-2941-4C0655DCFFFB}"/>
              </a:ext>
            </a:extLst>
          </p:cNvPr>
          <p:cNvSpPr/>
          <p:nvPr/>
        </p:nvSpPr>
        <p:spPr>
          <a:xfrm>
            <a:off x="7629099" y="2359748"/>
            <a:ext cx="518614" cy="219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A5410A-F6CE-7F8A-6DC7-37BED47F52FF}"/>
              </a:ext>
            </a:extLst>
          </p:cNvPr>
          <p:cNvPicPr>
            <a:picLocks noChangeAspect="1"/>
          </p:cNvPicPr>
          <p:nvPr/>
        </p:nvPicPr>
        <p:blipFill>
          <a:blip r:embed="rId3"/>
          <a:stretch>
            <a:fillRect/>
          </a:stretch>
        </p:blipFill>
        <p:spPr>
          <a:xfrm>
            <a:off x="5671457" y="2277257"/>
            <a:ext cx="6479516" cy="3196742"/>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87A60DCE-9C1E-198F-6E18-CF90B10368DA}"/>
              </a:ext>
            </a:extLst>
          </p:cNvPr>
          <p:cNvSpPr>
            <a:spLocks noGrp="1"/>
          </p:cNvSpPr>
          <p:nvPr>
            <p:ph type="title"/>
          </p:nvPr>
        </p:nvSpPr>
        <p:spPr>
          <a:xfrm>
            <a:off x="370133" y="192085"/>
            <a:ext cx="9906631" cy="1325563"/>
          </a:xfrm>
        </p:spPr>
        <p:txBody>
          <a:bodyPr>
            <a:normAutofit/>
          </a:bodyPr>
          <a:lstStyle/>
          <a:p>
            <a:r>
              <a:rPr lang="en-IE" sz="4000" dirty="0"/>
              <a:t>Making connections and developing learning experiences</a:t>
            </a:r>
            <a:endParaRPr lang="en-GB" sz="4000" dirty="0"/>
          </a:p>
        </p:txBody>
      </p:sp>
      <p:sp>
        <p:nvSpPr>
          <p:cNvPr id="3" name="Content Placeholder 2">
            <a:extLst>
              <a:ext uri="{FF2B5EF4-FFF2-40B4-BE49-F238E27FC236}">
                <a16:creationId xmlns:a16="http://schemas.microsoft.com/office/drawing/2014/main" id="{0A03BC2A-2982-BE37-A46B-1D3D4F31A164}"/>
              </a:ext>
            </a:extLst>
          </p:cNvPr>
          <p:cNvSpPr>
            <a:spLocks noGrp="1"/>
          </p:cNvSpPr>
          <p:nvPr>
            <p:ph idx="1"/>
          </p:nvPr>
        </p:nvSpPr>
        <p:spPr>
          <a:xfrm>
            <a:off x="370134" y="2013718"/>
            <a:ext cx="5130143" cy="4524241"/>
          </a:xfrm>
        </p:spPr>
        <p:txBody>
          <a:bodyPr>
            <a:normAutofit fontScale="92500"/>
          </a:bodyPr>
          <a:lstStyle/>
          <a:p>
            <a:pPr marL="514350" indent="-514350">
              <a:buFont typeface="+mj-lt"/>
              <a:buAutoNum type="arabicPeriod"/>
            </a:pPr>
            <a:r>
              <a:rPr lang="en-GB" dirty="0"/>
              <a:t>Select learning outcomes that may connect to each other</a:t>
            </a:r>
          </a:p>
          <a:p>
            <a:pPr marL="514350" indent="-514350">
              <a:buFont typeface="+mj-lt"/>
              <a:buAutoNum type="arabicPeriod"/>
            </a:pPr>
            <a:endParaRPr lang="en-GB" dirty="0"/>
          </a:p>
          <a:p>
            <a:pPr marL="514350" indent="-514350">
              <a:buFont typeface="+mj-lt"/>
              <a:buAutoNum type="arabicPeriod"/>
            </a:pPr>
            <a:r>
              <a:rPr lang="en-GB" dirty="0"/>
              <a:t>Name and list possible learning experience(s) </a:t>
            </a:r>
          </a:p>
          <a:p>
            <a:pPr marL="514350" indent="-514350">
              <a:buFont typeface="+mj-lt"/>
              <a:buAutoNum type="arabicPeriod"/>
            </a:pPr>
            <a:endParaRPr lang="en-GB" dirty="0"/>
          </a:p>
          <a:p>
            <a:pPr marL="514350" indent="-514350">
              <a:buFont typeface="+mj-lt"/>
              <a:buAutoNum type="arabicPeriod"/>
            </a:pPr>
            <a:r>
              <a:rPr lang="en-GB" dirty="0"/>
              <a:t>Identify the key competencies that may be developed and explain how they could be brought to life through this learning experience </a:t>
            </a:r>
          </a:p>
          <a:p>
            <a:endParaRPr lang="en-GB" dirty="0"/>
          </a:p>
        </p:txBody>
      </p:sp>
      <p:sp>
        <p:nvSpPr>
          <p:cNvPr id="7" name="Rectangle 6">
            <a:extLst>
              <a:ext uri="{FF2B5EF4-FFF2-40B4-BE49-F238E27FC236}">
                <a16:creationId xmlns:a16="http://schemas.microsoft.com/office/drawing/2014/main" id="{E0E62802-BF19-66A7-1C98-CCF4313FF487}"/>
              </a:ext>
            </a:extLst>
          </p:cNvPr>
          <p:cNvSpPr/>
          <p:nvPr/>
        </p:nvSpPr>
        <p:spPr>
          <a:xfrm>
            <a:off x="6405172" y="6132553"/>
            <a:ext cx="5764416" cy="725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1607A954-F05A-66F9-8F12-E588D878A4E9}"/>
              </a:ext>
            </a:extLst>
          </p:cNvPr>
          <p:cNvGrpSpPr/>
          <p:nvPr/>
        </p:nvGrpSpPr>
        <p:grpSpPr>
          <a:xfrm>
            <a:off x="7840717" y="1992886"/>
            <a:ext cx="2436047" cy="3481113"/>
            <a:chOff x="4973368" y="2041450"/>
            <a:chExt cx="2543009" cy="3572617"/>
          </a:xfrm>
        </p:grpSpPr>
        <p:pic>
          <p:nvPicPr>
            <p:cNvPr id="6" name="Picture 5" descr="A screen shot of a phone&#10;&#10;Description automatically generated">
              <a:extLst>
                <a:ext uri="{FF2B5EF4-FFF2-40B4-BE49-F238E27FC236}">
                  <a16:creationId xmlns:a16="http://schemas.microsoft.com/office/drawing/2014/main" id="{1672C29C-6B76-D73B-626C-FB500284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368" y="2041450"/>
              <a:ext cx="2543009" cy="3572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qr code on a white background&#10;&#10;Description automatically generated">
              <a:extLst>
                <a:ext uri="{FF2B5EF4-FFF2-40B4-BE49-F238E27FC236}">
                  <a16:creationId xmlns:a16="http://schemas.microsoft.com/office/drawing/2014/main" id="{B45935D4-5790-C90F-6741-74EE98AB1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555" y="3239570"/>
              <a:ext cx="2143125" cy="2143125"/>
            </a:xfrm>
            <a:prstGeom prst="rect">
              <a:avLst/>
            </a:prstGeom>
          </p:spPr>
        </p:pic>
      </p:grpSp>
    </p:spTree>
    <p:extLst>
      <p:ext uri="{BB962C8B-B14F-4D97-AF65-F5344CB8AC3E}">
        <p14:creationId xmlns:p14="http://schemas.microsoft.com/office/powerpoint/2010/main" val="95693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6BF647-8E1A-10E0-78D8-54D77D828084}"/>
              </a:ext>
            </a:extLst>
          </p:cNvPr>
          <p:cNvSpPr/>
          <p:nvPr/>
        </p:nvSpPr>
        <p:spPr>
          <a:xfrm>
            <a:off x="-3016" y="4408227"/>
            <a:ext cx="12192001" cy="24497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CC37598-27C9-BFE5-6C38-666E7FE7FDF6}"/>
              </a:ext>
            </a:extLst>
          </p:cNvPr>
          <p:cNvSpPr>
            <a:spLocks noGrp="1"/>
          </p:cNvSpPr>
          <p:nvPr>
            <p:ph type="title"/>
          </p:nvPr>
        </p:nvSpPr>
        <p:spPr>
          <a:xfrm>
            <a:off x="7153939" y="2526732"/>
            <a:ext cx="4910470" cy="1325563"/>
          </a:xfrm>
        </p:spPr>
        <p:txBody>
          <a:bodyPr>
            <a:normAutofit fontScale="90000"/>
          </a:bodyPr>
          <a:lstStyle/>
          <a:p>
            <a:pPr algn="ctr"/>
            <a:br>
              <a:rPr lang="en-IE" dirty="0"/>
            </a:br>
            <a:r>
              <a:rPr lang="en-IE" dirty="0"/>
              <a:t>How do you put the student at the centre of the learning?</a:t>
            </a:r>
            <a:endParaRPr lang="en-GB" dirty="0"/>
          </a:p>
        </p:txBody>
      </p:sp>
      <p:pic>
        <p:nvPicPr>
          <p:cNvPr id="6" name="Content Placeholder 5" descr="A road with columns and pillars in the shape of a infinity&#10;&#10;Description automatically generated">
            <a:extLst>
              <a:ext uri="{FF2B5EF4-FFF2-40B4-BE49-F238E27FC236}">
                <a16:creationId xmlns:a16="http://schemas.microsoft.com/office/drawing/2014/main" id="{8966E2A4-50E7-72C7-E3F7-9C7A41967BAB}"/>
              </a:ext>
            </a:extLst>
          </p:cNvPr>
          <p:cNvPicPr>
            <a:picLocks noGrp="1" noChangeAspect="1"/>
          </p:cNvPicPr>
          <p:nvPr>
            <p:ph sz="half" idx="1"/>
          </p:nvPr>
        </p:nvPicPr>
        <p:blipFill>
          <a:blip r:embed="rId3"/>
          <a:stretch>
            <a:fillRect/>
          </a:stretch>
        </p:blipFill>
        <p:spPr>
          <a:xfrm>
            <a:off x="0" y="0"/>
            <a:ext cx="6858000" cy="6858000"/>
          </a:xfrm>
        </p:spPr>
      </p:pic>
      <p:pic>
        <p:nvPicPr>
          <p:cNvPr id="3" name="Picture 2" descr="Microsoft Designer | i2e">
            <a:extLst>
              <a:ext uri="{FF2B5EF4-FFF2-40B4-BE49-F238E27FC236}">
                <a16:creationId xmlns:a16="http://schemas.microsoft.com/office/drawing/2014/main" id="{E0233175-2EB4-1E9D-2B93-D0E7A9A13D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64112" y="6405257"/>
            <a:ext cx="784461" cy="44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5" name="Picture 4">
            <a:extLst>
              <a:ext uri="{FF2B5EF4-FFF2-40B4-BE49-F238E27FC236}">
                <a16:creationId xmlns:a16="http://schemas.microsoft.com/office/drawing/2014/main" id="{31EB6A3D-73AB-38BB-585E-C909A960AE4A}"/>
              </a:ext>
            </a:extLst>
          </p:cNvPr>
          <p:cNvPicPr>
            <a:picLocks noChangeAspect="1"/>
          </p:cNvPicPr>
          <p:nvPr/>
        </p:nvPicPr>
        <p:blipFill>
          <a:blip r:embed="rId3"/>
          <a:stretch>
            <a:fillRect/>
          </a:stretch>
        </p:blipFill>
        <p:spPr>
          <a:xfrm>
            <a:off x="0" y="-620598"/>
            <a:ext cx="12192000" cy="7478598"/>
          </a:xfrm>
          <a:prstGeom prst="rect">
            <a:avLst/>
          </a:prstGeom>
        </p:spPr>
      </p:pic>
      <p:sp>
        <p:nvSpPr>
          <p:cNvPr id="370" name="Google Shape;370;p23"/>
          <p:cNvSpPr txBox="1">
            <a:spLocks noGrp="1"/>
          </p:cNvSpPr>
          <p:nvPr>
            <p:ph type="title"/>
          </p:nvPr>
        </p:nvSpPr>
        <p:spPr>
          <a:xfrm>
            <a:off x="6673756" y="4638509"/>
            <a:ext cx="42717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b="1" dirty="0">
                <a:solidFill>
                  <a:schemeClr val="bg1"/>
                </a:solidFill>
                <a:latin typeface="Calibri"/>
                <a:ea typeface="Calibri"/>
                <a:cs typeface="Calibri"/>
                <a:sym typeface="Calibri"/>
              </a:rPr>
              <a:t>Tea/Coffee Break </a:t>
            </a:r>
            <a:br>
              <a:rPr lang="en-IE" dirty="0">
                <a:latin typeface="Calibri"/>
                <a:ea typeface="Calibri"/>
                <a:cs typeface="Calibri"/>
                <a:sym typeface="Calibri"/>
              </a:rPr>
            </a:b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0D56-C78E-771E-F0AF-C0D010884BF6}"/>
              </a:ext>
            </a:extLst>
          </p:cNvPr>
          <p:cNvSpPr>
            <a:spLocks noGrp="1"/>
          </p:cNvSpPr>
          <p:nvPr>
            <p:ph type="title"/>
          </p:nvPr>
        </p:nvSpPr>
        <p:spPr>
          <a:xfrm>
            <a:off x="246888" y="1854199"/>
            <a:ext cx="3857625" cy="1069975"/>
          </a:xfrm>
        </p:spPr>
        <p:txBody>
          <a:bodyPr>
            <a:normAutofit/>
          </a:bodyPr>
          <a:lstStyle/>
          <a:p>
            <a:r>
              <a:rPr lang="en-IE" sz="4400" dirty="0"/>
              <a:t>Session 2</a:t>
            </a:r>
            <a:endParaRPr lang="en-GB" sz="4400" dirty="0"/>
          </a:p>
        </p:txBody>
      </p:sp>
      <p:sp>
        <p:nvSpPr>
          <p:cNvPr id="3" name="Text Placeholder 2">
            <a:extLst>
              <a:ext uri="{FF2B5EF4-FFF2-40B4-BE49-F238E27FC236}">
                <a16:creationId xmlns:a16="http://schemas.microsoft.com/office/drawing/2014/main" id="{C9ECEA94-80D3-6089-3BA2-549AF2E1A4AA}"/>
              </a:ext>
            </a:extLst>
          </p:cNvPr>
          <p:cNvSpPr>
            <a:spLocks noGrp="1"/>
          </p:cNvSpPr>
          <p:nvPr>
            <p:ph type="body" sz="half" idx="2"/>
          </p:nvPr>
        </p:nvSpPr>
        <p:spPr>
          <a:xfrm>
            <a:off x="336834" y="3420737"/>
            <a:ext cx="4721629" cy="2944813"/>
          </a:xfrm>
        </p:spPr>
        <p:txBody>
          <a:bodyPr>
            <a:noAutofit/>
          </a:bodyPr>
          <a:lstStyle/>
          <a:p>
            <a:r>
              <a:rPr lang="en-GB" sz="3200" dirty="0"/>
              <a:t>Developing key competencies through authentic classical texts</a:t>
            </a:r>
          </a:p>
        </p:txBody>
      </p:sp>
    </p:spTree>
    <p:extLst>
      <p:ext uri="{BB962C8B-B14F-4D97-AF65-F5344CB8AC3E}">
        <p14:creationId xmlns:p14="http://schemas.microsoft.com/office/powerpoint/2010/main" val="33438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332B-A885-8A76-73A5-046C5F502107}"/>
              </a:ext>
            </a:extLst>
          </p:cNvPr>
          <p:cNvSpPr>
            <a:spLocks noGrp="1"/>
          </p:cNvSpPr>
          <p:nvPr>
            <p:ph type="title"/>
          </p:nvPr>
        </p:nvSpPr>
        <p:spPr>
          <a:xfrm>
            <a:off x="387824" y="48536"/>
            <a:ext cx="10515600" cy="1325563"/>
          </a:xfrm>
        </p:spPr>
        <p:txBody>
          <a:bodyPr/>
          <a:lstStyle/>
          <a:p>
            <a:r>
              <a:rPr lang="en-IE" dirty="0"/>
              <a:t>CEFR </a:t>
            </a:r>
            <a:r>
              <a:rPr lang="en-IE"/>
              <a:t>Alignment</a:t>
            </a:r>
            <a:endParaRPr lang="en-GB" dirty="0"/>
          </a:p>
        </p:txBody>
      </p:sp>
      <p:sp>
        <p:nvSpPr>
          <p:cNvPr id="6" name="TextBox 5">
            <a:extLst>
              <a:ext uri="{FF2B5EF4-FFF2-40B4-BE49-F238E27FC236}">
                <a16:creationId xmlns:a16="http://schemas.microsoft.com/office/drawing/2014/main" id="{A43B4375-E6CC-6F33-184D-1C12E5E97A1A}"/>
              </a:ext>
            </a:extLst>
          </p:cNvPr>
          <p:cNvSpPr txBox="1"/>
          <p:nvPr/>
        </p:nvSpPr>
        <p:spPr>
          <a:xfrm>
            <a:off x="808473" y="1374099"/>
            <a:ext cx="5141612" cy="1754326"/>
          </a:xfrm>
          <a:prstGeom prst="rect">
            <a:avLst/>
          </a:prstGeom>
          <a:noFill/>
        </p:spPr>
        <p:txBody>
          <a:bodyPr wrap="square">
            <a:spAutoFit/>
          </a:bodyPr>
          <a:lstStyle/>
          <a:p>
            <a:r>
              <a:rPr lang="en-GB" sz="1800" dirty="0">
                <a:solidFill>
                  <a:srgbClr val="24647C"/>
                </a:solidFill>
                <a:effectLst/>
                <a:ea typeface="Candara" panose="020E0502030303020204" pitchFamily="34" charset="0"/>
              </a:rPr>
              <a:t>“the ultimate goal is not that students become effective users of the classical language, but that they </a:t>
            </a:r>
            <a:r>
              <a:rPr lang="en-GB" sz="1800" b="1" dirty="0">
                <a:solidFill>
                  <a:srgbClr val="24647C"/>
                </a:solidFill>
                <a:effectLst/>
                <a:ea typeface="Candara" panose="020E0502030303020204" pitchFamily="34" charset="0"/>
              </a:rPr>
              <a:t>become effective readers of texts written in the language,</a:t>
            </a:r>
            <a:r>
              <a:rPr lang="en-GB" sz="1800" dirty="0">
                <a:solidFill>
                  <a:srgbClr val="24647C"/>
                </a:solidFill>
                <a:effectLst/>
                <a:ea typeface="Candara" panose="020E0502030303020204" pitchFamily="34" charset="0"/>
              </a:rPr>
              <a:t> which is no longer the native language of any community but retains significant cultural and historical relevance.”</a:t>
            </a:r>
          </a:p>
        </p:txBody>
      </p:sp>
      <p:pic>
        <p:nvPicPr>
          <p:cNvPr id="8" name="Picture 2" descr="The CEFR Levels - Dante in Linea">
            <a:extLst>
              <a:ext uri="{FF2B5EF4-FFF2-40B4-BE49-F238E27FC236}">
                <a16:creationId xmlns:a16="http://schemas.microsoft.com/office/drawing/2014/main" id="{DD73934A-E69A-0C1B-2A4F-A696C4BAA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577" y="970312"/>
            <a:ext cx="4756049" cy="267765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2964569-A10F-BD85-C658-339C9BBD683A}"/>
              </a:ext>
            </a:extLst>
          </p:cNvPr>
          <p:cNvSpPr/>
          <p:nvPr/>
        </p:nvSpPr>
        <p:spPr>
          <a:xfrm>
            <a:off x="8612778" y="1730894"/>
            <a:ext cx="1116938" cy="113972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7E89A0CF-7B16-BC6E-6B01-AF37E99C1FC4}"/>
              </a:ext>
            </a:extLst>
          </p:cNvPr>
          <p:cNvSpPr txBox="1"/>
          <p:nvPr/>
        </p:nvSpPr>
        <p:spPr>
          <a:xfrm>
            <a:off x="8484945" y="4318713"/>
            <a:ext cx="1997898" cy="1046440"/>
          </a:xfrm>
          <a:prstGeom prst="rect">
            <a:avLst/>
          </a:prstGeom>
          <a:noFill/>
        </p:spPr>
        <p:txBody>
          <a:bodyPr wrap="square">
            <a:spAutoFit/>
          </a:bodyPr>
          <a:lstStyle/>
          <a:p>
            <a:r>
              <a:rPr lang="en-GB" sz="2200" b="1" dirty="0">
                <a:solidFill>
                  <a:srgbClr val="FF0000"/>
                </a:solidFill>
                <a:effectLst/>
                <a:ea typeface="Candara" panose="020E0502030303020204" pitchFamily="34" charset="0"/>
              </a:rPr>
              <a:t>RECEPTION</a:t>
            </a:r>
          </a:p>
          <a:p>
            <a:endParaRPr lang="en-GB" b="1" dirty="0">
              <a:solidFill>
                <a:srgbClr val="24647C"/>
              </a:solidFill>
              <a:ea typeface="Candara" panose="020E0502030303020204" pitchFamily="34" charset="0"/>
            </a:endParaRPr>
          </a:p>
          <a:p>
            <a:r>
              <a:rPr lang="en-GB" sz="2200" b="1" dirty="0">
                <a:solidFill>
                  <a:srgbClr val="FF0000"/>
                </a:solidFill>
                <a:effectLst/>
                <a:ea typeface="Candara" panose="020E0502030303020204" pitchFamily="34" charset="0"/>
              </a:rPr>
              <a:t>MEDIATION</a:t>
            </a:r>
          </a:p>
        </p:txBody>
      </p:sp>
      <p:sp>
        <p:nvSpPr>
          <p:cNvPr id="11" name="TextBox 10">
            <a:extLst>
              <a:ext uri="{FF2B5EF4-FFF2-40B4-BE49-F238E27FC236}">
                <a16:creationId xmlns:a16="http://schemas.microsoft.com/office/drawing/2014/main" id="{2399F2EC-F9D2-CD0C-99F7-BF9495B04C4C}"/>
              </a:ext>
            </a:extLst>
          </p:cNvPr>
          <p:cNvSpPr txBox="1"/>
          <p:nvPr/>
        </p:nvSpPr>
        <p:spPr>
          <a:xfrm>
            <a:off x="2003585" y="3333113"/>
            <a:ext cx="2456597" cy="2677656"/>
          </a:xfrm>
          <a:prstGeom prst="rect">
            <a:avLst/>
          </a:prstGeom>
          <a:noFill/>
        </p:spPr>
        <p:txBody>
          <a:bodyPr wrap="square" rtlCol="0">
            <a:spAutoFit/>
          </a:bodyPr>
          <a:lstStyle/>
          <a:p>
            <a:r>
              <a:rPr lang="en-IE" sz="2400" b="1" dirty="0">
                <a:solidFill>
                  <a:srgbClr val="0E85AA"/>
                </a:solidFill>
              </a:rPr>
              <a:t>Reception</a:t>
            </a:r>
          </a:p>
          <a:p>
            <a:endParaRPr lang="en-IE" sz="2400" b="1" dirty="0">
              <a:solidFill>
                <a:srgbClr val="0E85AA"/>
              </a:solidFill>
            </a:endParaRPr>
          </a:p>
          <a:p>
            <a:r>
              <a:rPr lang="en-IE" sz="2400" b="1" dirty="0">
                <a:solidFill>
                  <a:srgbClr val="0E85AA"/>
                </a:solidFill>
              </a:rPr>
              <a:t>Production</a:t>
            </a:r>
          </a:p>
          <a:p>
            <a:endParaRPr lang="en-IE" sz="2400" b="1" dirty="0">
              <a:solidFill>
                <a:srgbClr val="0E85AA"/>
              </a:solidFill>
            </a:endParaRPr>
          </a:p>
          <a:p>
            <a:r>
              <a:rPr lang="en-IE" sz="2400" b="1" dirty="0">
                <a:solidFill>
                  <a:srgbClr val="0E85AA"/>
                </a:solidFill>
              </a:rPr>
              <a:t>Interaction</a:t>
            </a:r>
          </a:p>
          <a:p>
            <a:endParaRPr lang="en-IE" sz="2400" b="1" dirty="0">
              <a:solidFill>
                <a:srgbClr val="0E85AA"/>
              </a:solidFill>
            </a:endParaRPr>
          </a:p>
          <a:p>
            <a:r>
              <a:rPr lang="en-IE" sz="2400" b="1" dirty="0">
                <a:solidFill>
                  <a:srgbClr val="0E85AA"/>
                </a:solidFill>
              </a:rPr>
              <a:t>Mediation</a:t>
            </a:r>
            <a:endParaRPr lang="en-GB" sz="2400" b="1" dirty="0">
              <a:solidFill>
                <a:srgbClr val="0E85AA"/>
              </a:solidFill>
            </a:endParaRPr>
          </a:p>
        </p:txBody>
      </p:sp>
      <p:sp>
        <p:nvSpPr>
          <p:cNvPr id="12" name="Oval 11">
            <a:extLst>
              <a:ext uri="{FF2B5EF4-FFF2-40B4-BE49-F238E27FC236}">
                <a16:creationId xmlns:a16="http://schemas.microsoft.com/office/drawing/2014/main" id="{A2DBF0A2-05A3-B77C-FA79-44C9B47C8130}"/>
              </a:ext>
            </a:extLst>
          </p:cNvPr>
          <p:cNvSpPr/>
          <p:nvPr/>
        </p:nvSpPr>
        <p:spPr>
          <a:xfrm>
            <a:off x="8098326" y="3937756"/>
            <a:ext cx="2576583" cy="18083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45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grpId="0" nodeType="clickEffect">
                                  <p:stCondLst>
                                    <p:cond delay="0"/>
                                  </p:stCondLst>
                                  <p:childTnLst>
                                    <p:animMotion origin="layout" path="M 3.125E-6 1.11111E-6 L 0.25 -0.25 " pathEditMode="relative" rAng="0" ptsTypes="AA">
                                      <p:cBhvr>
                                        <p:cTn id="26" dur="2000" fill="hold"/>
                                        <p:tgtEl>
                                          <p:spTgt spid="11">
                                            <p:txEl>
                                              <p:pRg st="0" end="0"/>
                                            </p:txEl>
                                          </p:spTgt>
                                        </p:tgtEl>
                                        <p:attrNameLst>
                                          <p:attrName>ppt_x</p:attrName>
                                          <p:attrName>ppt_y</p:attrName>
                                        </p:attrNameLst>
                                      </p:cBhvr>
                                      <p:rCtr x="12500" y="-12500"/>
                                    </p:animMotion>
                                  </p:childTnLst>
                                </p:cTn>
                              </p:par>
                              <p:par>
                                <p:cTn id="27" presetID="56" presetClass="path" presetSubtype="0" accel="50000" decel="50000" fill="hold" grpId="0" nodeType="withEffect">
                                  <p:stCondLst>
                                    <p:cond delay="0"/>
                                  </p:stCondLst>
                                  <p:childTnLst>
                                    <p:animMotion origin="layout" path="M 4.375E-6 -1.85185E-6 L 0.25 -0.25 " pathEditMode="relative" rAng="0" ptsTypes="AA">
                                      <p:cBhvr>
                                        <p:cTn id="28" dur="2000" fill="hold"/>
                                        <p:tgtEl>
                                          <p:spTgt spid="11">
                                            <p:txEl>
                                              <p:pRg st="2" end="2"/>
                                            </p:txEl>
                                          </p:spTgt>
                                        </p:tgtEl>
                                        <p:attrNameLst>
                                          <p:attrName>ppt_x</p:attrName>
                                          <p:attrName>ppt_y</p:attrName>
                                        </p:attrNameLst>
                                      </p:cBhvr>
                                      <p:rCtr x="12500" y="-12500"/>
                                    </p:animMotion>
                                  </p:childTnLst>
                                </p:cTn>
                              </p:par>
                              <p:par>
                                <p:cTn id="29" presetID="56" presetClass="path" presetSubtype="0" accel="50000" decel="50000" fill="hold" grpId="0" nodeType="withEffect">
                                  <p:stCondLst>
                                    <p:cond delay="0"/>
                                  </p:stCondLst>
                                  <p:childTnLst>
                                    <p:animMotion origin="layout" path="M -2.5E-6 -3.33333E-6 L 0.25 -0.25 " pathEditMode="relative" rAng="0" ptsTypes="AA">
                                      <p:cBhvr>
                                        <p:cTn id="30" dur="2000" fill="hold"/>
                                        <p:tgtEl>
                                          <p:spTgt spid="11">
                                            <p:txEl>
                                              <p:pRg st="4" end="4"/>
                                            </p:txEl>
                                          </p:spTgt>
                                        </p:tgtEl>
                                        <p:attrNameLst>
                                          <p:attrName>ppt_x</p:attrName>
                                          <p:attrName>ppt_y</p:attrName>
                                        </p:attrNameLst>
                                      </p:cBhvr>
                                      <p:rCtr x="12500" y="-12500"/>
                                    </p:animMotion>
                                  </p:childTnLst>
                                </p:cTn>
                              </p:par>
                              <p:par>
                                <p:cTn id="31" presetID="56" presetClass="path" presetSubtype="0" accel="50000" decel="50000" fill="hold" grpId="0" nodeType="withEffect">
                                  <p:stCondLst>
                                    <p:cond delay="0"/>
                                  </p:stCondLst>
                                  <p:childTnLst>
                                    <p:animMotion origin="layout" path="M -3.54167E-6 3.7037E-6 L 0.25 -0.25 " pathEditMode="relative" rAng="0" ptsTypes="AA">
                                      <p:cBhvr>
                                        <p:cTn id="32" dur="2000" fill="hold"/>
                                        <p:tgtEl>
                                          <p:spTgt spid="11">
                                            <p:txEl>
                                              <p:pRg st="6" end="6"/>
                                            </p:txEl>
                                          </p:spTgt>
                                        </p:tgtEl>
                                        <p:attrNameLst>
                                          <p:attrName>ppt_x</p:attrName>
                                          <p:attrName>ppt_y</p:attrName>
                                        </p:attrNameLst>
                                      </p:cBhvr>
                                      <p:rCtr x="12500" y="-1250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500"/>
                                        <p:tgtEl>
                                          <p:spTgt spid="10">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fade">
                                      <p:cBhvr>
                                        <p:cTn id="45" dur="500"/>
                                        <p:tgtEl>
                                          <p:spTgt spid="10">
                                            <p:txEl>
                                              <p:pRg st="2" end="2"/>
                                            </p:txEl>
                                          </p:spTgt>
                                        </p:tgtEl>
                                      </p:cBhvr>
                                    </p:animEffect>
                                  </p:childTnLst>
                                </p:cTn>
                              </p:par>
                              <p:par>
                                <p:cTn id="46" presetID="10" presetClass="exit" presetSubtype="0" fill="hold" nodeType="withEffect">
                                  <p:stCondLst>
                                    <p:cond delay="0"/>
                                  </p:stCondLst>
                                  <p:childTnLst>
                                    <p:animEffect transition="out" filter="fade">
                                      <p:cBhvr>
                                        <p:cTn id="47" dur="500"/>
                                        <p:tgtEl>
                                          <p:spTgt spid="11">
                                            <p:txEl>
                                              <p:pRg st="0" end="0"/>
                                            </p:txEl>
                                          </p:spTgt>
                                        </p:tgtEl>
                                      </p:cBhvr>
                                    </p:animEffect>
                                    <p:set>
                                      <p:cBhvr>
                                        <p:cTn id="48" dur="1" fill="hold">
                                          <p:stCondLst>
                                            <p:cond delay="499"/>
                                          </p:stCondLst>
                                        </p:cTn>
                                        <p:tgtEl>
                                          <p:spTgt spid="11">
                                            <p:txEl>
                                              <p:pRg st="0" end="0"/>
                                            </p:txEl>
                                          </p:spTgt>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xEl>
                                              <p:pRg st="6" end="6"/>
                                            </p:txEl>
                                          </p:spTgt>
                                        </p:tgtEl>
                                      </p:cBhvr>
                                    </p:animEffect>
                                    <p:set>
                                      <p:cBhvr>
                                        <p:cTn id="51" dur="1" fill="hold">
                                          <p:stCondLst>
                                            <p:cond delay="499"/>
                                          </p:stCondLst>
                                        </p:cTn>
                                        <p:tgtEl>
                                          <p:spTgt spid="11">
                                            <p:txEl>
                                              <p:pRg st="6" end="6"/>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xit" presetSubtype="0" fill="hold" grpId="1"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0">
                                            <p:txEl>
                                              <p:pRg st="0" end="0"/>
                                            </p:txEl>
                                          </p:spTgt>
                                        </p:tgtEl>
                                      </p:cBhvr>
                                    </p:animEffect>
                                    <p:set>
                                      <p:cBhvr>
                                        <p:cTn id="68" dur="1" fill="hold">
                                          <p:stCondLst>
                                            <p:cond delay="499"/>
                                          </p:stCondLst>
                                        </p:cTn>
                                        <p:tgtEl>
                                          <p:spTgt spid="10">
                                            <p:txEl>
                                              <p:pRg st="0" end="0"/>
                                            </p:txEl>
                                          </p:spTgt>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
                                            <p:txEl>
                                              <p:pRg st="2" end="2"/>
                                            </p:txEl>
                                          </p:spTgt>
                                        </p:tgtEl>
                                      </p:cBhvr>
                                    </p:animEffect>
                                    <p:set>
                                      <p:cBhvr>
                                        <p:cTn id="71" dur="1" fill="hold">
                                          <p:stCondLst>
                                            <p:cond delay="499"/>
                                          </p:stCondLst>
                                        </p:cTn>
                                        <p:tgtEl>
                                          <p:spTgt spid="10">
                                            <p:txEl>
                                              <p:pRg st="2" end="2"/>
                                            </p:txEl>
                                          </p:spTgt>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xEl>
                                              <p:pRg st="2" end="2"/>
                                            </p:txEl>
                                          </p:spTgt>
                                        </p:tgtEl>
                                      </p:cBhvr>
                                    </p:animEffect>
                                    <p:set>
                                      <p:cBhvr>
                                        <p:cTn id="74" dur="1" fill="hold">
                                          <p:stCondLst>
                                            <p:cond delay="499"/>
                                          </p:stCondLst>
                                        </p:cTn>
                                        <p:tgtEl>
                                          <p:spTgt spid="11">
                                            <p:txEl>
                                              <p:pRg st="2" end="2"/>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
                                            <p:txEl>
                                              <p:pRg st="4" end="4"/>
                                            </p:txEl>
                                          </p:spTgt>
                                        </p:tgtEl>
                                      </p:cBhvr>
                                    </p:animEffect>
                                    <p:set>
                                      <p:cBhvr>
                                        <p:cTn id="77" dur="1" fill="hold">
                                          <p:stCondLst>
                                            <p:cond delay="499"/>
                                          </p:stCondLst>
                                        </p:cTn>
                                        <p:tgtEl>
                                          <p:spTgt spid="11">
                                            <p:txEl>
                                              <p:pRg st="4" end="4"/>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fill="hold"/>
                                        <p:tgtEl>
                                          <p:spTgt spid="9"/>
                                        </p:tgtEl>
                                        <p:attrNameLst>
                                          <p:attrName>ppt_x</p:attrName>
                                        </p:attrNameLst>
                                      </p:cBhvr>
                                      <p:tavLst>
                                        <p:tav tm="0">
                                          <p:val>
                                            <p:strVal val="#ppt_x"/>
                                          </p:val>
                                        </p:tav>
                                        <p:tav tm="100000">
                                          <p:val>
                                            <p:strVal val="#ppt_x"/>
                                          </p:val>
                                        </p:tav>
                                      </p:tavLst>
                                    </p:anim>
                                    <p:anim calcmode="lin" valueType="num">
                                      <p:cBhvr additive="base">
                                        <p:cTn id="8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animBg="1"/>
      <p:bldP spid="10" grpId="0"/>
      <p:bldP spid="11" grpId="0" uiExpand="1" build="allAtOnce"/>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321826" y="351693"/>
            <a:ext cx="4968159" cy="737856"/>
          </a:xfrm>
        </p:spPr>
        <p:txBody>
          <a:bodyPr anchor="b">
            <a:normAutofit/>
          </a:bodyPr>
          <a:lstStyle/>
          <a:p>
            <a:r>
              <a:rPr lang="en-IE" dirty="0"/>
              <a:t>Learning Intention</a:t>
            </a:r>
          </a:p>
        </p:txBody>
      </p:sp>
      <p:pic>
        <p:nvPicPr>
          <p:cNvPr id="5" name="Picture 4" descr="A stone amphitheater with a hill in the background&#10;&#10;AI-generated content may be incorrect.">
            <a:extLst>
              <a:ext uri="{FF2B5EF4-FFF2-40B4-BE49-F238E27FC236}">
                <a16:creationId xmlns:a16="http://schemas.microsoft.com/office/drawing/2014/main" id="{0F173506-FCE5-358D-F9EF-B1024C6C2A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
          <a:stretch/>
        </p:blipFill>
        <p:spPr>
          <a:xfrm>
            <a:off x="5183188" y="987425"/>
            <a:ext cx="6172200" cy="4873625"/>
          </a:xfrm>
          <a:prstGeom prst="rect">
            <a:avLst/>
          </a:prstGeom>
          <a:noFill/>
        </p:spPr>
      </p:pic>
      <p:sp>
        <p:nvSpPr>
          <p:cNvPr id="3" name="Content Placeholder 2">
            <a:extLst>
              <a:ext uri="{FF2B5EF4-FFF2-40B4-BE49-F238E27FC236}">
                <a16:creationId xmlns:a16="http://schemas.microsoft.com/office/drawing/2014/main" id="{B8D61858-6484-E9BD-3560-1787CB9745BA}"/>
              </a:ext>
            </a:extLst>
          </p:cNvPr>
          <p:cNvSpPr>
            <a:spLocks noGrp="1"/>
          </p:cNvSpPr>
          <p:nvPr>
            <p:ph type="body" sz="half" idx="2"/>
          </p:nvPr>
        </p:nvSpPr>
        <p:spPr>
          <a:xfrm>
            <a:off x="839788" y="2908300"/>
            <a:ext cx="3932237" cy="2960688"/>
          </a:xfrm>
        </p:spPr>
        <p:txBody>
          <a:bodyPr>
            <a:normAutofit/>
          </a:bodyPr>
          <a:lstStyle/>
          <a:p>
            <a:pPr marL="0" indent="0">
              <a:buNone/>
            </a:pPr>
            <a:r>
              <a:rPr lang="en-IE"/>
              <a:t>To examine how the key competencies may be developed using ancient source material</a:t>
            </a:r>
          </a:p>
        </p:txBody>
      </p:sp>
      <p:sp>
        <p:nvSpPr>
          <p:cNvPr id="6" name="TextBox 5">
            <a:extLst>
              <a:ext uri="{FF2B5EF4-FFF2-40B4-BE49-F238E27FC236}">
                <a16:creationId xmlns:a16="http://schemas.microsoft.com/office/drawing/2014/main" id="{36F23CB7-9807-34CA-7C64-DD86F1803373}"/>
              </a:ext>
            </a:extLst>
          </p:cNvPr>
          <p:cNvSpPr txBox="1"/>
          <p:nvPr/>
        </p:nvSpPr>
        <p:spPr>
          <a:xfrm>
            <a:off x="8790263" y="5660995"/>
            <a:ext cx="256512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commons.wikimedia.org/wiki/File:Ancient_Greek_theatre_Segesta996.jp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26528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66CF8E-90EC-56D3-2E31-F017E73B8CCE}"/>
              </a:ext>
            </a:extLst>
          </p:cNvPr>
          <p:cNvSpPr/>
          <p:nvPr/>
        </p:nvSpPr>
        <p:spPr>
          <a:xfrm>
            <a:off x="0" y="1364776"/>
            <a:ext cx="12192000" cy="5493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3A060F-C28D-F113-2A33-FCD2B80409A9}"/>
              </a:ext>
            </a:extLst>
          </p:cNvPr>
          <p:cNvSpPr>
            <a:spLocks noGrp="1"/>
          </p:cNvSpPr>
          <p:nvPr>
            <p:ph type="title"/>
          </p:nvPr>
        </p:nvSpPr>
        <p:spPr>
          <a:xfrm>
            <a:off x="349343" y="107629"/>
            <a:ext cx="10515600" cy="1325563"/>
          </a:xfrm>
        </p:spPr>
        <p:txBody>
          <a:bodyPr/>
          <a:lstStyle/>
          <a:p>
            <a:r>
              <a:rPr lang="en-IE" dirty="0"/>
              <a:t>The Importance of Language</a:t>
            </a:r>
            <a:endParaRPr lang="en-GB" dirty="0"/>
          </a:p>
        </p:txBody>
      </p:sp>
      <p:pic>
        <p:nvPicPr>
          <p:cNvPr id="9" name="Picture 8" descr="People and speech bubbles">
            <a:extLst>
              <a:ext uri="{FF2B5EF4-FFF2-40B4-BE49-F238E27FC236}">
                <a16:creationId xmlns:a16="http://schemas.microsoft.com/office/drawing/2014/main" id="{BD915FD5-2389-4BBB-1085-5FCCD1163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43" y="1770535"/>
            <a:ext cx="4317054" cy="4317054"/>
          </a:xfrm>
          <a:prstGeom prst="rect">
            <a:avLst/>
          </a:prstGeom>
          <a:ln>
            <a:solidFill>
              <a:schemeClr val="tx1"/>
            </a:solidFill>
          </a:ln>
        </p:spPr>
      </p:pic>
      <p:pic>
        <p:nvPicPr>
          <p:cNvPr id="3078" name="Picture 6" descr="Adoreum: the newly discovered flatbread fresco of Pompeii">
            <a:extLst>
              <a:ext uri="{FF2B5EF4-FFF2-40B4-BE49-F238E27FC236}">
                <a16:creationId xmlns:a16="http://schemas.microsoft.com/office/drawing/2014/main" id="{E6977164-FD7E-99B8-90ED-E7A32A4BA2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33353" y="1359969"/>
            <a:ext cx="4232607" cy="2379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Roman Mosaics - World History Encyclopedia">
            <a:extLst>
              <a:ext uri="{FF2B5EF4-FFF2-40B4-BE49-F238E27FC236}">
                <a16:creationId xmlns:a16="http://schemas.microsoft.com/office/drawing/2014/main" id="{6EA54A4E-4CB2-F7C0-F4F7-D7A539CC93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833354" y="3988565"/>
            <a:ext cx="4232606" cy="2599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9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ABB-91E0-A11E-4472-D51F0B42FA0D}"/>
              </a:ext>
            </a:extLst>
          </p:cNvPr>
          <p:cNvSpPr>
            <a:spLocks noGrp="1"/>
          </p:cNvSpPr>
          <p:nvPr>
            <p:ph type="title"/>
          </p:nvPr>
        </p:nvSpPr>
        <p:spPr>
          <a:xfrm>
            <a:off x="416589" y="419516"/>
            <a:ext cx="9722573" cy="1589226"/>
          </a:xfrm>
        </p:spPr>
        <p:txBody>
          <a:bodyPr>
            <a:normAutofit fontScale="90000"/>
          </a:bodyPr>
          <a:lstStyle/>
          <a:p>
            <a:r>
              <a:rPr lang="en-IE" dirty="0"/>
              <a:t>What knowledge, skills and values and dispositions are needed, or connect with, your suggested learning experience?</a:t>
            </a:r>
            <a:endParaRPr lang="en-GB" dirty="0"/>
          </a:p>
        </p:txBody>
      </p:sp>
      <p:sp>
        <p:nvSpPr>
          <p:cNvPr id="3" name="Content Placeholder 2">
            <a:extLst>
              <a:ext uri="{FF2B5EF4-FFF2-40B4-BE49-F238E27FC236}">
                <a16:creationId xmlns:a16="http://schemas.microsoft.com/office/drawing/2014/main" id="{65DB1F56-61F3-FB18-69AD-776E75D5DC3A}"/>
              </a:ext>
            </a:extLst>
          </p:cNvPr>
          <p:cNvSpPr>
            <a:spLocks noGrp="1"/>
          </p:cNvSpPr>
          <p:nvPr>
            <p:ph idx="1"/>
          </p:nvPr>
        </p:nvSpPr>
        <p:spPr>
          <a:xfrm>
            <a:off x="838200" y="1825625"/>
            <a:ext cx="11017102" cy="4351338"/>
          </a:xfrm>
        </p:spPr>
        <p:txBody>
          <a:bodyPr/>
          <a:lstStyle/>
          <a:p>
            <a:endParaRPr lang="en-IE" dirty="0"/>
          </a:p>
          <a:p>
            <a:pPr marL="0" indent="0">
              <a:buNone/>
            </a:pPr>
            <a:endParaRPr lang="en-GB" dirty="0"/>
          </a:p>
        </p:txBody>
      </p:sp>
      <p:sp>
        <p:nvSpPr>
          <p:cNvPr id="4" name="Freeform 2">
            <a:extLst>
              <a:ext uri="{FF2B5EF4-FFF2-40B4-BE49-F238E27FC236}">
                <a16:creationId xmlns:a16="http://schemas.microsoft.com/office/drawing/2014/main" id="{6C8C486D-BD8D-172D-E6E4-FF87DADD483E}"/>
              </a:ext>
            </a:extLst>
          </p:cNvPr>
          <p:cNvSpPr/>
          <p:nvPr/>
        </p:nvSpPr>
        <p:spPr>
          <a:xfrm>
            <a:off x="851941" y="2373983"/>
            <a:ext cx="10488118" cy="3619858"/>
          </a:xfrm>
          <a:custGeom>
            <a:avLst/>
            <a:gdLst/>
            <a:ahLst/>
            <a:cxnLst/>
            <a:rect l="l" t="t" r="r" b="b"/>
            <a:pathLst>
              <a:path w="18360000" h="6678450">
                <a:moveTo>
                  <a:pt x="0" y="0"/>
                </a:moveTo>
                <a:lnTo>
                  <a:pt x="18360000" y="0"/>
                </a:lnTo>
                <a:lnTo>
                  <a:pt x="18360000" y="6678450"/>
                </a:lnTo>
                <a:lnTo>
                  <a:pt x="0" y="6678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817" dirty="0"/>
          </a:p>
        </p:txBody>
      </p:sp>
      <p:sp>
        <p:nvSpPr>
          <p:cNvPr id="8" name="TextBox 7">
            <a:extLst>
              <a:ext uri="{FF2B5EF4-FFF2-40B4-BE49-F238E27FC236}">
                <a16:creationId xmlns:a16="http://schemas.microsoft.com/office/drawing/2014/main" id="{C12F6A3F-CD60-693C-E04D-F633EE3BF2BE}"/>
              </a:ext>
            </a:extLst>
          </p:cNvPr>
          <p:cNvSpPr txBox="1"/>
          <p:nvPr/>
        </p:nvSpPr>
        <p:spPr>
          <a:xfrm>
            <a:off x="1496176" y="3770461"/>
            <a:ext cx="1978543" cy="461665"/>
          </a:xfrm>
          <a:prstGeom prst="rect">
            <a:avLst/>
          </a:prstGeom>
          <a:noFill/>
        </p:spPr>
        <p:txBody>
          <a:bodyPr wrap="square" rtlCol="0">
            <a:spAutoFit/>
          </a:bodyPr>
          <a:lstStyle/>
          <a:p>
            <a:pPr algn="ctr"/>
            <a:r>
              <a:rPr lang="en-IE" sz="2400" b="1" dirty="0"/>
              <a:t>Knowledge</a:t>
            </a:r>
            <a:endParaRPr lang="en-GB" sz="2400" b="1" dirty="0"/>
          </a:p>
        </p:txBody>
      </p:sp>
      <p:sp>
        <p:nvSpPr>
          <p:cNvPr id="9" name="TextBox 8">
            <a:extLst>
              <a:ext uri="{FF2B5EF4-FFF2-40B4-BE49-F238E27FC236}">
                <a16:creationId xmlns:a16="http://schemas.microsoft.com/office/drawing/2014/main" id="{D0C4F91E-617F-1C1F-1F13-2C88A2EB14BF}"/>
              </a:ext>
            </a:extLst>
          </p:cNvPr>
          <p:cNvSpPr txBox="1"/>
          <p:nvPr/>
        </p:nvSpPr>
        <p:spPr>
          <a:xfrm>
            <a:off x="5417288" y="3770460"/>
            <a:ext cx="1357424" cy="461665"/>
          </a:xfrm>
          <a:prstGeom prst="rect">
            <a:avLst/>
          </a:prstGeom>
          <a:noFill/>
        </p:spPr>
        <p:txBody>
          <a:bodyPr wrap="square" rtlCol="0">
            <a:spAutoFit/>
          </a:bodyPr>
          <a:lstStyle/>
          <a:p>
            <a:pPr algn="ctr"/>
            <a:r>
              <a:rPr lang="en-IE" sz="2400" b="1" dirty="0"/>
              <a:t>Skills</a:t>
            </a:r>
            <a:endParaRPr lang="en-GB" sz="2400" b="1" dirty="0"/>
          </a:p>
        </p:txBody>
      </p:sp>
      <p:sp>
        <p:nvSpPr>
          <p:cNvPr id="10" name="TextBox 9">
            <a:extLst>
              <a:ext uri="{FF2B5EF4-FFF2-40B4-BE49-F238E27FC236}">
                <a16:creationId xmlns:a16="http://schemas.microsoft.com/office/drawing/2014/main" id="{1D98BE27-B2B2-A1BA-9498-353C1303C7D4}"/>
              </a:ext>
            </a:extLst>
          </p:cNvPr>
          <p:cNvSpPr txBox="1"/>
          <p:nvPr/>
        </p:nvSpPr>
        <p:spPr>
          <a:xfrm>
            <a:off x="8308380" y="3585793"/>
            <a:ext cx="2803691" cy="830997"/>
          </a:xfrm>
          <a:prstGeom prst="rect">
            <a:avLst/>
          </a:prstGeom>
          <a:noFill/>
        </p:spPr>
        <p:txBody>
          <a:bodyPr wrap="square" rtlCol="0">
            <a:spAutoFit/>
          </a:bodyPr>
          <a:lstStyle/>
          <a:p>
            <a:pPr algn="ctr"/>
            <a:r>
              <a:rPr lang="en-IE" sz="2400" b="1" dirty="0"/>
              <a:t>Values and dispositions</a:t>
            </a:r>
            <a:endParaRPr lang="en-GB" sz="2400" b="1" dirty="0"/>
          </a:p>
        </p:txBody>
      </p:sp>
    </p:spTree>
    <p:extLst>
      <p:ext uri="{BB962C8B-B14F-4D97-AF65-F5344CB8AC3E}">
        <p14:creationId xmlns:p14="http://schemas.microsoft.com/office/powerpoint/2010/main" val="384703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1310-B7DF-7718-2278-0F87E8C09FEF}"/>
              </a:ext>
            </a:extLst>
          </p:cNvPr>
          <p:cNvSpPr>
            <a:spLocks noGrp="1"/>
          </p:cNvSpPr>
          <p:nvPr>
            <p:ph type="title"/>
          </p:nvPr>
        </p:nvSpPr>
        <p:spPr>
          <a:xfrm>
            <a:off x="196548" y="74589"/>
            <a:ext cx="10515600" cy="1325563"/>
          </a:xfrm>
        </p:spPr>
        <p:txBody>
          <a:bodyPr/>
          <a:lstStyle/>
          <a:p>
            <a:r>
              <a:rPr lang="en-IE" dirty="0"/>
              <a:t>Engaging with Authentic Texts</a:t>
            </a:r>
            <a:endParaRPr lang="en-GB" dirty="0"/>
          </a:p>
        </p:txBody>
      </p:sp>
      <p:sp>
        <p:nvSpPr>
          <p:cNvPr id="3" name="Content Placeholder 2">
            <a:extLst>
              <a:ext uri="{FF2B5EF4-FFF2-40B4-BE49-F238E27FC236}">
                <a16:creationId xmlns:a16="http://schemas.microsoft.com/office/drawing/2014/main" id="{4B66AC68-D09C-4818-1E27-684DA0ED5038}"/>
              </a:ext>
            </a:extLst>
          </p:cNvPr>
          <p:cNvSpPr>
            <a:spLocks noGrp="1"/>
          </p:cNvSpPr>
          <p:nvPr>
            <p:ph sz="half" idx="1"/>
          </p:nvPr>
        </p:nvSpPr>
        <p:spPr>
          <a:xfrm>
            <a:off x="5334000" y="1642061"/>
            <a:ext cx="6712928" cy="4351338"/>
          </a:xfrm>
        </p:spPr>
        <p:txBody>
          <a:bodyPr>
            <a:normAutofit fontScale="92500"/>
          </a:bodyPr>
          <a:lstStyle/>
          <a:p>
            <a:pPr marL="0" indent="0" algn="ctr">
              <a:lnSpc>
                <a:spcPct val="110000"/>
              </a:lnSpc>
              <a:buNone/>
            </a:pPr>
            <a:r>
              <a:rPr lang="en-GB" dirty="0"/>
              <a:t>“The focus of these language specifications is </a:t>
            </a:r>
            <a:r>
              <a:rPr lang="en-GB" b="1" dirty="0"/>
              <a:t>not on acquiring historical knowledge in its own right. </a:t>
            </a:r>
            <a:r>
              <a:rPr lang="en-GB" dirty="0"/>
              <a:t>Throughout, </a:t>
            </a:r>
            <a:r>
              <a:rPr lang="en-GB" b="1" dirty="0"/>
              <a:t>the emphasis is on the relationship between text and context,</a:t>
            </a:r>
            <a:r>
              <a:rPr lang="en-GB" dirty="0"/>
              <a:t> and learning about Greek/Roman history, literature, art and culture should happen during the journey of learning to read Ancient Greek/Latin texts rather than as a separate learning activity.”</a:t>
            </a:r>
          </a:p>
          <a:p>
            <a:pPr algn="ctr">
              <a:lnSpc>
                <a:spcPct val="110000"/>
              </a:lnSpc>
            </a:pPr>
            <a:endParaRPr lang="en-GB" i="1" dirty="0"/>
          </a:p>
          <a:p>
            <a:pPr marL="0" indent="0" algn="ctr">
              <a:lnSpc>
                <a:spcPct val="110000"/>
              </a:lnSpc>
              <a:buNone/>
            </a:pPr>
            <a:endParaRPr lang="en-GB" b="1" i="1" dirty="0"/>
          </a:p>
          <a:p>
            <a:endParaRPr lang="en-GB" dirty="0"/>
          </a:p>
        </p:txBody>
      </p:sp>
      <p:sp>
        <p:nvSpPr>
          <p:cNvPr id="4" name="TextBox 3">
            <a:extLst>
              <a:ext uri="{FF2B5EF4-FFF2-40B4-BE49-F238E27FC236}">
                <a16:creationId xmlns:a16="http://schemas.microsoft.com/office/drawing/2014/main" id="{F3FC9929-3236-2F63-36DB-426F828B226E}"/>
              </a:ext>
            </a:extLst>
          </p:cNvPr>
          <p:cNvSpPr txBox="1"/>
          <p:nvPr/>
        </p:nvSpPr>
        <p:spPr>
          <a:xfrm>
            <a:off x="6849282" y="5731789"/>
            <a:ext cx="4187469" cy="523220"/>
          </a:xfrm>
          <a:prstGeom prst="rect">
            <a:avLst/>
          </a:prstGeom>
          <a:noFill/>
        </p:spPr>
        <p:txBody>
          <a:bodyPr wrap="square">
            <a:spAutoFit/>
          </a:bodyPr>
          <a:lstStyle/>
          <a:p>
            <a:pPr marL="0" indent="0">
              <a:buNone/>
            </a:pPr>
            <a:r>
              <a:rPr lang="en-GB" sz="1400" dirty="0">
                <a:solidFill>
                  <a:srgbClr val="0E85AA"/>
                </a:solidFill>
              </a:rPr>
              <a:t>Department of Education, 2024, P. 18 Curriculum </a:t>
            </a:r>
          </a:p>
          <a:p>
            <a:pPr marL="0" indent="0">
              <a:buNone/>
            </a:pPr>
            <a:r>
              <a:rPr lang="en-GB" sz="1400" dirty="0">
                <a:solidFill>
                  <a:srgbClr val="0E85AA"/>
                </a:solidFill>
              </a:rPr>
              <a:t>Specification for Leaving Certificate Latin</a:t>
            </a:r>
          </a:p>
        </p:txBody>
      </p:sp>
      <p:pic>
        <p:nvPicPr>
          <p:cNvPr id="5" name="Picture 2" descr="Text from one of Herculaneum scrolls">
            <a:extLst>
              <a:ext uri="{FF2B5EF4-FFF2-40B4-BE49-F238E27FC236}">
                <a16:creationId xmlns:a16="http://schemas.microsoft.com/office/drawing/2014/main" id="{232C6328-F9A4-A7BC-C12D-B4F04C3E8A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5249" y="1668043"/>
            <a:ext cx="3221373" cy="2200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984856-2A78-6011-E488-0F8035502D46}"/>
              </a:ext>
            </a:extLst>
          </p:cNvPr>
          <p:cNvPicPr>
            <a:picLocks noChangeAspect="1"/>
          </p:cNvPicPr>
          <p:nvPr/>
        </p:nvPicPr>
        <p:blipFill>
          <a:blip r:embed="rId4"/>
          <a:stretch>
            <a:fillRect/>
          </a:stretch>
        </p:blipFill>
        <p:spPr>
          <a:xfrm>
            <a:off x="1155249" y="4003416"/>
            <a:ext cx="3221373" cy="2080163"/>
          </a:xfrm>
          <a:prstGeom prst="rect">
            <a:avLst/>
          </a:prstGeom>
        </p:spPr>
      </p:pic>
      <p:grpSp>
        <p:nvGrpSpPr>
          <p:cNvPr id="7" name="Group 6">
            <a:extLst>
              <a:ext uri="{FF2B5EF4-FFF2-40B4-BE49-F238E27FC236}">
                <a16:creationId xmlns:a16="http://schemas.microsoft.com/office/drawing/2014/main" id="{B28641B7-F6C0-1C8D-5BA2-4B791CD1C2C5}"/>
              </a:ext>
            </a:extLst>
          </p:cNvPr>
          <p:cNvGrpSpPr/>
          <p:nvPr/>
        </p:nvGrpSpPr>
        <p:grpSpPr>
          <a:xfrm>
            <a:off x="459337" y="1400152"/>
            <a:ext cx="4549391" cy="4895206"/>
            <a:chOff x="2382829" y="0"/>
            <a:chExt cx="7426342" cy="6377378"/>
          </a:xfrm>
        </p:grpSpPr>
        <p:pic>
          <p:nvPicPr>
            <p:cNvPr id="8" name="Picture 7">
              <a:extLst>
                <a:ext uri="{FF2B5EF4-FFF2-40B4-BE49-F238E27FC236}">
                  <a16:creationId xmlns:a16="http://schemas.microsoft.com/office/drawing/2014/main" id="{3DA31ED0-F6E9-61FB-E682-4663922825AE}"/>
                </a:ext>
              </a:extLst>
            </p:cNvPr>
            <p:cNvPicPr>
              <a:picLocks noChangeAspect="1"/>
            </p:cNvPicPr>
            <p:nvPr/>
          </p:nvPicPr>
          <p:blipFill>
            <a:blip r:embed="rId5"/>
            <a:srcRect b="7008"/>
            <a:stretch/>
          </p:blipFill>
          <p:spPr>
            <a:xfrm>
              <a:off x="2382829" y="0"/>
              <a:ext cx="7426342" cy="6377378"/>
            </a:xfrm>
            <a:prstGeom prst="rect">
              <a:avLst/>
            </a:prstGeom>
            <a:ln>
              <a:solidFill>
                <a:schemeClr val="tx1"/>
              </a:solidFill>
            </a:ln>
          </p:spPr>
        </p:pic>
        <p:pic>
          <p:nvPicPr>
            <p:cNvPr id="9" name="Picture 8">
              <a:extLst>
                <a:ext uri="{FF2B5EF4-FFF2-40B4-BE49-F238E27FC236}">
                  <a16:creationId xmlns:a16="http://schemas.microsoft.com/office/drawing/2014/main" id="{60D4248B-F3F6-13A3-42AE-E252682CC024}"/>
                </a:ext>
              </a:extLst>
            </p:cNvPr>
            <p:cNvPicPr>
              <a:picLocks noChangeAspect="1"/>
            </p:cNvPicPr>
            <p:nvPr/>
          </p:nvPicPr>
          <p:blipFill>
            <a:blip r:embed="rId6"/>
            <a:stretch>
              <a:fillRect/>
            </a:stretch>
          </p:blipFill>
          <p:spPr>
            <a:xfrm>
              <a:off x="5935626" y="1951177"/>
              <a:ext cx="3820058" cy="1409898"/>
            </a:xfrm>
            <a:prstGeom prst="rect">
              <a:avLst/>
            </a:prstGeom>
            <a:ln>
              <a:solidFill>
                <a:schemeClr val="tx1"/>
              </a:solidFill>
            </a:ln>
          </p:spPr>
        </p:pic>
      </p:grpSp>
    </p:spTree>
    <p:extLst>
      <p:ext uri="{BB962C8B-B14F-4D97-AF65-F5344CB8AC3E}">
        <p14:creationId xmlns:p14="http://schemas.microsoft.com/office/powerpoint/2010/main" val="31375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DD19E4-9664-57C3-7064-7EC1BF31E35B}"/>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Online Media 4" title="How the Herculaneum Papyri were carbonised in the Mount Vesuvius eruption –  video">
            <a:hlinkClick r:id="" action="ppaction://media"/>
            <a:extLst>
              <a:ext uri="{FF2B5EF4-FFF2-40B4-BE49-F238E27FC236}">
                <a16:creationId xmlns:a16="http://schemas.microsoft.com/office/drawing/2014/main" id="{881F0995-FE37-524C-F1F8-31206F75BC7B}"/>
              </a:ext>
            </a:extLst>
          </p:cNvPr>
          <p:cNvPicPr>
            <a:picLocks noGrp="1" noRot="1" noChangeAspect="1"/>
          </p:cNvPicPr>
          <p:nvPr>
            <p:ph sz="half" idx="1"/>
            <a:videoFile r:link="rId1"/>
          </p:nvPr>
        </p:nvPicPr>
        <p:blipFill>
          <a:blip r:embed="rId5"/>
          <a:stretch>
            <a:fillRect/>
          </a:stretch>
        </p:blipFill>
        <p:spPr>
          <a:xfrm>
            <a:off x="1028700" y="577850"/>
            <a:ext cx="10134600" cy="5700713"/>
          </a:xfrm>
          <a:prstGeom prst="rect">
            <a:avLst/>
          </a:prstGeom>
        </p:spPr>
      </p:pic>
      <p:pic>
        <p:nvPicPr>
          <p:cNvPr id="6" name="please-calm-my-mind-125566">
            <a:hlinkClick r:id="" action="ppaction://media"/>
            <a:extLst>
              <a:ext uri="{FF2B5EF4-FFF2-40B4-BE49-F238E27FC236}">
                <a16:creationId xmlns:a16="http://schemas.microsoft.com/office/drawing/2014/main" id="{25582AEA-BBB6-7FB0-2970-0E669F0F50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7318" y="6290223"/>
            <a:ext cx="487363" cy="487363"/>
          </a:xfrm>
          <a:prstGeom prst="rect">
            <a:avLst/>
          </a:prstGeom>
        </p:spPr>
      </p:pic>
    </p:spTree>
    <p:extLst>
      <p:ext uri="{BB962C8B-B14F-4D97-AF65-F5344CB8AC3E}">
        <p14:creationId xmlns:p14="http://schemas.microsoft.com/office/powerpoint/2010/main" val="399450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5647-787F-DE8B-AB3A-138E7D5A3513}"/>
              </a:ext>
            </a:extLst>
          </p:cNvPr>
          <p:cNvSpPr>
            <a:spLocks noGrp="1"/>
          </p:cNvSpPr>
          <p:nvPr>
            <p:ph type="title"/>
          </p:nvPr>
        </p:nvSpPr>
        <p:spPr>
          <a:xfrm>
            <a:off x="336176" y="347196"/>
            <a:ext cx="10515600" cy="1325563"/>
          </a:xfrm>
        </p:spPr>
        <p:txBody>
          <a:bodyPr/>
          <a:lstStyle/>
          <a:p>
            <a:r>
              <a:rPr lang="en-GB" b="0" i="0" dirty="0">
                <a:effectLst/>
              </a:rPr>
              <a:t>Senior Cycle</a:t>
            </a:r>
            <a:endParaRPr lang="en-GB" dirty="0"/>
          </a:p>
        </p:txBody>
      </p:sp>
      <p:sp>
        <p:nvSpPr>
          <p:cNvPr id="3" name="Content Placeholder 2">
            <a:extLst>
              <a:ext uri="{FF2B5EF4-FFF2-40B4-BE49-F238E27FC236}">
                <a16:creationId xmlns:a16="http://schemas.microsoft.com/office/drawing/2014/main" id="{EE933D70-C2C3-528C-7540-EE0432729C77}"/>
              </a:ext>
            </a:extLst>
          </p:cNvPr>
          <p:cNvSpPr>
            <a:spLocks noGrp="1"/>
          </p:cNvSpPr>
          <p:nvPr>
            <p:ph idx="1"/>
          </p:nvPr>
        </p:nvSpPr>
        <p:spPr/>
        <p:txBody>
          <a:bodyPr>
            <a:normAutofit/>
          </a:bodyPr>
          <a:lstStyle/>
          <a:p>
            <a:pPr marL="0" indent="0" algn="ctr">
              <a:buNone/>
            </a:pPr>
            <a:r>
              <a:rPr lang="en-GB" b="0" dirty="0">
                <a:effectLst/>
              </a:rPr>
              <a:t>“Senior cycle educates the whole person and students’ experiences in senior cycle contribute to their intellectual, social and personal development and their overall wellbeing. </a:t>
            </a:r>
          </a:p>
          <a:p>
            <a:pPr marL="0" indent="0">
              <a:buNone/>
            </a:pPr>
            <a:endParaRPr lang="en-GB" dirty="0"/>
          </a:p>
          <a:p>
            <a:pPr marL="0" indent="0" algn="ctr">
              <a:buNone/>
            </a:pPr>
            <a:r>
              <a:rPr lang="en-GB" b="0" dirty="0">
                <a:effectLst/>
              </a:rPr>
              <a:t>During senior cycle students develop a stronger sense of their identity, learning with and from their peers, teachers, other adults, and various media.”</a:t>
            </a:r>
          </a:p>
          <a:p>
            <a:pPr marL="0" indent="0">
              <a:buNone/>
            </a:pPr>
            <a:endParaRPr lang="en-GB" dirty="0"/>
          </a:p>
          <a:p>
            <a:pPr marL="0" indent="0">
              <a:buNone/>
            </a:pPr>
            <a:r>
              <a:rPr lang="en-GB" sz="1400" dirty="0"/>
              <a:t>Department of Education, 2024, P. 2 Curriculum Specification for Leaving Certificate Ancient Greek</a:t>
            </a:r>
          </a:p>
          <a:p>
            <a:pPr marL="0" indent="0">
              <a:buNone/>
            </a:pPr>
            <a:endParaRPr lang="en-GB" b="0" dirty="0">
              <a:effectLst/>
              <a:highlight>
                <a:srgbClr val="FFFF00"/>
              </a:highlight>
            </a:endParaRPr>
          </a:p>
          <a:p>
            <a:pPr marL="0" indent="0">
              <a:buNone/>
            </a:pPr>
            <a:endParaRPr lang="en-GB" b="0" dirty="0">
              <a:effectLst/>
            </a:endParaRPr>
          </a:p>
        </p:txBody>
      </p:sp>
    </p:spTree>
    <p:extLst>
      <p:ext uri="{BB962C8B-B14F-4D97-AF65-F5344CB8AC3E}">
        <p14:creationId xmlns:p14="http://schemas.microsoft.com/office/powerpoint/2010/main" val="20838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3153-4E45-FC78-ED14-A9D0D5277BE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7234C92-95FD-44BF-FE16-DF1A37A9473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F79CDF0-B2D1-8CC1-1D60-8C10B6615E7E}"/>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4D9B3CAE-FD8C-DCF6-2AA6-6F8082369F40}"/>
              </a:ext>
            </a:extLst>
          </p:cNvPr>
          <p:cNvPicPr>
            <a:picLocks noChangeAspect="1"/>
          </p:cNvPicPr>
          <p:nvPr/>
        </p:nvPicPr>
        <p:blipFill>
          <a:blip r:embed="rId2"/>
          <a:srcRect t="6933" r="365"/>
          <a:stretch/>
        </p:blipFill>
        <p:spPr>
          <a:xfrm>
            <a:off x="-44763" y="0"/>
            <a:ext cx="12236764" cy="6858000"/>
          </a:xfrm>
          <a:prstGeom prst="rect">
            <a:avLst/>
          </a:prstGeom>
        </p:spPr>
      </p:pic>
    </p:spTree>
    <p:extLst>
      <p:ext uri="{BB962C8B-B14F-4D97-AF65-F5344CB8AC3E}">
        <p14:creationId xmlns:p14="http://schemas.microsoft.com/office/powerpoint/2010/main" val="354275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3061E-366D-FB34-6D3D-00182086F00B}"/>
              </a:ext>
            </a:extLst>
          </p:cNvPr>
          <p:cNvPicPr>
            <a:picLocks noChangeAspect="1"/>
          </p:cNvPicPr>
          <p:nvPr/>
        </p:nvPicPr>
        <p:blipFill>
          <a:blip r:embed="rId6"/>
          <a:stretch>
            <a:fillRect/>
          </a:stretch>
        </p:blipFill>
        <p:spPr>
          <a:xfrm>
            <a:off x="4732" y="0"/>
            <a:ext cx="12182535" cy="6858000"/>
          </a:xfrm>
          <a:prstGeom prst="rect">
            <a:avLst/>
          </a:prstGeom>
        </p:spPr>
      </p:pic>
      <p:pic>
        <p:nvPicPr>
          <p:cNvPr id="5" name="240205HerculaneumScrolls_2">
            <a:hlinkClick r:id="" action="ppaction://media"/>
            <a:extLst>
              <a:ext uri="{FF2B5EF4-FFF2-40B4-BE49-F238E27FC236}">
                <a16:creationId xmlns:a16="http://schemas.microsoft.com/office/drawing/2014/main" id="{17C2879D-0914-DE2F-01D9-22F23A4B0768}"/>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184400" y="495300"/>
            <a:ext cx="7823200" cy="5867400"/>
          </a:xfrm>
        </p:spPr>
      </p:pic>
      <p:pic>
        <p:nvPicPr>
          <p:cNvPr id="6" name="please-calm-my-mind-125566">
            <a:hlinkClick r:id="" action="ppaction://media"/>
            <a:extLst>
              <a:ext uri="{FF2B5EF4-FFF2-40B4-BE49-F238E27FC236}">
                <a16:creationId xmlns:a16="http://schemas.microsoft.com/office/drawing/2014/main" id="{08CBBF72-04E1-350B-CD1E-50D59122C18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7318" y="6290223"/>
            <a:ext cx="487363" cy="487363"/>
          </a:xfrm>
          <a:prstGeom prst="rect">
            <a:avLst/>
          </a:prstGeom>
        </p:spPr>
      </p:pic>
    </p:spTree>
    <p:extLst>
      <p:ext uri="{BB962C8B-B14F-4D97-AF65-F5344CB8AC3E}">
        <p14:creationId xmlns:p14="http://schemas.microsoft.com/office/powerpoint/2010/main" val="29248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6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9BC9-0054-981E-88C2-4D3D4189EDA8}"/>
              </a:ext>
            </a:extLst>
          </p:cNvPr>
          <p:cNvSpPr>
            <a:spLocks noGrp="1"/>
          </p:cNvSpPr>
          <p:nvPr>
            <p:ph type="title"/>
          </p:nvPr>
        </p:nvSpPr>
        <p:spPr/>
        <p:txBody>
          <a:bodyPr/>
          <a:lstStyle/>
          <a:p>
            <a:r>
              <a:rPr lang="en-IE" dirty="0"/>
              <a:t>Guardian Piece here</a:t>
            </a:r>
            <a:endParaRPr lang="en-GB" dirty="0"/>
          </a:p>
        </p:txBody>
      </p:sp>
      <p:sp>
        <p:nvSpPr>
          <p:cNvPr id="3" name="Content Placeholder 2">
            <a:extLst>
              <a:ext uri="{FF2B5EF4-FFF2-40B4-BE49-F238E27FC236}">
                <a16:creationId xmlns:a16="http://schemas.microsoft.com/office/drawing/2014/main" id="{807567C6-5F73-1248-C01D-16E80EE37F1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22575699-6051-34BD-BA5F-B8E0EB93B91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8B0E13C-49E7-5252-9C2C-A0EA09E343D7}"/>
              </a:ext>
            </a:extLst>
          </p:cNvPr>
          <p:cNvPicPr>
            <a:picLocks noChangeAspect="1"/>
          </p:cNvPicPr>
          <p:nvPr/>
        </p:nvPicPr>
        <p:blipFill>
          <a:blip r:embed="rId3"/>
          <a:srcRect b="6332"/>
          <a:stretch/>
        </p:blipFill>
        <p:spPr>
          <a:xfrm>
            <a:off x="0" y="-1"/>
            <a:ext cx="12192000" cy="6858001"/>
          </a:xfrm>
          <a:prstGeom prst="rect">
            <a:avLst/>
          </a:prstGeom>
        </p:spPr>
      </p:pic>
    </p:spTree>
    <p:extLst>
      <p:ext uri="{BB962C8B-B14F-4D97-AF65-F5344CB8AC3E}">
        <p14:creationId xmlns:p14="http://schemas.microsoft.com/office/powerpoint/2010/main" val="116599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ABB-91E0-A11E-4472-D51F0B42FA0D}"/>
              </a:ext>
            </a:extLst>
          </p:cNvPr>
          <p:cNvSpPr>
            <a:spLocks noGrp="1"/>
          </p:cNvSpPr>
          <p:nvPr>
            <p:ph type="title"/>
          </p:nvPr>
        </p:nvSpPr>
        <p:spPr>
          <a:xfrm>
            <a:off x="484683" y="327572"/>
            <a:ext cx="10073447" cy="1325563"/>
          </a:xfrm>
        </p:spPr>
        <p:txBody>
          <a:bodyPr/>
          <a:lstStyle/>
          <a:p>
            <a:r>
              <a:rPr lang="en-IE" dirty="0"/>
              <a:t>Using Authentic Texts to </a:t>
            </a:r>
            <a:r>
              <a:rPr lang="en-IE"/>
              <a:t>Support </a:t>
            </a:r>
            <a:r>
              <a:rPr lang="en-IE" dirty="0"/>
              <a:t>language learning</a:t>
            </a:r>
            <a:endParaRPr lang="en-GB" dirty="0"/>
          </a:p>
        </p:txBody>
      </p:sp>
      <p:sp>
        <p:nvSpPr>
          <p:cNvPr id="3" name="Content Placeholder 2">
            <a:extLst>
              <a:ext uri="{FF2B5EF4-FFF2-40B4-BE49-F238E27FC236}">
                <a16:creationId xmlns:a16="http://schemas.microsoft.com/office/drawing/2014/main" id="{65DB1F56-61F3-FB18-69AD-776E75D5DC3A}"/>
              </a:ext>
            </a:extLst>
          </p:cNvPr>
          <p:cNvSpPr>
            <a:spLocks noGrp="1"/>
          </p:cNvSpPr>
          <p:nvPr>
            <p:ph idx="1"/>
          </p:nvPr>
        </p:nvSpPr>
        <p:spPr>
          <a:xfrm>
            <a:off x="838200" y="1825625"/>
            <a:ext cx="11017102" cy="4351338"/>
          </a:xfrm>
        </p:spPr>
        <p:txBody>
          <a:bodyPr/>
          <a:lstStyle/>
          <a:p>
            <a:pPr marL="0" indent="0">
              <a:buNone/>
            </a:pPr>
            <a:endParaRPr lang="en-IE" dirty="0"/>
          </a:p>
          <a:p>
            <a:pPr marL="0" indent="0">
              <a:buNone/>
            </a:pPr>
            <a:endParaRPr lang="en-GB" dirty="0"/>
          </a:p>
        </p:txBody>
      </p:sp>
      <p:sp>
        <p:nvSpPr>
          <p:cNvPr id="4" name="Freeform 2">
            <a:extLst>
              <a:ext uri="{FF2B5EF4-FFF2-40B4-BE49-F238E27FC236}">
                <a16:creationId xmlns:a16="http://schemas.microsoft.com/office/drawing/2014/main" id="{6C8C486D-BD8D-172D-E6E4-FF87DADD483E}"/>
              </a:ext>
            </a:extLst>
          </p:cNvPr>
          <p:cNvSpPr/>
          <p:nvPr/>
        </p:nvSpPr>
        <p:spPr>
          <a:xfrm>
            <a:off x="851941" y="2373983"/>
            <a:ext cx="10488118" cy="3619858"/>
          </a:xfrm>
          <a:custGeom>
            <a:avLst/>
            <a:gdLst/>
            <a:ahLst/>
            <a:cxnLst/>
            <a:rect l="l" t="t" r="r" b="b"/>
            <a:pathLst>
              <a:path w="18360000" h="6678450">
                <a:moveTo>
                  <a:pt x="0" y="0"/>
                </a:moveTo>
                <a:lnTo>
                  <a:pt x="18360000" y="0"/>
                </a:lnTo>
                <a:lnTo>
                  <a:pt x="18360000" y="6678450"/>
                </a:lnTo>
                <a:lnTo>
                  <a:pt x="0" y="6678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817" dirty="0"/>
          </a:p>
        </p:txBody>
      </p:sp>
      <p:sp>
        <p:nvSpPr>
          <p:cNvPr id="8" name="TextBox 7">
            <a:extLst>
              <a:ext uri="{FF2B5EF4-FFF2-40B4-BE49-F238E27FC236}">
                <a16:creationId xmlns:a16="http://schemas.microsoft.com/office/drawing/2014/main" id="{C12F6A3F-CD60-693C-E04D-F633EE3BF2BE}"/>
              </a:ext>
            </a:extLst>
          </p:cNvPr>
          <p:cNvSpPr txBox="1"/>
          <p:nvPr/>
        </p:nvSpPr>
        <p:spPr>
          <a:xfrm>
            <a:off x="1755257" y="3244334"/>
            <a:ext cx="1472610" cy="369332"/>
          </a:xfrm>
          <a:prstGeom prst="rect">
            <a:avLst/>
          </a:prstGeom>
          <a:noFill/>
        </p:spPr>
        <p:txBody>
          <a:bodyPr wrap="square" rtlCol="0">
            <a:spAutoFit/>
          </a:bodyPr>
          <a:lstStyle/>
          <a:p>
            <a:pPr algn="ctr"/>
            <a:r>
              <a:rPr lang="en-IE" b="1" dirty="0"/>
              <a:t>Knowledge</a:t>
            </a:r>
            <a:endParaRPr lang="en-GB" b="1" dirty="0"/>
          </a:p>
        </p:txBody>
      </p:sp>
      <p:sp>
        <p:nvSpPr>
          <p:cNvPr id="9" name="TextBox 8">
            <a:extLst>
              <a:ext uri="{FF2B5EF4-FFF2-40B4-BE49-F238E27FC236}">
                <a16:creationId xmlns:a16="http://schemas.microsoft.com/office/drawing/2014/main" id="{D0C4F91E-617F-1C1F-1F13-2C88A2EB14BF}"/>
              </a:ext>
            </a:extLst>
          </p:cNvPr>
          <p:cNvSpPr txBox="1"/>
          <p:nvPr/>
        </p:nvSpPr>
        <p:spPr>
          <a:xfrm>
            <a:off x="5417288" y="3244334"/>
            <a:ext cx="1357424" cy="369332"/>
          </a:xfrm>
          <a:prstGeom prst="rect">
            <a:avLst/>
          </a:prstGeom>
          <a:noFill/>
        </p:spPr>
        <p:txBody>
          <a:bodyPr wrap="square" rtlCol="0">
            <a:spAutoFit/>
          </a:bodyPr>
          <a:lstStyle/>
          <a:p>
            <a:pPr algn="ctr"/>
            <a:r>
              <a:rPr lang="en-IE" b="1" dirty="0"/>
              <a:t>Skills</a:t>
            </a:r>
            <a:endParaRPr lang="en-GB" b="1" dirty="0"/>
          </a:p>
        </p:txBody>
      </p:sp>
      <p:sp>
        <p:nvSpPr>
          <p:cNvPr id="10" name="TextBox 9">
            <a:extLst>
              <a:ext uri="{FF2B5EF4-FFF2-40B4-BE49-F238E27FC236}">
                <a16:creationId xmlns:a16="http://schemas.microsoft.com/office/drawing/2014/main" id="{1D98BE27-B2B2-A1BA-9498-353C1303C7D4}"/>
              </a:ext>
            </a:extLst>
          </p:cNvPr>
          <p:cNvSpPr txBox="1"/>
          <p:nvPr/>
        </p:nvSpPr>
        <p:spPr>
          <a:xfrm>
            <a:off x="8340882" y="3262243"/>
            <a:ext cx="2803691" cy="369332"/>
          </a:xfrm>
          <a:prstGeom prst="rect">
            <a:avLst/>
          </a:prstGeom>
          <a:noFill/>
        </p:spPr>
        <p:txBody>
          <a:bodyPr wrap="square" rtlCol="0">
            <a:spAutoFit/>
          </a:bodyPr>
          <a:lstStyle/>
          <a:p>
            <a:pPr algn="ctr"/>
            <a:r>
              <a:rPr lang="en-IE" b="1" dirty="0"/>
              <a:t>Values and dispositions</a:t>
            </a:r>
            <a:endParaRPr lang="en-GB" b="1" dirty="0"/>
          </a:p>
        </p:txBody>
      </p:sp>
      <p:sp>
        <p:nvSpPr>
          <p:cNvPr id="11" name="TextBox 10">
            <a:extLst>
              <a:ext uri="{FF2B5EF4-FFF2-40B4-BE49-F238E27FC236}">
                <a16:creationId xmlns:a16="http://schemas.microsoft.com/office/drawing/2014/main" id="{B23FFFFA-BF7A-4894-67F9-D37FAF28D4EA}"/>
              </a:ext>
            </a:extLst>
          </p:cNvPr>
          <p:cNvSpPr txBox="1"/>
          <p:nvPr/>
        </p:nvSpPr>
        <p:spPr>
          <a:xfrm>
            <a:off x="1164772" y="3804065"/>
            <a:ext cx="2582557" cy="1200329"/>
          </a:xfrm>
          <a:prstGeom prst="rect">
            <a:avLst/>
          </a:prstGeom>
          <a:noFill/>
        </p:spPr>
        <p:txBody>
          <a:bodyPr wrap="square" rtlCol="0">
            <a:spAutoFit/>
          </a:bodyPr>
          <a:lstStyle/>
          <a:p>
            <a:pPr algn="ctr"/>
            <a:r>
              <a:rPr lang="en-IE" dirty="0"/>
              <a:t>Who was Plato? What did he do or write? Where was the piece written?</a:t>
            </a:r>
            <a:endParaRPr lang="en-GB" dirty="0"/>
          </a:p>
        </p:txBody>
      </p:sp>
      <p:sp>
        <p:nvSpPr>
          <p:cNvPr id="12" name="TextBox 11">
            <a:extLst>
              <a:ext uri="{FF2B5EF4-FFF2-40B4-BE49-F238E27FC236}">
                <a16:creationId xmlns:a16="http://schemas.microsoft.com/office/drawing/2014/main" id="{1C75E396-DC08-6919-439C-521D153DF3EB}"/>
              </a:ext>
            </a:extLst>
          </p:cNvPr>
          <p:cNvSpPr txBox="1"/>
          <p:nvPr/>
        </p:nvSpPr>
        <p:spPr>
          <a:xfrm>
            <a:off x="4655127" y="3804065"/>
            <a:ext cx="2849974" cy="1200329"/>
          </a:xfrm>
          <a:prstGeom prst="rect">
            <a:avLst/>
          </a:prstGeom>
          <a:noFill/>
        </p:spPr>
        <p:txBody>
          <a:bodyPr wrap="square" rtlCol="0">
            <a:spAutoFit/>
          </a:bodyPr>
          <a:lstStyle/>
          <a:p>
            <a:pPr algn="ctr"/>
            <a:r>
              <a:rPr lang="en-IE" dirty="0"/>
              <a:t>Reading skills: alphabet recognition, punctuation, cases, tenses, comprehension etc.</a:t>
            </a:r>
            <a:endParaRPr lang="en-GB" dirty="0">
              <a:highlight>
                <a:srgbClr val="FFFF00"/>
              </a:highlight>
            </a:endParaRPr>
          </a:p>
        </p:txBody>
      </p:sp>
      <p:sp>
        <p:nvSpPr>
          <p:cNvPr id="13" name="TextBox 12">
            <a:extLst>
              <a:ext uri="{FF2B5EF4-FFF2-40B4-BE49-F238E27FC236}">
                <a16:creationId xmlns:a16="http://schemas.microsoft.com/office/drawing/2014/main" id="{BA442506-78DE-7CA9-C9CA-1C3CAA10B9E6}"/>
              </a:ext>
            </a:extLst>
          </p:cNvPr>
          <p:cNvSpPr txBox="1"/>
          <p:nvPr/>
        </p:nvSpPr>
        <p:spPr>
          <a:xfrm>
            <a:off x="8412899" y="3798130"/>
            <a:ext cx="2614330" cy="1754326"/>
          </a:xfrm>
          <a:prstGeom prst="rect">
            <a:avLst/>
          </a:prstGeom>
          <a:noFill/>
        </p:spPr>
        <p:txBody>
          <a:bodyPr wrap="square" rtlCol="0">
            <a:spAutoFit/>
          </a:bodyPr>
          <a:lstStyle/>
          <a:p>
            <a:pPr algn="ctr"/>
            <a:r>
              <a:rPr lang="en-IE" dirty="0"/>
              <a:t>Context of the text, source, culture, origin, perspective, opinion, considering my own position and my audience.</a:t>
            </a:r>
            <a:endParaRPr lang="en-GB" dirty="0"/>
          </a:p>
        </p:txBody>
      </p:sp>
      <p:pic>
        <p:nvPicPr>
          <p:cNvPr id="15" name="Graphic 14">
            <a:extLst>
              <a:ext uri="{FF2B5EF4-FFF2-40B4-BE49-F238E27FC236}">
                <a16:creationId xmlns:a16="http://schemas.microsoft.com/office/drawing/2014/main" id="{07C5724B-206A-E21E-99C1-B5CB36D9FECC}"/>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6921795" y="1020693"/>
            <a:ext cx="2101555" cy="1743293"/>
          </a:xfrm>
          <a:prstGeom prst="rect">
            <a:avLst/>
          </a:prstGeom>
        </p:spPr>
      </p:pic>
    </p:spTree>
    <p:extLst>
      <p:ext uri="{BB962C8B-B14F-4D97-AF65-F5344CB8AC3E}">
        <p14:creationId xmlns:p14="http://schemas.microsoft.com/office/powerpoint/2010/main" val="10399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64CEC1-3DF6-111D-D3AD-4004AC3D2B4C}"/>
              </a:ext>
            </a:extLst>
          </p:cNvPr>
          <p:cNvPicPr>
            <a:picLocks noChangeAspect="1"/>
          </p:cNvPicPr>
          <p:nvPr/>
        </p:nvPicPr>
        <p:blipFill>
          <a:blip r:embed="rId3"/>
          <a:stretch>
            <a:fillRect/>
          </a:stretch>
        </p:blipFill>
        <p:spPr>
          <a:xfrm>
            <a:off x="1464932" y="692587"/>
            <a:ext cx="9002030" cy="5472825"/>
          </a:xfrm>
          <a:prstGeom prst="rect">
            <a:avLst/>
          </a:prstGeom>
        </p:spPr>
      </p:pic>
    </p:spTree>
    <p:extLst>
      <p:ext uri="{BB962C8B-B14F-4D97-AF65-F5344CB8AC3E}">
        <p14:creationId xmlns:p14="http://schemas.microsoft.com/office/powerpoint/2010/main" val="4211044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CACE-E467-236D-6BBF-2C66A70F2534}"/>
              </a:ext>
            </a:extLst>
          </p:cNvPr>
          <p:cNvSpPr>
            <a:spLocks noGrp="1"/>
          </p:cNvSpPr>
          <p:nvPr>
            <p:ph type="title"/>
          </p:nvPr>
        </p:nvSpPr>
        <p:spPr>
          <a:xfrm>
            <a:off x="401472" y="319604"/>
            <a:ext cx="10515600" cy="1325563"/>
          </a:xfrm>
        </p:spPr>
        <p:txBody>
          <a:bodyPr anchor="ctr">
            <a:normAutofit/>
          </a:bodyPr>
          <a:lstStyle/>
          <a:p>
            <a:r>
              <a:rPr lang="en-IE" dirty="0"/>
              <a:t>Visibility</a:t>
            </a:r>
            <a:endParaRPr lang="en-GB" dirty="0"/>
          </a:p>
        </p:txBody>
      </p:sp>
      <p:sp>
        <p:nvSpPr>
          <p:cNvPr id="3" name="Content Placeholder 2">
            <a:extLst>
              <a:ext uri="{FF2B5EF4-FFF2-40B4-BE49-F238E27FC236}">
                <a16:creationId xmlns:a16="http://schemas.microsoft.com/office/drawing/2014/main" id="{21ABFBAC-627A-4A96-9638-6BCC7BE0FE18}"/>
              </a:ext>
            </a:extLst>
          </p:cNvPr>
          <p:cNvSpPr>
            <a:spLocks noGrp="1"/>
          </p:cNvSpPr>
          <p:nvPr>
            <p:ph sz="half" idx="1"/>
          </p:nvPr>
        </p:nvSpPr>
        <p:spPr>
          <a:xfrm>
            <a:off x="838200" y="1825625"/>
            <a:ext cx="5739581" cy="4351338"/>
          </a:xfrm>
        </p:spPr>
        <p:txBody>
          <a:bodyPr>
            <a:normAutofit/>
          </a:bodyPr>
          <a:lstStyle/>
          <a:p>
            <a:pPr marL="514350" indent="-514350">
              <a:buFont typeface="+mj-lt"/>
              <a:buAutoNum type="arabicPeriod"/>
            </a:pPr>
            <a:endParaRPr lang="en-IE" sz="2600" dirty="0"/>
          </a:p>
          <a:p>
            <a:pPr marL="514350" indent="-514350">
              <a:buFont typeface="+mj-lt"/>
              <a:buAutoNum type="arabicPeriod"/>
            </a:pPr>
            <a:r>
              <a:rPr lang="en-IE" sz="2600" dirty="0"/>
              <a:t>What possible connections to the key competencies can be made visible using these sources? </a:t>
            </a:r>
          </a:p>
          <a:p>
            <a:pPr marL="514350" indent="-514350">
              <a:buFont typeface="+mj-lt"/>
              <a:buAutoNum type="arabicPeriod"/>
            </a:pPr>
            <a:endParaRPr lang="en-IE" sz="2600" dirty="0"/>
          </a:p>
          <a:p>
            <a:pPr marL="514350" indent="-514350">
              <a:buFont typeface="+mj-lt"/>
              <a:buAutoNum type="arabicPeriod"/>
            </a:pPr>
            <a:r>
              <a:rPr lang="en-IE" sz="2600" dirty="0"/>
              <a:t>How can we make our students aware of the key competencies they are developing?</a:t>
            </a:r>
            <a:endParaRPr lang="en-GB" sz="2600" dirty="0"/>
          </a:p>
        </p:txBody>
      </p:sp>
      <p:pic>
        <p:nvPicPr>
          <p:cNvPr id="1028" name="Picture 4" descr="Marble stele (grave marker) of a woman, Marble, Greek, Attic ">
            <a:extLst>
              <a:ext uri="{FF2B5EF4-FFF2-40B4-BE49-F238E27FC236}">
                <a16:creationId xmlns:a16="http://schemas.microsoft.com/office/drawing/2014/main" id="{5CC4718F-6720-626F-7CE1-822BF8684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0"/>
            <a:ext cx="5486399"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ED68BC-3DCE-E864-E300-37D6C8F1497B}"/>
              </a:ext>
            </a:extLst>
          </p:cNvPr>
          <p:cNvSpPr txBox="1"/>
          <p:nvPr/>
        </p:nvSpPr>
        <p:spPr>
          <a:xfrm>
            <a:off x="6799009" y="6308209"/>
            <a:ext cx="5147184" cy="369332"/>
          </a:xfrm>
          <a:prstGeom prst="rect">
            <a:avLst/>
          </a:prstGeom>
          <a:noFill/>
        </p:spPr>
        <p:txBody>
          <a:bodyPr wrap="square">
            <a:spAutoFit/>
          </a:bodyPr>
          <a:lstStyle/>
          <a:p>
            <a:pPr algn="l" fontAlgn="base"/>
            <a:r>
              <a:rPr lang="en-GB" b="0" i="0" dirty="0">
                <a:solidFill>
                  <a:schemeClr val="bg1"/>
                </a:solidFill>
                <a:effectLst/>
                <a:latin typeface="MetSerif"/>
              </a:rPr>
              <a:t>Marble stele of a woman</a:t>
            </a:r>
            <a:r>
              <a:rPr lang="en-GB" dirty="0">
                <a:solidFill>
                  <a:schemeClr val="bg1"/>
                </a:solidFill>
                <a:latin typeface="MetSans"/>
              </a:rPr>
              <a:t> </a:t>
            </a:r>
            <a:r>
              <a:rPr lang="en-GB" b="0" i="0" dirty="0">
                <a:solidFill>
                  <a:schemeClr val="bg1"/>
                </a:solidFill>
                <a:effectLst/>
                <a:latin typeface="inherit"/>
              </a:rPr>
              <a:t>Greek, </a:t>
            </a:r>
            <a:r>
              <a:rPr lang="en-GB" b="0" i="0" dirty="0">
                <a:solidFill>
                  <a:schemeClr val="bg1"/>
                </a:solidFill>
                <a:effectLst/>
                <a:latin typeface="MetSans"/>
              </a:rPr>
              <a:t>mid-4th century BCE</a:t>
            </a:r>
            <a:endParaRPr lang="en-GB" dirty="0">
              <a:solidFill>
                <a:schemeClr val="bg1"/>
              </a:solidFill>
            </a:endParaRPr>
          </a:p>
        </p:txBody>
      </p:sp>
    </p:spTree>
    <p:extLst>
      <p:ext uri="{BB962C8B-B14F-4D97-AF65-F5344CB8AC3E}">
        <p14:creationId xmlns:p14="http://schemas.microsoft.com/office/powerpoint/2010/main" val="32753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028" name="Picture 4" descr="When in Rome...Eat Farcimina | Clark Norton">
            <a:extLst>
              <a:ext uri="{FF2B5EF4-FFF2-40B4-BE49-F238E27FC236}">
                <a16:creationId xmlns:a16="http://schemas.microsoft.com/office/drawing/2014/main" id="{DE7B8DF6-78BA-268E-DAD7-D1C1A5BF5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228FDD-EC0E-A5E8-DAFC-004C75FBE8DF}"/>
              </a:ext>
            </a:extLst>
          </p:cNvPr>
          <p:cNvSpPr/>
          <p:nvPr/>
        </p:nvSpPr>
        <p:spPr>
          <a:xfrm>
            <a:off x="1951751" y="2344479"/>
            <a:ext cx="8288498" cy="2169041"/>
          </a:xfrm>
          <a:prstGeom prst="rect">
            <a:avLst/>
          </a:prstGeom>
          <a:solidFill>
            <a:srgbClr val="EBAB58"/>
          </a:solidFill>
          <a:ln w="101600"/>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IE" sz="4400" b="1" dirty="0"/>
              <a:t>Museum Tour at 12:45-1.15pm</a:t>
            </a:r>
            <a:endParaRPr lang="en-GB" sz="4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028" name="Picture 4" descr="When in Rome...Eat Farcimina | Clark Norton">
            <a:extLst>
              <a:ext uri="{FF2B5EF4-FFF2-40B4-BE49-F238E27FC236}">
                <a16:creationId xmlns:a16="http://schemas.microsoft.com/office/drawing/2014/main" id="{DE7B8DF6-78BA-268E-DAD7-D1C1A5BF5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 name="Google Shape;614;p44"/>
          <p:cNvSpPr txBox="1">
            <a:spLocks noGrp="1"/>
          </p:cNvSpPr>
          <p:nvPr>
            <p:ph type="title"/>
          </p:nvPr>
        </p:nvSpPr>
        <p:spPr>
          <a:xfrm>
            <a:off x="8580579" y="5043602"/>
            <a:ext cx="3536993" cy="1736202"/>
          </a:xfrm>
          <a:prstGeom prst="rect">
            <a:avLst/>
          </a:prstGeom>
          <a:solidFill>
            <a:srgbClr val="EBAB58"/>
          </a:solidFill>
          <a:ln w="101600">
            <a:solidFill>
              <a:schemeClr val="accent4">
                <a:shade val="15000"/>
              </a:schemeClr>
            </a:solid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3200"/>
              <a:buFont typeface="Calibri"/>
              <a:buNone/>
            </a:pPr>
            <a:br>
              <a:rPr lang="en-IE" b="1" dirty="0">
                <a:solidFill>
                  <a:schemeClr val="bg1"/>
                </a:solidFill>
                <a:ea typeface="Calibri"/>
                <a:cs typeface="Calibri"/>
                <a:sym typeface="Calibri"/>
              </a:rPr>
            </a:br>
            <a:r>
              <a:rPr lang="en-IE" b="1" dirty="0">
                <a:solidFill>
                  <a:schemeClr val="bg1"/>
                </a:solidFill>
                <a:ea typeface="Calibri"/>
                <a:cs typeface="Calibri"/>
                <a:sym typeface="Calibri"/>
              </a:rPr>
              <a:t>Lunch</a:t>
            </a:r>
            <a:br>
              <a:rPr lang="en-IE" b="1" dirty="0">
                <a:solidFill>
                  <a:schemeClr val="bg1"/>
                </a:solidFill>
                <a:ea typeface="Calibri"/>
                <a:cs typeface="Calibri"/>
                <a:sym typeface="Calibri"/>
              </a:rPr>
            </a:br>
            <a:r>
              <a:rPr lang="en-IE" b="1" dirty="0">
                <a:solidFill>
                  <a:schemeClr val="bg1"/>
                </a:solidFill>
                <a:ea typeface="Calibri"/>
                <a:cs typeface="Calibri"/>
                <a:sym typeface="Calibri"/>
              </a:rPr>
              <a:t>1:15-2:00pm</a:t>
            </a:r>
            <a:br>
              <a:rPr lang="en-IE" b="1" dirty="0">
                <a:solidFill>
                  <a:schemeClr val="bg1"/>
                </a:solidFill>
                <a:ea typeface="Calibri"/>
                <a:cs typeface="Calibri"/>
                <a:sym typeface="Calibri"/>
              </a:rPr>
            </a:br>
            <a:endParaRPr b="1" dirty="0">
              <a:solidFill>
                <a:schemeClr val="bg1"/>
              </a:solidFill>
            </a:endParaRPr>
          </a:p>
        </p:txBody>
      </p:sp>
    </p:spTree>
    <p:extLst>
      <p:ext uri="{BB962C8B-B14F-4D97-AF65-F5344CB8AC3E}">
        <p14:creationId xmlns:p14="http://schemas.microsoft.com/office/powerpoint/2010/main" val="298858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1804-EAC9-342A-D80A-FAD1A422DC0B}"/>
              </a:ext>
            </a:extLst>
          </p:cNvPr>
          <p:cNvSpPr>
            <a:spLocks noGrp="1"/>
          </p:cNvSpPr>
          <p:nvPr>
            <p:ph type="title"/>
          </p:nvPr>
        </p:nvSpPr>
        <p:spPr>
          <a:xfrm>
            <a:off x="381000" y="1663699"/>
            <a:ext cx="3857625" cy="1069975"/>
          </a:xfrm>
        </p:spPr>
        <p:txBody>
          <a:bodyPr>
            <a:normAutofit/>
          </a:bodyPr>
          <a:lstStyle/>
          <a:p>
            <a:r>
              <a:rPr lang="en-IE" sz="4400" dirty="0"/>
              <a:t>Session 3</a:t>
            </a:r>
            <a:endParaRPr lang="en-GB" sz="4400" dirty="0"/>
          </a:p>
        </p:txBody>
      </p:sp>
      <p:sp>
        <p:nvSpPr>
          <p:cNvPr id="3" name="Text Placeholder 2">
            <a:extLst>
              <a:ext uri="{FF2B5EF4-FFF2-40B4-BE49-F238E27FC236}">
                <a16:creationId xmlns:a16="http://schemas.microsoft.com/office/drawing/2014/main" id="{3C50541A-425C-174C-7A04-DB9A181E39C7}"/>
              </a:ext>
            </a:extLst>
          </p:cNvPr>
          <p:cNvSpPr>
            <a:spLocks noGrp="1"/>
          </p:cNvSpPr>
          <p:nvPr>
            <p:ph type="body" sz="half" idx="2"/>
          </p:nvPr>
        </p:nvSpPr>
        <p:spPr>
          <a:xfrm>
            <a:off x="266700" y="3072244"/>
            <a:ext cx="4742028" cy="2944813"/>
          </a:xfrm>
        </p:spPr>
        <p:txBody>
          <a:bodyPr>
            <a:normAutofit/>
          </a:bodyPr>
          <a:lstStyle/>
          <a:p>
            <a:r>
              <a:rPr lang="en-GB" sz="3000" dirty="0"/>
              <a:t>Collaborate and consider approaches to teaching cultural contexts in the language learning process</a:t>
            </a:r>
          </a:p>
        </p:txBody>
      </p:sp>
    </p:spTree>
    <p:extLst>
      <p:ext uri="{BB962C8B-B14F-4D97-AF65-F5344CB8AC3E}">
        <p14:creationId xmlns:p14="http://schemas.microsoft.com/office/powerpoint/2010/main" val="253560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381000" y="343353"/>
            <a:ext cx="10515600" cy="1325563"/>
          </a:xfrm>
        </p:spPr>
        <p:txBody>
          <a:bodyPr/>
          <a:lstStyle/>
          <a:p>
            <a:r>
              <a:rPr lang="en-IE" dirty="0"/>
              <a:t>Learning </a:t>
            </a:r>
            <a:r>
              <a:rPr lang="en-IE"/>
              <a:t>Intentions</a:t>
            </a:r>
            <a:endParaRPr lang="en-IE" dirty="0"/>
          </a:p>
        </p:txBody>
      </p:sp>
      <p:sp>
        <p:nvSpPr>
          <p:cNvPr id="3" name="Content Placeholder 2">
            <a:extLst>
              <a:ext uri="{FF2B5EF4-FFF2-40B4-BE49-F238E27FC236}">
                <a16:creationId xmlns:a16="http://schemas.microsoft.com/office/drawing/2014/main" id="{B8D61858-6484-E9BD-3560-1787CB9745BA}"/>
              </a:ext>
            </a:extLst>
          </p:cNvPr>
          <p:cNvSpPr>
            <a:spLocks noGrp="1"/>
          </p:cNvSpPr>
          <p:nvPr>
            <p:ph sz="half" idx="1"/>
          </p:nvPr>
        </p:nvSpPr>
        <p:spPr>
          <a:xfrm>
            <a:off x="555171" y="1668916"/>
            <a:ext cx="5252139" cy="4351338"/>
          </a:xfrm>
        </p:spPr>
        <p:txBody>
          <a:bodyPr>
            <a:normAutofit/>
          </a:bodyPr>
          <a:lstStyle/>
          <a:p>
            <a:pPr marL="0" indent="0" algn="ctr">
              <a:buNone/>
            </a:pPr>
            <a:r>
              <a:rPr lang="en-IE" sz="2400" dirty="0"/>
              <a:t>Consider approaches to explore cultural contexts in the language learning process</a:t>
            </a:r>
          </a:p>
        </p:txBody>
      </p:sp>
      <p:sp>
        <p:nvSpPr>
          <p:cNvPr id="4" name="Content Placeholder 3">
            <a:extLst>
              <a:ext uri="{FF2B5EF4-FFF2-40B4-BE49-F238E27FC236}">
                <a16:creationId xmlns:a16="http://schemas.microsoft.com/office/drawing/2014/main" id="{286073A0-1194-109F-474D-CD34DF310A77}"/>
              </a:ext>
            </a:extLst>
          </p:cNvPr>
          <p:cNvSpPr>
            <a:spLocks noGrp="1"/>
          </p:cNvSpPr>
          <p:nvPr>
            <p:ph sz="half" idx="2"/>
          </p:nvPr>
        </p:nvSpPr>
        <p:spPr>
          <a:xfrm>
            <a:off x="6455229" y="1685998"/>
            <a:ext cx="5181600" cy="4351338"/>
          </a:xfrm>
        </p:spPr>
        <p:txBody>
          <a:bodyPr>
            <a:normAutofit/>
          </a:bodyPr>
          <a:lstStyle/>
          <a:p>
            <a:pPr marL="0" indent="0" algn="ctr">
              <a:buNone/>
            </a:pPr>
            <a:r>
              <a:rPr lang="en-IE" sz="2400" dirty="0"/>
              <a:t>Collaborate to prepare for the introduction of the new specifications into classrooms</a:t>
            </a:r>
          </a:p>
        </p:txBody>
      </p:sp>
      <p:pic>
        <p:nvPicPr>
          <p:cNvPr id="3074" name="Picture 2" descr="Lively Ancient Greece &amp; Rome Dice Game Scene | AI Art Generator |  Easy-Peasy.AI">
            <a:extLst>
              <a:ext uri="{FF2B5EF4-FFF2-40B4-BE49-F238E27FC236}">
                <a16:creationId xmlns:a16="http://schemas.microsoft.com/office/drawing/2014/main" id="{291754E5-5784-7B14-4732-35B8C924D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09161" y="3076422"/>
            <a:ext cx="4685568" cy="2960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s and Cons of AI in Historical Representation">
            <a:extLst>
              <a:ext uri="{FF2B5EF4-FFF2-40B4-BE49-F238E27FC236}">
                <a16:creationId xmlns:a16="http://schemas.microsoft.com/office/drawing/2014/main" id="{5D06E8CD-EDD7-D4F1-C8F8-E8B50A7AFF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703246" y="3076422"/>
            <a:ext cx="4685569" cy="2960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crosoft Designer | i2e">
            <a:extLst>
              <a:ext uri="{FF2B5EF4-FFF2-40B4-BE49-F238E27FC236}">
                <a16:creationId xmlns:a16="http://schemas.microsoft.com/office/drawing/2014/main" id="{42340F92-7659-161F-74E0-2A92975826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810268" y="5576938"/>
            <a:ext cx="784461" cy="443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rosoft Designer | i2e">
            <a:extLst>
              <a:ext uri="{FF2B5EF4-FFF2-40B4-BE49-F238E27FC236}">
                <a16:creationId xmlns:a16="http://schemas.microsoft.com/office/drawing/2014/main" id="{48FE3AE7-D931-6E33-AD9F-83D305E23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604354" y="5591006"/>
            <a:ext cx="784461" cy="44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2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3">
            <a:extLst>
              <a:ext uri="{FF2B5EF4-FFF2-40B4-BE49-F238E27FC236}">
                <a16:creationId xmlns:a16="http://schemas.microsoft.com/office/drawing/2014/main" id="{2839451C-F5F2-7348-71B0-BBE4B10D80DB}"/>
              </a:ext>
            </a:extLst>
          </p:cNvPr>
          <p:cNvSpPr/>
          <p:nvPr/>
        </p:nvSpPr>
        <p:spPr>
          <a:xfrm>
            <a:off x="-3242" y="7468"/>
            <a:ext cx="12192000" cy="685800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6999"/>
            </a:blip>
            <a:stretch>
              <a:fillRect/>
            </a:stretch>
          </a:blipFill>
        </p:spPr>
        <p:txBody>
          <a:bodyPr/>
          <a:lstStyle/>
          <a:p>
            <a:pPr marL="0" marR="0" lvl="0" indent="0" algn="ctr" defTabSz="914400" rtl="0" eaLnBrk="1" fontAlgn="auto" latinLnBrk="0" hangingPunct="1">
              <a:lnSpc>
                <a:spcPts val="371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0C6980"/>
              </a:solidFill>
              <a:effectLst/>
              <a:uLnTx/>
              <a:uFillTx/>
              <a:latin typeface="Arial" panose="020B0604020202020204" pitchFamily="34" charset="0"/>
              <a:ea typeface="Arial Bold"/>
              <a:cs typeface="Arial" panose="020B0604020202020204" pitchFamily="34" charset="0"/>
              <a:sym typeface="Arial Bold"/>
            </a:endParaRPr>
          </a:p>
          <a:p>
            <a:pPr marL="0" marR="0" lvl="0" indent="0" algn="ctr" defTabSz="914400" rtl="0" eaLnBrk="1" fontAlgn="auto" latinLnBrk="0" hangingPunct="1">
              <a:lnSpc>
                <a:spcPts val="371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E85AA"/>
                </a:solidFill>
                <a:effectLst/>
                <a:uLnTx/>
                <a:uFillTx/>
                <a:latin typeface="Arial" panose="020B0604020202020204" pitchFamily="34" charset="0"/>
                <a:ea typeface="Arial Bold"/>
                <a:cs typeface="Arial" panose="020B0604020202020204" pitchFamily="34" charset="0"/>
                <a:sym typeface="Arial Bold"/>
              </a:rPr>
              <a:t>Guiding Principles</a:t>
            </a:r>
          </a:p>
          <a:p>
            <a:pPr marL="0" marR="0" lvl="0" indent="0" algn="ctr" defTabSz="914400" rtl="0" eaLnBrk="1" fontAlgn="auto" latinLnBrk="0" hangingPunct="1">
              <a:lnSpc>
                <a:spcPts val="371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E85AA"/>
                </a:solidFill>
                <a:effectLst/>
                <a:uLnTx/>
                <a:uFillTx/>
                <a:latin typeface="Arial" panose="020B0604020202020204" pitchFamily="34" charset="0"/>
                <a:ea typeface="Arial Bold"/>
                <a:cs typeface="Arial" panose="020B0604020202020204" pitchFamily="34" charset="0"/>
                <a:sym typeface="Arial Bold"/>
              </a:rPr>
              <a:t>for a Redeveloped Senior Cycle </a:t>
            </a:r>
          </a:p>
        </p:txBody>
      </p:sp>
      <p:grpSp>
        <p:nvGrpSpPr>
          <p:cNvPr id="6" name="Group 5">
            <a:extLst>
              <a:ext uri="{FF2B5EF4-FFF2-40B4-BE49-F238E27FC236}">
                <a16:creationId xmlns:a16="http://schemas.microsoft.com/office/drawing/2014/main" id="{F8533C1E-8430-A0C3-4D78-19D1835F5FF8}"/>
              </a:ext>
            </a:extLst>
          </p:cNvPr>
          <p:cNvGrpSpPr/>
          <p:nvPr/>
        </p:nvGrpSpPr>
        <p:grpSpPr>
          <a:xfrm>
            <a:off x="4306053" y="1928565"/>
            <a:ext cx="3720332" cy="3578983"/>
            <a:chOff x="0" y="0"/>
            <a:chExt cx="812800" cy="812800"/>
          </a:xfrm>
        </p:grpSpPr>
        <p:sp>
          <p:nvSpPr>
            <p:cNvPr id="52" name="Freeform 6">
              <a:extLst>
                <a:ext uri="{FF2B5EF4-FFF2-40B4-BE49-F238E27FC236}">
                  <a16:creationId xmlns:a16="http://schemas.microsoft.com/office/drawing/2014/main" id="{CE34570D-1C0D-9833-B2D4-641A55B44B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1987A8"/>
              </a:solid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3" name="TextBox 7">
              <a:extLst>
                <a:ext uri="{FF2B5EF4-FFF2-40B4-BE49-F238E27FC236}">
                  <a16:creationId xmlns:a16="http://schemas.microsoft.com/office/drawing/2014/main" id="{7A4F8C29-CDC7-3205-C003-949E1EFEFF5D}"/>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985632E-0F05-6C9D-FE79-3EBE21D20B7B}"/>
              </a:ext>
            </a:extLst>
          </p:cNvPr>
          <p:cNvGrpSpPr/>
          <p:nvPr/>
        </p:nvGrpSpPr>
        <p:grpSpPr>
          <a:xfrm>
            <a:off x="4461340" y="1663737"/>
            <a:ext cx="978730" cy="941544"/>
            <a:chOff x="0" y="0"/>
            <a:chExt cx="812800" cy="812800"/>
          </a:xfrm>
        </p:grpSpPr>
        <p:sp>
          <p:nvSpPr>
            <p:cNvPr id="50" name="Freeform 9">
              <a:extLst>
                <a:ext uri="{FF2B5EF4-FFF2-40B4-BE49-F238E27FC236}">
                  <a16:creationId xmlns:a16="http://schemas.microsoft.com/office/drawing/2014/main" id="{1CE1FF31-1233-1B9B-D579-6D7090B353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1" name="TextBox 10">
              <a:extLst>
                <a:ext uri="{FF2B5EF4-FFF2-40B4-BE49-F238E27FC236}">
                  <a16:creationId xmlns:a16="http://schemas.microsoft.com/office/drawing/2014/main" id="{2F5DD6BE-C821-C52B-9E4D-829D4F435B50}"/>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C734765F-2F23-E416-9FF1-35EB22D2B134}"/>
              </a:ext>
            </a:extLst>
          </p:cNvPr>
          <p:cNvGrpSpPr/>
          <p:nvPr/>
        </p:nvGrpSpPr>
        <p:grpSpPr>
          <a:xfrm>
            <a:off x="3764273" y="2736133"/>
            <a:ext cx="978730" cy="941544"/>
            <a:chOff x="0" y="0"/>
            <a:chExt cx="812800" cy="812800"/>
          </a:xfrm>
        </p:grpSpPr>
        <p:sp>
          <p:nvSpPr>
            <p:cNvPr id="48" name="Freeform 12">
              <a:extLst>
                <a:ext uri="{FF2B5EF4-FFF2-40B4-BE49-F238E27FC236}">
                  <a16:creationId xmlns:a16="http://schemas.microsoft.com/office/drawing/2014/main" id="{FA73271C-7A3F-165F-949A-3B65171529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TextBox 13">
              <a:extLst>
                <a:ext uri="{FF2B5EF4-FFF2-40B4-BE49-F238E27FC236}">
                  <a16:creationId xmlns:a16="http://schemas.microsoft.com/office/drawing/2014/main" id="{9C2ECDF8-FE74-3C1E-3709-AFF1DC1C45C7}"/>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8FCB8565-F275-541D-338B-B13BF317F2F0}"/>
              </a:ext>
            </a:extLst>
          </p:cNvPr>
          <p:cNvGrpSpPr/>
          <p:nvPr/>
        </p:nvGrpSpPr>
        <p:grpSpPr>
          <a:xfrm>
            <a:off x="3764273" y="3890696"/>
            <a:ext cx="978730" cy="941544"/>
            <a:chOff x="0" y="0"/>
            <a:chExt cx="812800" cy="812800"/>
          </a:xfrm>
        </p:grpSpPr>
        <p:sp>
          <p:nvSpPr>
            <p:cNvPr id="46" name="Freeform 15">
              <a:extLst>
                <a:ext uri="{FF2B5EF4-FFF2-40B4-BE49-F238E27FC236}">
                  <a16:creationId xmlns:a16="http://schemas.microsoft.com/office/drawing/2014/main" id="{4B7B94FD-5C4A-3A0E-5B95-323D2BD4B2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7" name="TextBox 16">
              <a:extLst>
                <a:ext uri="{FF2B5EF4-FFF2-40B4-BE49-F238E27FC236}">
                  <a16:creationId xmlns:a16="http://schemas.microsoft.com/office/drawing/2014/main" id="{F2DC927C-2B9B-B81F-27C5-0A40849EC940}"/>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3640D07D-BEC0-E197-2631-A7CE34E4F06E}"/>
              </a:ext>
            </a:extLst>
          </p:cNvPr>
          <p:cNvGrpSpPr/>
          <p:nvPr/>
        </p:nvGrpSpPr>
        <p:grpSpPr>
          <a:xfrm>
            <a:off x="4461340" y="4992329"/>
            <a:ext cx="978730" cy="941544"/>
            <a:chOff x="0" y="0"/>
            <a:chExt cx="812800" cy="812800"/>
          </a:xfrm>
        </p:grpSpPr>
        <p:sp>
          <p:nvSpPr>
            <p:cNvPr id="44" name="Freeform 18">
              <a:extLst>
                <a:ext uri="{FF2B5EF4-FFF2-40B4-BE49-F238E27FC236}">
                  <a16:creationId xmlns:a16="http://schemas.microsoft.com/office/drawing/2014/main" id="{BF4596D3-3CC2-6365-39A5-27AECC9115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TextBox 19">
              <a:extLst>
                <a:ext uri="{FF2B5EF4-FFF2-40B4-BE49-F238E27FC236}">
                  <a16:creationId xmlns:a16="http://schemas.microsoft.com/office/drawing/2014/main" id="{CAF19381-466F-9E85-A5BC-D9B3DE9D9280}"/>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67EA3C0-8DC0-F1AA-4963-ADE416045510}"/>
              </a:ext>
            </a:extLst>
          </p:cNvPr>
          <p:cNvGrpSpPr/>
          <p:nvPr/>
        </p:nvGrpSpPr>
        <p:grpSpPr>
          <a:xfrm>
            <a:off x="6816976" y="1663737"/>
            <a:ext cx="978730" cy="941544"/>
            <a:chOff x="0" y="0"/>
            <a:chExt cx="812800" cy="812800"/>
          </a:xfrm>
        </p:grpSpPr>
        <p:sp>
          <p:nvSpPr>
            <p:cNvPr id="42" name="Freeform 21">
              <a:extLst>
                <a:ext uri="{FF2B5EF4-FFF2-40B4-BE49-F238E27FC236}">
                  <a16:creationId xmlns:a16="http://schemas.microsoft.com/office/drawing/2014/main" id="{1F6A2F4A-E10D-0254-79BF-4157CE91B3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3" name="TextBox 22">
              <a:extLst>
                <a:ext uri="{FF2B5EF4-FFF2-40B4-BE49-F238E27FC236}">
                  <a16:creationId xmlns:a16="http://schemas.microsoft.com/office/drawing/2014/main" id="{8FAC9161-7345-75D6-4B5D-3273F8A2E324}"/>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867A8AA0-EBD4-5558-7A3B-3C1FB5BB4815}"/>
              </a:ext>
            </a:extLst>
          </p:cNvPr>
          <p:cNvGrpSpPr/>
          <p:nvPr/>
        </p:nvGrpSpPr>
        <p:grpSpPr>
          <a:xfrm>
            <a:off x="7483542" y="2776747"/>
            <a:ext cx="978730" cy="941544"/>
            <a:chOff x="0" y="0"/>
            <a:chExt cx="812800" cy="812800"/>
          </a:xfrm>
        </p:grpSpPr>
        <p:sp>
          <p:nvSpPr>
            <p:cNvPr id="40" name="Freeform 24">
              <a:extLst>
                <a:ext uri="{FF2B5EF4-FFF2-40B4-BE49-F238E27FC236}">
                  <a16:creationId xmlns:a16="http://schemas.microsoft.com/office/drawing/2014/main" id="{2D67A15F-7FC1-83A4-70EB-C5377A80BA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TextBox 25">
              <a:extLst>
                <a:ext uri="{FF2B5EF4-FFF2-40B4-BE49-F238E27FC236}">
                  <a16:creationId xmlns:a16="http://schemas.microsoft.com/office/drawing/2014/main" id="{762C2F12-5CED-11D5-3D6A-C810E5809272}"/>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CB6C30E5-CB15-D40E-AC96-E60DA18F5677}"/>
              </a:ext>
            </a:extLst>
          </p:cNvPr>
          <p:cNvGrpSpPr/>
          <p:nvPr/>
        </p:nvGrpSpPr>
        <p:grpSpPr>
          <a:xfrm>
            <a:off x="7483542" y="3931310"/>
            <a:ext cx="978730" cy="941544"/>
            <a:chOff x="0" y="0"/>
            <a:chExt cx="812800" cy="812800"/>
          </a:xfrm>
        </p:grpSpPr>
        <p:sp>
          <p:nvSpPr>
            <p:cNvPr id="38" name="Freeform 27">
              <a:extLst>
                <a:ext uri="{FF2B5EF4-FFF2-40B4-BE49-F238E27FC236}">
                  <a16:creationId xmlns:a16="http://schemas.microsoft.com/office/drawing/2014/main" id="{AC808DEB-F84A-BE2B-C9EA-E3BA46FC7F9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9" name="TextBox 28">
              <a:extLst>
                <a:ext uri="{FF2B5EF4-FFF2-40B4-BE49-F238E27FC236}">
                  <a16:creationId xmlns:a16="http://schemas.microsoft.com/office/drawing/2014/main" id="{7F5DDD8D-18AD-1FAA-5408-70651FFDA4EC}"/>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5296A2FB-6436-0A95-8A9A-696590E80F21}"/>
              </a:ext>
            </a:extLst>
          </p:cNvPr>
          <p:cNvGrpSpPr/>
          <p:nvPr/>
        </p:nvGrpSpPr>
        <p:grpSpPr>
          <a:xfrm>
            <a:off x="6816976" y="4992329"/>
            <a:ext cx="978730" cy="941544"/>
            <a:chOff x="0" y="0"/>
            <a:chExt cx="812800" cy="812800"/>
          </a:xfrm>
        </p:grpSpPr>
        <p:sp>
          <p:nvSpPr>
            <p:cNvPr id="36" name="Freeform 30">
              <a:extLst>
                <a:ext uri="{FF2B5EF4-FFF2-40B4-BE49-F238E27FC236}">
                  <a16:creationId xmlns:a16="http://schemas.microsoft.com/office/drawing/2014/main" id="{603FB431-E308-81C8-B526-83437DD622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Box 31">
              <a:extLst>
                <a:ext uri="{FF2B5EF4-FFF2-40B4-BE49-F238E27FC236}">
                  <a16:creationId xmlns:a16="http://schemas.microsoft.com/office/drawing/2014/main" id="{DF5E1193-FB03-00B1-7BA9-70867B0101E4}"/>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97A7C1E5-5018-5154-61FE-18FFC80E4C1B}"/>
              </a:ext>
            </a:extLst>
          </p:cNvPr>
          <p:cNvGrpSpPr/>
          <p:nvPr/>
        </p:nvGrpSpPr>
        <p:grpSpPr>
          <a:xfrm>
            <a:off x="4997271" y="2586054"/>
            <a:ext cx="2337894" cy="2249069"/>
            <a:chOff x="0" y="0"/>
            <a:chExt cx="812800" cy="812800"/>
          </a:xfrm>
        </p:grpSpPr>
        <p:sp>
          <p:nvSpPr>
            <p:cNvPr id="34" name="Freeform 33">
              <a:extLst>
                <a:ext uri="{FF2B5EF4-FFF2-40B4-BE49-F238E27FC236}">
                  <a16:creationId xmlns:a16="http://schemas.microsoft.com/office/drawing/2014/main" id="{B16818EB-5707-3F58-9163-5939B3213C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7A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TextBox 34">
              <a:extLst>
                <a:ext uri="{FF2B5EF4-FFF2-40B4-BE49-F238E27FC236}">
                  <a16:creationId xmlns:a16="http://schemas.microsoft.com/office/drawing/2014/main" id="{B23790D6-389D-4ACA-686B-ADADF6867EEE}"/>
                </a:ext>
              </a:extLst>
            </p:cNvPr>
            <p:cNvSpPr txBox="1"/>
            <p:nvPr/>
          </p:nvSpPr>
          <p:spPr>
            <a:xfrm>
              <a:off x="76200" y="57150"/>
              <a:ext cx="660400" cy="679450"/>
            </a:xfrm>
            <a:prstGeom prst="rect">
              <a:avLst/>
            </a:prstGeom>
          </p:spPr>
          <p:txBody>
            <a:bodyPr lIns="13037" tIns="13037" rIns="13037" bIns="1303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35"/>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16" name="Freeform 35">
            <a:extLst>
              <a:ext uri="{FF2B5EF4-FFF2-40B4-BE49-F238E27FC236}">
                <a16:creationId xmlns:a16="http://schemas.microsoft.com/office/drawing/2014/main" id="{BB0494A7-E76C-4C2D-7EAC-0CCA60575198}"/>
              </a:ext>
            </a:extLst>
          </p:cNvPr>
          <p:cNvSpPr/>
          <p:nvPr/>
        </p:nvSpPr>
        <p:spPr>
          <a:xfrm>
            <a:off x="4602387" y="1827260"/>
            <a:ext cx="696635" cy="599495"/>
          </a:xfrm>
          <a:custGeom>
            <a:avLst/>
            <a:gdLst/>
            <a:ahLst/>
            <a:cxnLst/>
            <a:rect l="l" t="t" r="r" b="b"/>
            <a:pathLst>
              <a:path w="520504" h="465614">
                <a:moveTo>
                  <a:pt x="0" y="0"/>
                </a:moveTo>
                <a:lnTo>
                  <a:pt x="520504" y="0"/>
                </a:lnTo>
                <a:lnTo>
                  <a:pt x="520504" y="465615"/>
                </a:lnTo>
                <a:lnTo>
                  <a:pt x="0" y="465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 name="Freeform 36">
            <a:extLst>
              <a:ext uri="{FF2B5EF4-FFF2-40B4-BE49-F238E27FC236}">
                <a16:creationId xmlns:a16="http://schemas.microsoft.com/office/drawing/2014/main" id="{5A074D36-1E93-0241-D7EA-865D1E1D02FB}"/>
              </a:ext>
            </a:extLst>
          </p:cNvPr>
          <p:cNvSpPr/>
          <p:nvPr/>
        </p:nvSpPr>
        <p:spPr>
          <a:xfrm>
            <a:off x="7017621" y="1869888"/>
            <a:ext cx="577439" cy="529240"/>
          </a:xfrm>
          <a:custGeom>
            <a:avLst/>
            <a:gdLst/>
            <a:ahLst/>
            <a:cxnLst/>
            <a:rect l="l" t="t" r="r" b="b"/>
            <a:pathLst>
              <a:path w="431444" h="411049">
                <a:moveTo>
                  <a:pt x="0" y="0"/>
                </a:moveTo>
                <a:lnTo>
                  <a:pt x="431444" y="0"/>
                </a:lnTo>
                <a:lnTo>
                  <a:pt x="431444" y="411049"/>
                </a:lnTo>
                <a:lnTo>
                  <a:pt x="0" y="411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 name="Freeform 37">
            <a:extLst>
              <a:ext uri="{FF2B5EF4-FFF2-40B4-BE49-F238E27FC236}">
                <a16:creationId xmlns:a16="http://schemas.microsoft.com/office/drawing/2014/main" id="{508A1BA2-5796-A251-58BA-34B7BD9184C7}"/>
              </a:ext>
            </a:extLst>
          </p:cNvPr>
          <p:cNvSpPr/>
          <p:nvPr/>
        </p:nvSpPr>
        <p:spPr>
          <a:xfrm>
            <a:off x="3869201" y="2853218"/>
            <a:ext cx="733188" cy="722407"/>
          </a:xfrm>
          <a:custGeom>
            <a:avLst/>
            <a:gdLst/>
            <a:ahLst/>
            <a:cxnLst/>
            <a:rect l="l" t="t" r="r" b="b"/>
            <a:pathLst>
              <a:path w="547815" h="561077">
                <a:moveTo>
                  <a:pt x="0" y="0"/>
                </a:moveTo>
                <a:lnTo>
                  <a:pt x="547814" y="0"/>
                </a:lnTo>
                <a:lnTo>
                  <a:pt x="547814" y="561077"/>
                </a:lnTo>
                <a:lnTo>
                  <a:pt x="0" y="5610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 name="Freeform 38">
            <a:extLst>
              <a:ext uri="{FF2B5EF4-FFF2-40B4-BE49-F238E27FC236}">
                <a16:creationId xmlns:a16="http://schemas.microsoft.com/office/drawing/2014/main" id="{CB8B0014-55FF-AE29-C4F7-FB559F8D77E6}"/>
              </a:ext>
            </a:extLst>
          </p:cNvPr>
          <p:cNvSpPr/>
          <p:nvPr/>
        </p:nvSpPr>
        <p:spPr>
          <a:xfrm>
            <a:off x="3910076" y="4033390"/>
            <a:ext cx="692311" cy="629680"/>
          </a:xfrm>
          <a:custGeom>
            <a:avLst/>
            <a:gdLst/>
            <a:ahLst/>
            <a:cxnLst/>
            <a:rect l="l" t="t" r="r" b="b"/>
            <a:pathLst>
              <a:path w="517273" h="489058">
                <a:moveTo>
                  <a:pt x="0" y="0"/>
                </a:moveTo>
                <a:lnTo>
                  <a:pt x="517273" y="0"/>
                </a:lnTo>
                <a:lnTo>
                  <a:pt x="517273" y="489058"/>
                </a:lnTo>
                <a:lnTo>
                  <a:pt x="0" y="4890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 name="Freeform 39">
            <a:extLst>
              <a:ext uri="{FF2B5EF4-FFF2-40B4-BE49-F238E27FC236}">
                <a16:creationId xmlns:a16="http://schemas.microsoft.com/office/drawing/2014/main" id="{F02E09E4-89C9-173F-2A12-45CCE3E5F402}"/>
              </a:ext>
            </a:extLst>
          </p:cNvPr>
          <p:cNvSpPr/>
          <p:nvPr/>
        </p:nvSpPr>
        <p:spPr>
          <a:xfrm>
            <a:off x="7045369" y="5185544"/>
            <a:ext cx="521945" cy="629072"/>
          </a:xfrm>
          <a:custGeom>
            <a:avLst/>
            <a:gdLst/>
            <a:ahLst/>
            <a:cxnLst/>
            <a:rect l="l" t="t" r="r" b="b"/>
            <a:pathLst>
              <a:path w="389981" h="488586">
                <a:moveTo>
                  <a:pt x="0" y="0"/>
                </a:moveTo>
                <a:lnTo>
                  <a:pt x="389981" y="0"/>
                </a:lnTo>
                <a:lnTo>
                  <a:pt x="389981" y="488586"/>
                </a:lnTo>
                <a:lnTo>
                  <a:pt x="0" y="488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1" name="Freeform 40">
            <a:extLst>
              <a:ext uri="{FF2B5EF4-FFF2-40B4-BE49-F238E27FC236}">
                <a16:creationId xmlns:a16="http://schemas.microsoft.com/office/drawing/2014/main" id="{0854F479-F433-39B3-1157-67B6702453C0}"/>
              </a:ext>
            </a:extLst>
          </p:cNvPr>
          <p:cNvSpPr/>
          <p:nvPr/>
        </p:nvSpPr>
        <p:spPr>
          <a:xfrm>
            <a:off x="5774979" y="2705709"/>
            <a:ext cx="782478" cy="805471"/>
          </a:xfrm>
          <a:custGeom>
            <a:avLst/>
            <a:gdLst/>
            <a:ahLst/>
            <a:cxnLst/>
            <a:rect l="l" t="t" r="r" b="b"/>
            <a:pathLst>
              <a:path w="584643" h="625591">
                <a:moveTo>
                  <a:pt x="0" y="0"/>
                </a:moveTo>
                <a:lnTo>
                  <a:pt x="584643" y="0"/>
                </a:lnTo>
                <a:lnTo>
                  <a:pt x="584643" y="625591"/>
                </a:lnTo>
                <a:lnTo>
                  <a:pt x="0" y="6255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2" name="Freeform 41">
            <a:extLst>
              <a:ext uri="{FF2B5EF4-FFF2-40B4-BE49-F238E27FC236}">
                <a16:creationId xmlns:a16="http://schemas.microsoft.com/office/drawing/2014/main" id="{7F7C3494-6466-E27D-9EB7-C1695E10B4C7}"/>
              </a:ext>
            </a:extLst>
          </p:cNvPr>
          <p:cNvSpPr/>
          <p:nvPr/>
        </p:nvSpPr>
        <p:spPr>
          <a:xfrm>
            <a:off x="4636840" y="5185544"/>
            <a:ext cx="571384" cy="579158"/>
          </a:xfrm>
          <a:custGeom>
            <a:avLst/>
            <a:gdLst/>
            <a:ahLst/>
            <a:cxnLst/>
            <a:rect l="l" t="t" r="r" b="b"/>
            <a:pathLst>
              <a:path w="426920" h="449819">
                <a:moveTo>
                  <a:pt x="0" y="0"/>
                </a:moveTo>
                <a:lnTo>
                  <a:pt x="426920" y="0"/>
                </a:lnTo>
                <a:lnTo>
                  <a:pt x="426920" y="449819"/>
                </a:lnTo>
                <a:lnTo>
                  <a:pt x="0" y="4498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3" name="Freeform 42">
            <a:extLst>
              <a:ext uri="{FF2B5EF4-FFF2-40B4-BE49-F238E27FC236}">
                <a16:creationId xmlns:a16="http://schemas.microsoft.com/office/drawing/2014/main" id="{45EEE613-7CA2-DAEC-5408-624244C30760}"/>
              </a:ext>
            </a:extLst>
          </p:cNvPr>
          <p:cNvSpPr/>
          <p:nvPr/>
        </p:nvSpPr>
        <p:spPr>
          <a:xfrm>
            <a:off x="7655670" y="2896067"/>
            <a:ext cx="634473" cy="679558"/>
          </a:xfrm>
          <a:custGeom>
            <a:avLst/>
            <a:gdLst/>
            <a:ahLst/>
            <a:cxnLst/>
            <a:rect l="l" t="t" r="r" b="b"/>
            <a:pathLst>
              <a:path w="474058" h="527797">
                <a:moveTo>
                  <a:pt x="0" y="0"/>
                </a:moveTo>
                <a:lnTo>
                  <a:pt x="474058" y="0"/>
                </a:lnTo>
                <a:lnTo>
                  <a:pt x="474058" y="527797"/>
                </a:lnTo>
                <a:lnTo>
                  <a:pt x="0" y="5277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4" name="Freeform 43">
            <a:extLst>
              <a:ext uri="{FF2B5EF4-FFF2-40B4-BE49-F238E27FC236}">
                <a16:creationId xmlns:a16="http://schemas.microsoft.com/office/drawing/2014/main" id="{C04F6BF2-E96D-DB36-97FF-A56BD92734FF}"/>
              </a:ext>
            </a:extLst>
          </p:cNvPr>
          <p:cNvSpPr/>
          <p:nvPr/>
        </p:nvSpPr>
        <p:spPr>
          <a:xfrm>
            <a:off x="7655670" y="4089433"/>
            <a:ext cx="646159" cy="640235"/>
          </a:xfrm>
          <a:custGeom>
            <a:avLst/>
            <a:gdLst/>
            <a:ahLst/>
            <a:cxnLst/>
            <a:rect l="l" t="t" r="r" b="b"/>
            <a:pathLst>
              <a:path w="482790" h="497256">
                <a:moveTo>
                  <a:pt x="0" y="0"/>
                </a:moveTo>
                <a:lnTo>
                  <a:pt x="482790" y="0"/>
                </a:lnTo>
                <a:lnTo>
                  <a:pt x="482790" y="497256"/>
                </a:lnTo>
                <a:lnTo>
                  <a:pt x="0" y="4972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TextBox 44">
            <a:extLst>
              <a:ext uri="{FF2B5EF4-FFF2-40B4-BE49-F238E27FC236}">
                <a16:creationId xmlns:a16="http://schemas.microsoft.com/office/drawing/2014/main" id="{A369776E-444A-31D5-85A4-330F039126A7}"/>
              </a:ext>
            </a:extLst>
          </p:cNvPr>
          <p:cNvSpPr txBox="1"/>
          <p:nvPr/>
        </p:nvSpPr>
        <p:spPr>
          <a:xfrm>
            <a:off x="1922311" y="1666625"/>
            <a:ext cx="2062030"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dirty="0">
                <a:solidFill>
                  <a:srgbClr val="1987A8"/>
                </a:solidFill>
                <a:latin typeface="Arial Bold"/>
                <a:ea typeface="Arial Bold"/>
                <a:cs typeface="Arial Bold"/>
                <a:sym typeface="Arial Bold"/>
              </a:rPr>
              <a:t>Wellbeing and relationships</a:t>
            </a:r>
          </a:p>
        </p:txBody>
      </p:sp>
      <p:sp>
        <p:nvSpPr>
          <p:cNvPr id="26" name="TextBox 45">
            <a:extLst>
              <a:ext uri="{FF2B5EF4-FFF2-40B4-BE49-F238E27FC236}">
                <a16:creationId xmlns:a16="http://schemas.microsoft.com/office/drawing/2014/main" id="{873D4E21-9961-E998-1E39-B738394742C0}"/>
              </a:ext>
            </a:extLst>
          </p:cNvPr>
          <p:cNvSpPr txBox="1"/>
          <p:nvPr/>
        </p:nvSpPr>
        <p:spPr>
          <a:xfrm>
            <a:off x="940935" y="2739021"/>
            <a:ext cx="2346338"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dirty="0">
                <a:solidFill>
                  <a:srgbClr val="1987A8"/>
                </a:solidFill>
                <a:latin typeface="Arial Bold"/>
                <a:ea typeface="Arial Bold"/>
                <a:cs typeface="Arial Bold"/>
                <a:sym typeface="Arial Bold"/>
              </a:rPr>
              <a:t>Inclusive education and diversity</a:t>
            </a:r>
          </a:p>
        </p:txBody>
      </p:sp>
      <p:sp>
        <p:nvSpPr>
          <p:cNvPr id="27" name="TextBox 46">
            <a:extLst>
              <a:ext uri="{FF2B5EF4-FFF2-40B4-BE49-F238E27FC236}">
                <a16:creationId xmlns:a16="http://schemas.microsoft.com/office/drawing/2014/main" id="{4D6EF978-A107-9482-D1E0-01A804F28350}"/>
              </a:ext>
            </a:extLst>
          </p:cNvPr>
          <p:cNvSpPr txBox="1"/>
          <p:nvPr/>
        </p:nvSpPr>
        <p:spPr>
          <a:xfrm>
            <a:off x="1253673" y="3893584"/>
            <a:ext cx="2155764" cy="93834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a:solidFill>
                  <a:srgbClr val="1987A8"/>
                </a:solidFill>
                <a:latin typeface="Arial Bold"/>
                <a:ea typeface="Arial Bold"/>
                <a:cs typeface="Arial Bold"/>
                <a:sym typeface="Arial Bold"/>
              </a:rPr>
              <a:t>Challenge, engagement and creativity</a:t>
            </a:r>
          </a:p>
        </p:txBody>
      </p:sp>
      <p:sp>
        <p:nvSpPr>
          <p:cNvPr id="28" name="TextBox 47">
            <a:extLst>
              <a:ext uri="{FF2B5EF4-FFF2-40B4-BE49-F238E27FC236}">
                <a16:creationId xmlns:a16="http://schemas.microsoft.com/office/drawing/2014/main" id="{63DF9934-DD6C-B191-492F-73A2849509CD}"/>
              </a:ext>
            </a:extLst>
          </p:cNvPr>
          <p:cNvSpPr txBox="1"/>
          <p:nvPr/>
        </p:nvSpPr>
        <p:spPr>
          <a:xfrm>
            <a:off x="1970241" y="5281757"/>
            <a:ext cx="2335812"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a:solidFill>
                  <a:srgbClr val="1987A8"/>
                </a:solidFill>
                <a:latin typeface="Arial Bold"/>
                <a:ea typeface="Arial Bold"/>
                <a:cs typeface="Arial Bold"/>
                <a:sym typeface="Arial Bold"/>
              </a:rPr>
              <a:t>Learning to learn, learning for life</a:t>
            </a:r>
          </a:p>
        </p:txBody>
      </p:sp>
      <p:sp>
        <p:nvSpPr>
          <p:cNvPr id="29" name="TextBox 48">
            <a:extLst>
              <a:ext uri="{FF2B5EF4-FFF2-40B4-BE49-F238E27FC236}">
                <a16:creationId xmlns:a16="http://schemas.microsoft.com/office/drawing/2014/main" id="{C7025EC1-9614-20A0-CD12-38F848028009}"/>
              </a:ext>
            </a:extLst>
          </p:cNvPr>
          <p:cNvSpPr txBox="1"/>
          <p:nvPr/>
        </p:nvSpPr>
        <p:spPr>
          <a:xfrm>
            <a:off x="8348096" y="1666625"/>
            <a:ext cx="1550278"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a:solidFill>
                  <a:srgbClr val="1987A8"/>
                </a:solidFill>
                <a:latin typeface="Arial Bold"/>
                <a:ea typeface="Arial Bold"/>
                <a:cs typeface="Arial Bold"/>
                <a:sym typeface="Arial Bold"/>
              </a:rPr>
              <a:t>Choice and flexibility</a:t>
            </a:r>
          </a:p>
        </p:txBody>
      </p:sp>
      <p:sp>
        <p:nvSpPr>
          <p:cNvPr id="30" name="TextBox 49">
            <a:extLst>
              <a:ext uri="{FF2B5EF4-FFF2-40B4-BE49-F238E27FC236}">
                <a16:creationId xmlns:a16="http://schemas.microsoft.com/office/drawing/2014/main" id="{2F35F2DE-AE96-FE82-1199-5EACD75E5A84}"/>
              </a:ext>
            </a:extLst>
          </p:cNvPr>
          <p:cNvSpPr txBox="1"/>
          <p:nvPr/>
        </p:nvSpPr>
        <p:spPr>
          <a:xfrm>
            <a:off x="8811193" y="2779635"/>
            <a:ext cx="1840595"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a:solidFill>
                  <a:srgbClr val="1987A8"/>
                </a:solidFill>
                <a:latin typeface="Arial Bold"/>
                <a:ea typeface="Arial Bold"/>
                <a:cs typeface="Arial Bold"/>
                <a:sym typeface="Arial Bold"/>
              </a:rPr>
              <a:t>Continuity and transitions</a:t>
            </a:r>
          </a:p>
        </p:txBody>
      </p:sp>
      <p:sp>
        <p:nvSpPr>
          <p:cNvPr id="31" name="TextBox 50">
            <a:extLst>
              <a:ext uri="{FF2B5EF4-FFF2-40B4-BE49-F238E27FC236}">
                <a16:creationId xmlns:a16="http://schemas.microsoft.com/office/drawing/2014/main" id="{CC3CE959-E05B-3716-B690-65CD5C618E2E}"/>
              </a:ext>
            </a:extLst>
          </p:cNvPr>
          <p:cNvSpPr txBox="1"/>
          <p:nvPr/>
        </p:nvSpPr>
        <p:spPr>
          <a:xfrm>
            <a:off x="8828934" y="3941666"/>
            <a:ext cx="1822854" cy="63492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dirty="0">
                <a:solidFill>
                  <a:srgbClr val="1987A8"/>
                </a:solidFill>
                <a:latin typeface="Arial Bold"/>
                <a:ea typeface="Arial Bold"/>
                <a:cs typeface="Arial Bold"/>
                <a:sym typeface="Arial Bold"/>
              </a:rPr>
              <a:t>Participation and citizenship</a:t>
            </a:r>
          </a:p>
        </p:txBody>
      </p:sp>
      <p:sp>
        <p:nvSpPr>
          <p:cNvPr id="32" name="TextBox 51">
            <a:extLst>
              <a:ext uri="{FF2B5EF4-FFF2-40B4-BE49-F238E27FC236}">
                <a16:creationId xmlns:a16="http://schemas.microsoft.com/office/drawing/2014/main" id="{20893462-E59C-3DAE-EB25-F7059AEAD4E0}"/>
              </a:ext>
            </a:extLst>
          </p:cNvPr>
          <p:cNvSpPr txBox="1"/>
          <p:nvPr/>
        </p:nvSpPr>
        <p:spPr>
          <a:xfrm>
            <a:off x="8348096" y="4995217"/>
            <a:ext cx="2303692" cy="93834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48"/>
              </a:lnSpc>
              <a:spcBef>
                <a:spcPct val="0"/>
              </a:spcBef>
            </a:pPr>
            <a:r>
              <a:rPr lang="en-US" sz="1391" b="1" dirty="0">
                <a:solidFill>
                  <a:srgbClr val="1987A8"/>
                </a:solidFill>
                <a:latin typeface="Arial Bold"/>
                <a:ea typeface="Arial Bold"/>
                <a:cs typeface="Arial Bold"/>
                <a:sym typeface="Arial Bold"/>
              </a:rPr>
              <a:t>Learning environments and partnerships</a:t>
            </a:r>
          </a:p>
        </p:txBody>
      </p:sp>
      <p:sp>
        <p:nvSpPr>
          <p:cNvPr id="33" name="TextBox 52">
            <a:extLst>
              <a:ext uri="{FF2B5EF4-FFF2-40B4-BE49-F238E27FC236}">
                <a16:creationId xmlns:a16="http://schemas.microsoft.com/office/drawing/2014/main" id="{93D152EA-9A41-20A3-3080-7C808D49B1FE}"/>
              </a:ext>
            </a:extLst>
          </p:cNvPr>
          <p:cNvSpPr txBox="1"/>
          <p:nvPr/>
        </p:nvSpPr>
        <p:spPr>
          <a:xfrm>
            <a:off x="5408438" y="3564710"/>
            <a:ext cx="1515562" cy="69619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2118"/>
              </a:lnSpc>
              <a:spcBef>
                <a:spcPct val="0"/>
              </a:spcBef>
            </a:pPr>
            <a:r>
              <a:rPr lang="en-US" sz="1513" spc="-30">
                <a:solidFill>
                  <a:srgbClr val="FFFFFF"/>
                </a:solidFill>
                <a:latin typeface="Arial"/>
                <a:ea typeface="Arial"/>
                <a:cs typeface="Arial"/>
                <a:sym typeface="Arial"/>
              </a:rPr>
              <a:t>GUIDING PRINCIPLES</a:t>
            </a:r>
          </a:p>
        </p:txBody>
      </p:sp>
    </p:spTree>
    <p:extLst>
      <p:ext uri="{BB962C8B-B14F-4D97-AF65-F5344CB8AC3E}">
        <p14:creationId xmlns:p14="http://schemas.microsoft.com/office/powerpoint/2010/main" val="388291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13E65-700D-F64A-65E2-33D7C1AEF130}"/>
              </a:ext>
            </a:extLst>
          </p:cNvPr>
          <p:cNvSpPr>
            <a:spLocks noGrp="1"/>
          </p:cNvSpPr>
          <p:nvPr>
            <p:ph type="title"/>
          </p:nvPr>
        </p:nvSpPr>
        <p:spPr>
          <a:xfrm>
            <a:off x="261730" y="281117"/>
            <a:ext cx="10515600" cy="1325563"/>
          </a:xfrm>
        </p:spPr>
        <p:txBody>
          <a:bodyPr/>
          <a:lstStyle/>
          <a:p>
            <a:r>
              <a:rPr lang="en-IE" dirty="0"/>
              <a:t>Values and Dispositions</a:t>
            </a:r>
            <a:endParaRPr lang="en-GB" dirty="0"/>
          </a:p>
        </p:txBody>
      </p:sp>
      <p:pic>
        <p:nvPicPr>
          <p:cNvPr id="10" name="Picture 9" descr="A stone sculpture with writing on it&#10;&#10;Description automatically generated">
            <a:extLst>
              <a:ext uri="{FF2B5EF4-FFF2-40B4-BE49-F238E27FC236}">
                <a16:creationId xmlns:a16="http://schemas.microsoft.com/office/drawing/2014/main" id="{1FC75027-A869-4E6A-1784-AE23C3689D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18" y="1437990"/>
            <a:ext cx="3704590" cy="4939741"/>
          </a:xfrm>
          <a:prstGeom prst="rect">
            <a:avLst/>
          </a:prstGeom>
          <a:noFill/>
          <a:ln>
            <a:noFill/>
          </a:ln>
          <a:effectLst>
            <a:outerShdw blurRad="63500" sx="102000" sy="102000" algn="ctr" rotWithShape="0">
              <a:prstClr val="black">
                <a:alpha val="40000"/>
              </a:prstClr>
            </a:outerShdw>
          </a:effectLst>
        </p:spPr>
      </p:pic>
      <p:pic>
        <p:nvPicPr>
          <p:cNvPr id="11" name="Picture 10" descr="A stone plaque with writing on it&#10;&#10;Description automatically generated">
            <a:extLst>
              <a:ext uri="{FF2B5EF4-FFF2-40B4-BE49-F238E27FC236}">
                <a16:creationId xmlns:a16="http://schemas.microsoft.com/office/drawing/2014/main" id="{5B269247-67CF-339D-7E4F-6CCE27889A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5519530" y="2143384"/>
            <a:ext cx="5943600" cy="3252651"/>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0705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300FC-89BD-0023-8BC7-0941F2614D3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240DBBC-4ACA-66CC-193B-1FA028FB6122}"/>
              </a:ext>
            </a:extLst>
          </p:cNvPr>
          <p:cNvPicPr>
            <a:picLocks noChangeAspect="1"/>
          </p:cNvPicPr>
          <p:nvPr/>
        </p:nvPicPr>
        <p:blipFill>
          <a:blip r:embed="rId3"/>
          <a:stretch>
            <a:fillRect/>
          </a:stretch>
        </p:blipFill>
        <p:spPr>
          <a:xfrm>
            <a:off x="1972202" y="674044"/>
            <a:ext cx="8247596" cy="55099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048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4BE234-C562-4E19-6DAF-EE33491A36B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Group 5 Plurilingual &amp; Pluricultural competence – Introducing the New CEFR  (2018)">
            <a:extLst>
              <a:ext uri="{FF2B5EF4-FFF2-40B4-BE49-F238E27FC236}">
                <a16:creationId xmlns:a16="http://schemas.microsoft.com/office/drawing/2014/main" id="{EE6FF0F5-B549-283F-FDA4-E555DD4BFA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771" y="223736"/>
            <a:ext cx="4219435" cy="3330261"/>
          </a:xfrm>
          <a:prstGeom prst="rect">
            <a:avLst/>
          </a:prstGeom>
          <a:noFill/>
          <a:ln>
            <a:noFill/>
          </a:ln>
        </p:spPr>
      </p:pic>
      <p:sp>
        <p:nvSpPr>
          <p:cNvPr id="9" name="TextBox 8">
            <a:extLst>
              <a:ext uri="{FF2B5EF4-FFF2-40B4-BE49-F238E27FC236}">
                <a16:creationId xmlns:a16="http://schemas.microsoft.com/office/drawing/2014/main" id="{1B864029-0160-1BB7-C612-489413083A28}"/>
              </a:ext>
            </a:extLst>
          </p:cNvPr>
          <p:cNvSpPr txBox="1"/>
          <p:nvPr/>
        </p:nvSpPr>
        <p:spPr>
          <a:xfrm>
            <a:off x="7360569" y="3276477"/>
            <a:ext cx="4219434" cy="3139321"/>
          </a:xfrm>
          <a:prstGeom prst="rect">
            <a:avLst/>
          </a:prstGeom>
          <a:noFill/>
        </p:spPr>
        <p:txBody>
          <a:bodyPr wrap="square" rtlCol="0">
            <a:spAutoFit/>
          </a:bodyPr>
          <a:lstStyle/>
          <a:p>
            <a:r>
              <a:rPr lang="en-GB" sz="2200" b="1" dirty="0">
                <a:solidFill>
                  <a:srgbClr val="0E85AA"/>
                </a:solidFill>
                <a:effectLst/>
                <a:latin typeface="Calibri" panose="020F0502020204030204" pitchFamily="34" charset="0"/>
                <a:ea typeface="Candara" panose="020E0502030303020204" pitchFamily="34" charset="0"/>
                <a:cs typeface="Lato" panose="020F0502020204030203" pitchFamily="34" charset="0"/>
              </a:rPr>
              <a:t>Pluricultural - </a:t>
            </a:r>
            <a:r>
              <a:rPr lang="en-GB" sz="2200" dirty="0" err="1">
                <a:solidFill>
                  <a:srgbClr val="0E85AA"/>
                </a:solidFill>
                <a:effectLst/>
                <a:latin typeface="Calibri" panose="020F0502020204030204" pitchFamily="34" charset="0"/>
                <a:ea typeface="Aptos" panose="020B0004020202020204" pitchFamily="34" charset="0"/>
                <a:cs typeface="Lato" panose="020F0502020204030203" pitchFamily="34" charset="0"/>
              </a:rPr>
              <a:t>Pluriculturalism</a:t>
            </a:r>
            <a:r>
              <a:rPr lang="en-GB" sz="2200" dirty="0">
                <a:solidFill>
                  <a:srgbClr val="0E85AA"/>
                </a:solidFill>
                <a:effectLst/>
                <a:latin typeface="Calibri" panose="020F0502020204030204" pitchFamily="34" charset="0"/>
                <a:ea typeface="Aptos" panose="020B0004020202020204" pitchFamily="34" charset="0"/>
                <a:cs typeface="Lato" panose="020F0502020204030203" pitchFamily="34" charset="0"/>
              </a:rPr>
              <a:t>: In a person’s cultural competence, the various cultures to which that person has gained access do not simply co-exist side by side; they are compared, contrasted, and actively interact to produce an enriched, integrated pluricultural competence.</a:t>
            </a:r>
            <a:endParaRPr lang="en-GB" sz="2200" dirty="0">
              <a:solidFill>
                <a:srgbClr val="0E85AA"/>
              </a:solidFill>
              <a:effectLst/>
              <a:latin typeface="Lato" panose="020F0502020204030203" pitchFamily="34" charset="0"/>
              <a:ea typeface="Aptos" panose="020B0004020202020204" pitchFamily="34" charset="0"/>
              <a:cs typeface="Lato" panose="020F0502020204030203" pitchFamily="34" charset="0"/>
            </a:endParaRPr>
          </a:p>
        </p:txBody>
      </p:sp>
      <p:sp>
        <p:nvSpPr>
          <p:cNvPr id="10" name="TextBox 9">
            <a:extLst>
              <a:ext uri="{FF2B5EF4-FFF2-40B4-BE49-F238E27FC236}">
                <a16:creationId xmlns:a16="http://schemas.microsoft.com/office/drawing/2014/main" id="{EE50CCC0-5397-90BC-A936-70B3D869368A}"/>
              </a:ext>
            </a:extLst>
          </p:cNvPr>
          <p:cNvSpPr txBox="1"/>
          <p:nvPr/>
        </p:nvSpPr>
        <p:spPr>
          <a:xfrm>
            <a:off x="611997" y="3276477"/>
            <a:ext cx="4477602" cy="3046988"/>
          </a:xfrm>
          <a:prstGeom prst="rect">
            <a:avLst/>
          </a:prstGeom>
          <a:noFill/>
        </p:spPr>
        <p:txBody>
          <a:bodyPr wrap="square" rtlCol="0">
            <a:spAutoFit/>
          </a:bodyPr>
          <a:lstStyle/>
          <a:p>
            <a:r>
              <a:rPr lang="en-GB" sz="2400" b="1" dirty="0">
                <a:solidFill>
                  <a:srgbClr val="0E85AA"/>
                </a:solidFill>
                <a:effectLst/>
                <a:latin typeface="Calibri" panose="020F0502020204030204" pitchFamily="34" charset="0"/>
                <a:ea typeface="Candara" panose="020E0502030303020204" pitchFamily="34" charset="0"/>
              </a:rPr>
              <a:t>Plurilingual</a:t>
            </a:r>
            <a:r>
              <a:rPr lang="en-GB" sz="2400" b="1" dirty="0">
                <a:solidFill>
                  <a:srgbClr val="0E85AA"/>
                </a:solidFill>
                <a:effectLst/>
                <a:latin typeface="Calibri" panose="020F0502020204030204" pitchFamily="34" charset="0"/>
                <a:ea typeface="Arial" panose="020B0604020202020204" pitchFamily="34" charset="0"/>
              </a:rPr>
              <a:t> - </a:t>
            </a:r>
            <a:r>
              <a:rPr lang="en-GB" sz="2400" dirty="0">
                <a:solidFill>
                  <a:srgbClr val="0E85AA"/>
                </a:solidFill>
                <a:effectLst/>
                <a:latin typeface="Calibri" panose="020F0502020204030204" pitchFamily="34" charset="0"/>
                <a:ea typeface="Arial" panose="020B0604020202020204" pitchFamily="34" charset="0"/>
              </a:rPr>
              <a:t>Plurilingualism is the dynamic and developing linguistic repertoire of an individual user/learner in which they draw on all of their linguistic and cultural resources and experiences in order to participate more fully in social and educational contexts.</a:t>
            </a:r>
            <a:endParaRPr lang="en-GB" sz="2400" dirty="0">
              <a:solidFill>
                <a:srgbClr val="0E85AA"/>
              </a:solidFill>
              <a:effectLst/>
              <a:latin typeface="Lato" panose="020F0502020204030203" pitchFamily="34" charset="0"/>
              <a:ea typeface="Aptos" panose="020B0004020202020204" pitchFamily="34" charset="0"/>
              <a:cs typeface="Lato" panose="020F0502020204030203" pitchFamily="34" charset="0"/>
            </a:endParaRPr>
          </a:p>
        </p:txBody>
      </p:sp>
    </p:spTree>
    <p:extLst>
      <p:ext uri="{BB962C8B-B14F-4D97-AF65-F5344CB8AC3E}">
        <p14:creationId xmlns:p14="http://schemas.microsoft.com/office/powerpoint/2010/main" val="16472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50000" y="50000"/>
                                    </p:animScale>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E884-DDE6-9381-D342-462E65A53865}"/>
              </a:ext>
            </a:extLst>
          </p:cNvPr>
          <p:cNvSpPr>
            <a:spLocks noGrp="1"/>
          </p:cNvSpPr>
          <p:nvPr>
            <p:ph type="title"/>
          </p:nvPr>
        </p:nvSpPr>
        <p:spPr>
          <a:xfrm>
            <a:off x="338469" y="354493"/>
            <a:ext cx="10145233" cy="1325563"/>
          </a:xfrm>
        </p:spPr>
        <p:txBody>
          <a:bodyPr>
            <a:normAutofit/>
          </a:bodyPr>
          <a:lstStyle/>
          <a:p>
            <a:r>
              <a:rPr lang="en-GB" sz="3800" dirty="0"/>
              <a:t>What is the role of cultural context in the language learning process?</a:t>
            </a:r>
          </a:p>
        </p:txBody>
      </p:sp>
      <p:pic>
        <p:nvPicPr>
          <p:cNvPr id="4" name="Picture 3" descr="A group of women in a room&#10;&#10;AI-generated content may be incorrect.">
            <a:extLst>
              <a:ext uri="{FF2B5EF4-FFF2-40B4-BE49-F238E27FC236}">
                <a16:creationId xmlns:a16="http://schemas.microsoft.com/office/drawing/2014/main" id="{E796883B-EF72-EC27-0626-9C08DF5151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18907" y="2189579"/>
            <a:ext cx="3477921" cy="2863850"/>
          </a:xfrm>
          <a:prstGeom prst="rect">
            <a:avLst/>
          </a:prstGeom>
        </p:spPr>
      </p:pic>
      <p:pic>
        <p:nvPicPr>
          <p:cNvPr id="6" name="Picture 5" descr="A black and yellow vase with people on it&#10;&#10;AI-generated content may be incorrect.">
            <a:extLst>
              <a:ext uri="{FF2B5EF4-FFF2-40B4-BE49-F238E27FC236}">
                <a16:creationId xmlns:a16="http://schemas.microsoft.com/office/drawing/2014/main" id="{76542AD3-00CA-C5C9-33D3-6B83E0E82FE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5411085" y="2189579"/>
            <a:ext cx="2438593" cy="2863850"/>
          </a:xfrm>
          <a:prstGeom prst="rect">
            <a:avLst/>
          </a:prstGeom>
        </p:spPr>
      </p:pic>
      <p:pic>
        <p:nvPicPr>
          <p:cNvPr id="8" name="Picture 7" descr="A black and white vase with a group of people&#10;&#10;AI-generated content may be incorrect.">
            <a:extLst>
              <a:ext uri="{FF2B5EF4-FFF2-40B4-BE49-F238E27FC236}">
                <a16:creationId xmlns:a16="http://schemas.microsoft.com/office/drawing/2014/main" id="{C313CE27-A199-253E-C4DB-4D8CA5C6405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163935" y="2189579"/>
            <a:ext cx="2438593" cy="2868933"/>
          </a:xfrm>
          <a:prstGeom prst="rect">
            <a:avLst/>
          </a:prstGeom>
        </p:spPr>
      </p:pic>
    </p:spTree>
    <p:extLst>
      <p:ext uri="{BB962C8B-B14F-4D97-AF65-F5344CB8AC3E}">
        <p14:creationId xmlns:p14="http://schemas.microsoft.com/office/powerpoint/2010/main" val="35132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E9DFF9-4981-5F4D-9A41-EF2EE541380C}"/>
              </a:ext>
            </a:extLst>
          </p:cNvPr>
          <p:cNvSpPr txBox="1"/>
          <p:nvPr/>
        </p:nvSpPr>
        <p:spPr>
          <a:xfrm>
            <a:off x="459210" y="496389"/>
            <a:ext cx="3325314" cy="707886"/>
          </a:xfrm>
          <a:prstGeom prst="rect">
            <a:avLst/>
          </a:prstGeom>
          <a:noFill/>
        </p:spPr>
        <p:txBody>
          <a:bodyPr wrap="square" rtlCol="0">
            <a:spAutoFit/>
          </a:bodyPr>
          <a:lstStyle/>
          <a:p>
            <a:r>
              <a:rPr lang="en-IE" sz="4000" dirty="0">
                <a:solidFill>
                  <a:srgbClr val="0E85AA"/>
                </a:solidFill>
              </a:rPr>
              <a:t>Collaboration</a:t>
            </a:r>
            <a:endParaRPr lang="en-GB" sz="4000" dirty="0">
              <a:solidFill>
                <a:srgbClr val="0E85AA"/>
              </a:solidFill>
            </a:endParaRPr>
          </a:p>
        </p:txBody>
      </p:sp>
      <p:pic>
        <p:nvPicPr>
          <p:cNvPr id="2054" name="Picture 6" descr="Medea by Euripides | Goodreads">
            <a:extLst>
              <a:ext uri="{FF2B5EF4-FFF2-40B4-BE49-F238E27FC236}">
                <a16:creationId xmlns:a16="http://schemas.microsoft.com/office/drawing/2014/main" id="{6FE11ED4-5FA7-47EB-2FD8-044E028A56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19437" y="2070503"/>
            <a:ext cx="4557933" cy="3165232"/>
          </a:xfrm>
          <a:prstGeom prst="rect">
            <a:avLst/>
          </a:prstGeom>
          <a:solidFill>
            <a:schemeClr val="bg1"/>
          </a:solidFill>
          <a:effectLst>
            <a:outerShdw blurRad="63500" sx="102000" sy="102000" algn="ctr" rotWithShape="0">
              <a:prstClr val="black">
                <a:alpha val="40000"/>
              </a:prstClr>
            </a:outerShdw>
          </a:effectLst>
        </p:spPr>
      </p:pic>
      <p:pic>
        <p:nvPicPr>
          <p:cNvPr id="2050" name="Picture 2" descr="Medea composite">
            <a:extLst>
              <a:ext uri="{FF2B5EF4-FFF2-40B4-BE49-F238E27FC236}">
                <a16:creationId xmlns:a16="http://schemas.microsoft.com/office/drawing/2014/main" id="{AFA1C009-B0AE-63D2-9C40-7857E70ED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654" y="2234040"/>
            <a:ext cx="4381500" cy="2628900"/>
          </a:xfrm>
          <a:prstGeom prst="rect">
            <a:avLst/>
          </a:prstGeom>
          <a:noFill/>
          <a:ln>
            <a:solidFill>
              <a:schemeClr val="bg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37A9D99-2C23-F131-4F59-925967FC1217}"/>
              </a:ext>
            </a:extLst>
          </p:cNvPr>
          <p:cNvPicPr>
            <a:picLocks noChangeAspect="1"/>
          </p:cNvPicPr>
          <p:nvPr/>
        </p:nvPicPr>
        <p:blipFill>
          <a:blip r:embed="rId5"/>
          <a:stretch>
            <a:fillRect/>
          </a:stretch>
        </p:blipFill>
        <p:spPr>
          <a:xfrm>
            <a:off x="709724" y="1632857"/>
            <a:ext cx="5386276" cy="4395405"/>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909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49" presetClass="path" presetSubtype="0" accel="50000" decel="50000" fill="hold" nodeType="withEffect">
                                  <p:stCondLst>
                                    <p:cond delay="0"/>
                                  </p:stCondLst>
                                  <p:childTnLst>
                                    <p:animMotion origin="layout" path="M 0.0043 0.00046 L 0.07318 0.25417 " pathEditMode="relative" rAng="0" ptsTypes="AA">
                                      <p:cBhvr>
                                        <p:cTn id="14" dur="2000" fill="hold"/>
                                        <p:tgtEl>
                                          <p:spTgt spid="2054"/>
                                        </p:tgtEl>
                                        <p:attrNameLst>
                                          <p:attrName>ppt_x</p:attrName>
                                          <p:attrName>ppt_y</p:attrName>
                                        </p:attrNameLst>
                                      </p:cBhvr>
                                      <p:rCtr x="3438" y="1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3687-8736-F6B1-A7D0-B2A8D4C32928}"/>
              </a:ext>
            </a:extLst>
          </p:cNvPr>
          <p:cNvSpPr>
            <a:spLocks noGrp="1"/>
          </p:cNvSpPr>
          <p:nvPr>
            <p:ph type="title"/>
          </p:nvPr>
        </p:nvSpPr>
        <p:spPr>
          <a:xfrm>
            <a:off x="164432" y="316999"/>
            <a:ext cx="10494859" cy="1325563"/>
          </a:xfrm>
        </p:spPr>
        <p:txBody>
          <a:bodyPr>
            <a:normAutofit/>
          </a:bodyPr>
          <a:lstStyle/>
          <a:p>
            <a:r>
              <a:rPr lang="en-IE" sz="3600" dirty="0"/>
              <a:t>Collaborative Approaches for Student-Centred Teaching, Learning and Assessment</a:t>
            </a:r>
            <a:endParaRPr lang="en-GB" sz="3600" dirty="0"/>
          </a:p>
        </p:txBody>
      </p:sp>
      <p:pic>
        <p:nvPicPr>
          <p:cNvPr id="5" name="Picture 4" descr="Overhead of communal office desk pod">
            <a:extLst>
              <a:ext uri="{FF2B5EF4-FFF2-40B4-BE49-F238E27FC236}">
                <a16:creationId xmlns:a16="http://schemas.microsoft.com/office/drawing/2014/main" id="{4A7476B8-2368-BC7F-5325-EC151E1F0F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2744" y="1891782"/>
            <a:ext cx="6026512" cy="4120217"/>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2673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B1E3-6873-766C-B969-5667676F7933}"/>
              </a:ext>
            </a:extLst>
          </p:cNvPr>
          <p:cNvSpPr>
            <a:spLocks noGrp="1"/>
          </p:cNvSpPr>
          <p:nvPr>
            <p:ph type="title"/>
          </p:nvPr>
        </p:nvSpPr>
        <p:spPr>
          <a:xfrm>
            <a:off x="838200" y="365125"/>
            <a:ext cx="10515600" cy="1325563"/>
          </a:xfrm>
        </p:spPr>
        <p:txBody>
          <a:bodyPr anchor="ctr">
            <a:normAutofit/>
          </a:bodyPr>
          <a:lstStyle/>
          <a:p>
            <a:r>
              <a:rPr lang="en-GB" dirty="0"/>
              <a:t>Reflection: What are your next steps?</a:t>
            </a:r>
            <a:br>
              <a:rPr lang="en-GB" dirty="0"/>
            </a:br>
            <a:endParaRPr lang="en-GB" dirty="0"/>
          </a:p>
        </p:txBody>
      </p:sp>
      <p:sp>
        <p:nvSpPr>
          <p:cNvPr id="3" name="Content Placeholder 2">
            <a:extLst>
              <a:ext uri="{FF2B5EF4-FFF2-40B4-BE49-F238E27FC236}">
                <a16:creationId xmlns:a16="http://schemas.microsoft.com/office/drawing/2014/main" id="{FDE34353-B749-EB01-8999-FD11C1460AA4}"/>
              </a:ext>
            </a:extLst>
          </p:cNvPr>
          <p:cNvSpPr>
            <a:spLocks noGrp="1"/>
          </p:cNvSpPr>
          <p:nvPr>
            <p:ph sz="half" idx="1"/>
          </p:nvPr>
        </p:nvSpPr>
        <p:spPr>
          <a:xfrm>
            <a:off x="838200" y="1502068"/>
            <a:ext cx="6468856" cy="4351338"/>
          </a:xfrm>
        </p:spPr>
        <p:txBody>
          <a:bodyPr>
            <a:normAutofit/>
          </a:bodyPr>
          <a:lstStyle/>
          <a:p>
            <a:r>
              <a:rPr lang="en-GB" dirty="0"/>
              <a:t>Familiarise yourself with the specification</a:t>
            </a:r>
          </a:p>
          <a:p>
            <a:endParaRPr lang="en-GB" dirty="0"/>
          </a:p>
          <a:p>
            <a:r>
              <a:rPr lang="en-GB" dirty="0"/>
              <a:t>Familiarise yourself with senior cycle Key Competencies</a:t>
            </a:r>
          </a:p>
          <a:p>
            <a:pPr marL="0" indent="0">
              <a:buNone/>
            </a:pPr>
            <a:endParaRPr lang="en-GB" dirty="0"/>
          </a:p>
          <a:p>
            <a:r>
              <a:rPr lang="en-GB" dirty="0"/>
              <a:t>Resources: CAI-T, </a:t>
            </a:r>
            <a:r>
              <a:rPr lang="en-GB" dirty="0" err="1"/>
              <a:t>Oide</a:t>
            </a:r>
            <a:r>
              <a:rPr lang="en-GB" dirty="0"/>
              <a:t> Website, </a:t>
            </a:r>
            <a:r>
              <a:rPr lang="en-GB" dirty="0" err="1"/>
              <a:t>Oide</a:t>
            </a:r>
            <a:r>
              <a:rPr lang="en-GB" dirty="0"/>
              <a:t> X accounts etc. </a:t>
            </a:r>
          </a:p>
        </p:txBody>
      </p:sp>
      <p:pic>
        <p:nvPicPr>
          <p:cNvPr id="3074" name="Picture 2" descr="What Did Women Think in the Roman Period?">
            <a:extLst>
              <a:ext uri="{FF2B5EF4-FFF2-40B4-BE49-F238E27FC236}">
                <a16:creationId xmlns:a16="http://schemas.microsoft.com/office/drawing/2014/main" id="{7F4B35ED-AAF8-DFA9-712F-0E28CD23E1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499283" y="1502068"/>
            <a:ext cx="4046744" cy="4351338"/>
          </a:xfrm>
          <a:prstGeom prst="rect">
            <a:avLst/>
          </a:prstGeom>
          <a:solidFill>
            <a:srgbClr val="FFFFFF"/>
          </a:solidFill>
        </p:spPr>
      </p:pic>
    </p:spTree>
    <p:extLst>
      <p:ext uri="{BB962C8B-B14F-4D97-AF65-F5344CB8AC3E}">
        <p14:creationId xmlns:p14="http://schemas.microsoft.com/office/powerpoint/2010/main" val="38850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sp>
        <p:nvSpPr>
          <p:cNvPr id="4" name="Freeform 4"/>
          <p:cNvSpPr/>
          <p:nvPr/>
        </p:nvSpPr>
        <p:spPr>
          <a:xfrm>
            <a:off x="1037692" y="2319769"/>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sp>
        <p:nvSpPr>
          <p:cNvPr id="5" name="TextBox 5"/>
          <p:cNvSpPr txBox="1"/>
          <p:nvPr/>
        </p:nvSpPr>
        <p:spPr>
          <a:xfrm>
            <a:off x="803652" y="1414670"/>
            <a:ext cx="3725772" cy="785343"/>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p:cNvSpPr txBox="1"/>
          <p:nvPr/>
        </p:nvSpPr>
        <p:spPr>
          <a:xfrm>
            <a:off x="3553071"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7" name="TextBox 7"/>
          <p:cNvSpPr txBox="1"/>
          <p:nvPr/>
        </p:nvSpPr>
        <p:spPr>
          <a:xfrm>
            <a:off x="4910905" y="1799202"/>
            <a:ext cx="3903714" cy="516039"/>
          </a:xfrm>
          <a:prstGeom prst="rect">
            <a:avLst/>
          </a:prstGeom>
        </p:spPr>
        <p:txBody>
          <a:bodyPr lIns="0" tIns="0" rIns="0" bIns="0" rtlCol="0" anchor="t">
            <a:spAutoFit/>
          </a:bodyPr>
          <a:lstStyle/>
          <a:p>
            <a:pPr algn="ctr">
              <a:lnSpc>
                <a:spcPts val="2147"/>
              </a:lnSpc>
            </a:pPr>
            <a:r>
              <a:rPr lang="en-US" sz="1533" b="1" dirty="0">
                <a:solidFill>
                  <a:srgbClr val="000000"/>
                </a:solidFill>
                <a:latin typeface="Arial Bold"/>
                <a:ea typeface="Arial Bold"/>
                <a:cs typeface="Arial Bold"/>
                <a:sym typeface="Arial Bold"/>
              </a:rPr>
              <a:t>Classical Languages Online </a:t>
            </a:r>
          </a:p>
          <a:p>
            <a:pPr algn="ctr">
              <a:lnSpc>
                <a:spcPts val="2147"/>
              </a:lnSpc>
              <a:spcBef>
                <a:spcPct val="0"/>
              </a:spcBef>
            </a:pPr>
            <a:endParaRPr lang="en-US" sz="1533" b="1" dirty="0">
              <a:solidFill>
                <a:srgbClr val="000000"/>
              </a:solidFill>
              <a:latin typeface="Arial Bold"/>
              <a:ea typeface="Arial Bold"/>
              <a:cs typeface="Arial Bold"/>
              <a:sym typeface="Arial Bold"/>
            </a:endParaRPr>
          </a:p>
        </p:txBody>
      </p:sp>
      <p:sp>
        <p:nvSpPr>
          <p:cNvPr id="8" name="TextBox 8"/>
          <p:cNvSpPr txBox="1"/>
          <p:nvPr/>
        </p:nvSpPr>
        <p:spPr>
          <a:xfrm>
            <a:off x="7734507"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9" name="TextBox 9"/>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dirty="0" err="1">
                <a:solidFill>
                  <a:srgbClr val="0E85AA"/>
                </a:solidFill>
                <a:latin typeface="+mj-lt"/>
                <a:ea typeface="Arial Bold"/>
                <a:cs typeface="Arial Bold"/>
                <a:sym typeface="Arial Bold"/>
              </a:rPr>
              <a:t>Oide</a:t>
            </a:r>
            <a:r>
              <a:rPr lang="en-US" sz="4400" dirty="0">
                <a:solidFill>
                  <a:srgbClr val="0E85AA"/>
                </a:solidFill>
                <a:latin typeface="+mj-lt"/>
                <a:ea typeface="Arial Bold"/>
                <a:cs typeface="Arial Bold"/>
                <a:sym typeface="Arial Bold"/>
              </a:rPr>
              <a:t> timeline of supports for Classical Languages</a:t>
            </a:r>
          </a:p>
        </p:txBody>
      </p:sp>
      <p:sp>
        <p:nvSpPr>
          <p:cNvPr id="10" name="TextBox 10"/>
          <p:cNvSpPr txBox="1"/>
          <p:nvPr/>
        </p:nvSpPr>
        <p:spPr>
          <a:xfrm>
            <a:off x="2230095" y="3939959"/>
            <a:ext cx="789281" cy="415948"/>
          </a:xfrm>
          <a:prstGeom prst="rect">
            <a:avLst/>
          </a:prstGeom>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November2024</a:t>
            </a:r>
          </a:p>
        </p:txBody>
      </p:sp>
      <p:sp>
        <p:nvSpPr>
          <p:cNvPr id="11" name="TextBox 11"/>
          <p:cNvSpPr txBox="1"/>
          <p:nvPr/>
        </p:nvSpPr>
        <p:spPr>
          <a:xfrm>
            <a:off x="4345862" y="3928779"/>
            <a:ext cx="789281" cy="415948"/>
          </a:xfrm>
          <a:prstGeom prst="rect">
            <a:avLst/>
          </a:prstGeom>
        </p:spPr>
        <p:txBody>
          <a:bodyPr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March </a:t>
            </a:r>
            <a:r>
              <a:rPr lang="en-US" sz="1180" b="1">
                <a:solidFill>
                  <a:srgbClr val="000000"/>
                </a:solidFill>
                <a:latin typeface="Arial Bold"/>
                <a:ea typeface="Arial Bold"/>
                <a:cs typeface="Arial Bold"/>
                <a:sym typeface="Arial Bold"/>
              </a:rPr>
              <a:t>2025</a:t>
            </a:r>
            <a:endParaRPr lang="en-US" sz="1180" b="1" dirty="0">
              <a:solidFill>
                <a:srgbClr val="000000"/>
              </a:solidFill>
              <a:latin typeface="Arial Bold"/>
              <a:ea typeface="Arial Bold"/>
              <a:cs typeface="Arial Bold"/>
              <a:sym typeface="Arial Bold"/>
            </a:endParaRPr>
          </a:p>
        </p:txBody>
      </p:sp>
      <p:sp>
        <p:nvSpPr>
          <p:cNvPr id="12" name="TextBox 12"/>
          <p:cNvSpPr txBox="1"/>
          <p:nvPr/>
        </p:nvSpPr>
        <p:spPr>
          <a:xfrm>
            <a:off x="6331802" y="3939959"/>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3</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3" name="TextBox 13"/>
          <p:cNvSpPr txBox="1"/>
          <p:nvPr/>
        </p:nvSpPr>
        <p:spPr>
          <a:xfrm>
            <a:off x="8469207" y="3909470"/>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Term 1 </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7120A490-3B3B-D5BD-B678-CA90410EE66D}"/>
              </a:ext>
            </a:extLst>
          </p:cNvPr>
          <p:cNvSpPr txBox="1"/>
          <p:nvPr/>
        </p:nvSpPr>
        <p:spPr>
          <a:xfrm>
            <a:off x="10529125" y="3394938"/>
            <a:ext cx="1293027" cy="1505990"/>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September 2025</a:t>
            </a:r>
          </a:p>
          <a:p>
            <a:pPr algn="ctr">
              <a:lnSpc>
                <a:spcPts val="1652"/>
              </a:lnSpc>
              <a:spcBef>
                <a:spcPct val="0"/>
              </a:spcBef>
            </a:pPr>
            <a:r>
              <a:rPr lang="en-US" sz="1180" b="1" dirty="0">
                <a:solidFill>
                  <a:srgbClr val="000000"/>
                </a:solidFill>
                <a:latin typeface="Arial Bold"/>
                <a:ea typeface="Arial Bold"/>
                <a:cs typeface="Arial Bold"/>
                <a:sym typeface="Arial Bold"/>
              </a:rPr>
              <a:t>the new specifications for Ancient Greek and Latin begin to be taught in schools</a:t>
            </a:r>
          </a:p>
        </p:txBody>
      </p:sp>
    </p:spTree>
    <p:extLst>
      <p:ext uri="{BB962C8B-B14F-4D97-AF65-F5344CB8AC3E}">
        <p14:creationId xmlns:p14="http://schemas.microsoft.com/office/powerpoint/2010/main" val="152180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2FC-1611-0986-B403-DF09C0851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4A4E50-250F-ADF2-C315-95FE7F9A1340}"/>
              </a:ext>
            </a:extLst>
          </p:cNvPr>
          <p:cNvSpPr txBox="1"/>
          <p:nvPr/>
        </p:nvSpPr>
        <p:spPr>
          <a:xfrm>
            <a:off x="366593" y="4434529"/>
            <a:ext cx="2994372" cy="1001552"/>
          </a:xfrm>
          <a:prstGeom prst="rect">
            <a:avLst/>
          </a:prstGeom>
        </p:spPr>
        <p:txBody>
          <a:bodyPr lIns="91440" tIns="45720"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Visit our website </a:t>
            </a:r>
            <a:r>
              <a:rPr kumimoji="0" lang="en-IE" sz="2400" b="0" i="0" u="none" strike="noStrike" kern="1200" cap="none" spc="0" normalizeH="0" baseline="0" noProof="0">
                <a:ln>
                  <a:noFill/>
                </a:ln>
                <a:solidFill>
                  <a:prstClr val="black"/>
                </a:solidFill>
                <a:effectLst/>
                <a:uLnTx/>
                <a:uFillTx/>
                <a:latin typeface="Arial"/>
                <a:ea typeface="+mn-ea"/>
                <a:cs typeface="Arial"/>
                <a:hlinkClick r:id="rId3"/>
              </a:rPr>
              <a:t>www.oide.ie</a:t>
            </a:r>
            <a:r>
              <a:rPr kumimoji="0" lang="en-IE" sz="2400" b="0" i="0" u="none" strike="noStrike" kern="1200" cap="none" spc="0" normalizeH="0" baseline="0" noProof="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Contact: </a:t>
            </a:r>
            <a:r>
              <a:rPr kumimoji="0" lang="en-IE" sz="2400" b="0" i="0" u="none" strike="noStrike" kern="1200" cap="none" spc="0" normalizeH="0" baseline="0" noProof="0">
                <a:ln>
                  <a:noFill/>
                </a:ln>
                <a:solidFill>
                  <a:prstClr val="black"/>
                </a:solidFill>
                <a:effectLst/>
                <a:uLnTx/>
                <a:uFillTx/>
                <a:latin typeface="Arial"/>
                <a:ea typeface="+mn-ea"/>
                <a:cs typeface="Arial"/>
                <a:hlinkClick r:id="rId4"/>
              </a:rPr>
              <a:t>info@oide.ie</a:t>
            </a:r>
            <a:endParaRPr kumimoji="0" lang="en-IE"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BDD2B268-E9E8-CC20-3591-DADA1917D6D8}"/>
              </a:ext>
            </a:extLst>
          </p:cNvPr>
          <p:cNvSpPr txBox="1"/>
          <p:nvPr/>
        </p:nvSpPr>
        <p:spPr>
          <a:xfrm>
            <a:off x="8619148" y="4434529"/>
            <a:ext cx="3415178"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Arial"/>
              </a:rPr>
              <a:t>Follow us on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Arial"/>
              </a:rPr>
              <a:t>@Oide_</a:t>
            </a:r>
            <a:r>
              <a:rPr lang="en-GB" sz="2400" dirty="0">
                <a:solidFill>
                  <a:srgbClr val="000000"/>
                </a:solidFill>
                <a:latin typeface="Arial"/>
                <a:cs typeface="Arial"/>
              </a:rPr>
              <a:t>Classics</a:t>
            </a:r>
            <a:endParaRPr kumimoji="0" lang="en-GB" sz="24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4" name="Straight Arrow Connector 3">
            <a:extLst>
              <a:ext uri="{FF2B5EF4-FFF2-40B4-BE49-F238E27FC236}">
                <a16:creationId xmlns:a16="http://schemas.microsoft.com/office/drawing/2014/main" id="{6A2E4BC0-BDEC-2703-77C4-053C8EA038D7}"/>
              </a:ext>
            </a:extLst>
          </p:cNvPr>
          <p:cNvCxnSpPr>
            <a:cxnSpLocks/>
          </p:cNvCxnSpPr>
          <p:nvPr/>
        </p:nvCxnSpPr>
        <p:spPr>
          <a:xfrm>
            <a:off x="1360740" y="1429078"/>
            <a:ext cx="8965997" cy="0"/>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
        <p:nvSpPr>
          <p:cNvPr id="5" name="Title 8">
            <a:extLst>
              <a:ext uri="{FF2B5EF4-FFF2-40B4-BE49-F238E27FC236}">
                <a16:creationId xmlns:a16="http://schemas.microsoft.com/office/drawing/2014/main" id="{43C38AF3-E7C8-502B-C405-E1E40EC5B781}"/>
              </a:ext>
            </a:extLst>
          </p:cNvPr>
          <p:cNvSpPr>
            <a:spLocks noGrp="1"/>
          </p:cNvSpPr>
          <p:nvPr>
            <p:ph type="title"/>
          </p:nvPr>
        </p:nvSpPr>
        <p:spPr>
          <a:xfrm>
            <a:off x="585938" y="294370"/>
            <a:ext cx="10515600" cy="1325563"/>
          </a:xfrm>
        </p:spPr>
        <p:txBody>
          <a:bodyPr>
            <a:normAutofit/>
          </a:bodyPr>
          <a:lstStyle/>
          <a:p>
            <a:pPr algn="ctr"/>
            <a:r>
              <a:rPr lang="en-IE">
                <a:solidFill>
                  <a:srgbClr val="1588A8"/>
                </a:solidFill>
              </a:rPr>
              <a:t>Additional Supports</a:t>
            </a:r>
            <a:endParaRPr lang="en-IE">
              <a:solidFill>
                <a:srgbClr val="1588A8"/>
              </a:solidFill>
              <a:cs typeface="Arial"/>
            </a:endParaRPr>
          </a:p>
        </p:txBody>
      </p:sp>
      <p:pic>
        <p:nvPicPr>
          <p:cNvPr id="6" name="Picture 5" descr="A picture containing logo&#10;&#10;Description automatically generated">
            <a:extLst>
              <a:ext uri="{FF2B5EF4-FFF2-40B4-BE49-F238E27FC236}">
                <a16:creationId xmlns:a16="http://schemas.microsoft.com/office/drawing/2014/main" id="{A92C3604-B697-161E-83AB-484D694A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3" y="2193426"/>
            <a:ext cx="2621292" cy="1582332"/>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68C5590D-488D-DB23-BA3A-ADD9DCB21EB2}"/>
              </a:ext>
            </a:extLst>
          </p:cNvPr>
          <p:cNvPicPr>
            <a:picLocks noChangeAspect="1"/>
          </p:cNvPicPr>
          <p:nvPr/>
        </p:nvPicPr>
        <p:blipFill>
          <a:blip r:embed="rId6"/>
          <a:stretch>
            <a:fillRect/>
          </a:stretch>
        </p:blipFill>
        <p:spPr>
          <a:xfrm>
            <a:off x="9259937" y="1960431"/>
            <a:ext cx="2133600" cy="2133600"/>
          </a:xfrm>
          <a:prstGeom prst="rect">
            <a:avLst/>
          </a:prstGeom>
          <a:effectLst>
            <a:outerShdw blurRad="63500" sx="102000" sy="102000" algn="ctr" rotWithShape="0">
              <a:prstClr val="black">
                <a:alpha val="40000"/>
              </a:prstClr>
            </a:outerShdw>
          </a:effectLst>
        </p:spPr>
      </p:pic>
      <p:pic>
        <p:nvPicPr>
          <p:cNvPr id="8" name="Picture 7" descr="A qr code with a dinosaur&#10;&#10;Description automatically generated">
            <a:extLst>
              <a:ext uri="{FF2B5EF4-FFF2-40B4-BE49-F238E27FC236}">
                <a16:creationId xmlns:a16="http://schemas.microsoft.com/office/drawing/2014/main" id="{41AEC81E-A232-4700-12C0-4CD2E0D30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28" y="1960431"/>
            <a:ext cx="2133600" cy="21336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88AE30-F7FA-4BB1-EDC4-0B842119E2E2}"/>
              </a:ext>
            </a:extLst>
          </p:cNvPr>
          <p:cNvSpPr txBox="1"/>
          <p:nvPr/>
        </p:nvSpPr>
        <p:spPr>
          <a:xfrm>
            <a:off x="4893250" y="4349252"/>
            <a:ext cx="23771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panose="020B0604020202020204"/>
                <a:ea typeface="+mn-ea"/>
                <a:cs typeface="+mn-cs"/>
              </a:rPr>
              <a:t>Join our new mailing list to receive news and updates </a:t>
            </a:r>
          </a:p>
        </p:txBody>
      </p:sp>
      <p:cxnSp>
        <p:nvCxnSpPr>
          <p:cNvPr id="10" name="Straight Arrow Connector 9">
            <a:extLst>
              <a:ext uri="{FF2B5EF4-FFF2-40B4-BE49-F238E27FC236}">
                <a16:creationId xmlns:a16="http://schemas.microsoft.com/office/drawing/2014/main" id="{8A69A7B2-D637-D728-4230-238919525186}"/>
              </a:ext>
            </a:extLst>
          </p:cNvPr>
          <p:cNvCxnSpPr>
            <a:cxnSpLocks/>
          </p:cNvCxnSpPr>
          <p:nvPr/>
        </p:nvCxnSpPr>
        <p:spPr>
          <a:xfrm>
            <a:off x="4017801"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DCDE3CFA-3FA2-6BBD-1BB9-5A327AE69059}"/>
              </a:ext>
            </a:extLst>
          </p:cNvPr>
          <p:cNvCxnSpPr>
            <a:cxnSpLocks/>
          </p:cNvCxnSpPr>
          <p:nvPr/>
        </p:nvCxnSpPr>
        <p:spPr>
          <a:xfrm>
            <a:off x="8165732"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66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839C-37EE-D184-2C60-4D21926AAD88}"/>
              </a:ext>
            </a:extLst>
          </p:cNvPr>
          <p:cNvSpPr>
            <a:spLocks noGrp="1"/>
          </p:cNvSpPr>
          <p:nvPr>
            <p:ph type="title"/>
          </p:nvPr>
        </p:nvSpPr>
        <p:spPr>
          <a:xfrm>
            <a:off x="444795" y="290037"/>
            <a:ext cx="10515600" cy="1325563"/>
          </a:xfrm>
        </p:spPr>
        <p:txBody>
          <a:bodyPr/>
          <a:lstStyle/>
          <a:p>
            <a:r>
              <a:rPr lang="en-IE" dirty="0"/>
              <a:t>Sharing </a:t>
            </a:r>
            <a:r>
              <a:rPr lang="en-IE"/>
              <a:t>Resources</a:t>
            </a:r>
            <a:endParaRPr lang="en-GB" dirty="0"/>
          </a:p>
        </p:txBody>
      </p:sp>
      <p:pic>
        <p:nvPicPr>
          <p:cNvPr id="5" name="Content Placeholder 4">
            <a:extLst>
              <a:ext uri="{FF2B5EF4-FFF2-40B4-BE49-F238E27FC236}">
                <a16:creationId xmlns:a16="http://schemas.microsoft.com/office/drawing/2014/main" id="{19DFC1B1-E3A0-25C5-0218-B157790770D5}"/>
              </a:ext>
            </a:extLst>
          </p:cNvPr>
          <p:cNvPicPr>
            <a:picLocks noGrp="1" noChangeAspect="1"/>
          </p:cNvPicPr>
          <p:nvPr>
            <p:ph idx="1"/>
          </p:nvPr>
        </p:nvPicPr>
        <p:blipFill>
          <a:blip r:embed="rId3"/>
          <a:srcRect t="365"/>
          <a:stretch/>
        </p:blipFill>
        <p:spPr>
          <a:xfrm>
            <a:off x="4112441" y="1501254"/>
            <a:ext cx="7879897" cy="4335468"/>
          </a:xfrm>
          <a:effectLst>
            <a:outerShdw blurRad="63500" sx="102000" sy="102000" algn="ctr" rotWithShape="0">
              <a:prstClr val="black">
                <a:alpha val="40000"/>
              </a:prstClr>
            </a:outerShdw>
          </a:effectLst>
        </p:spPr>
      </p:pic>
      <p:pic>
        <p:nvPicPr>
          <p:cNvPr id="7" name="Picture 6" descr="A qr code with a few squares&#10;&#10;Description automatically generated">
            <a:extLst>
              <a:ext uri="{FF2B5EF4-FFF2-40B4-BE49-F238E27FC236}">
                <a16:creationId xmlns:a16="http://schemas.microsoft.com/office/drawing/2014/main" id="{660BC568-C781-EA99-6CBB-6782644FE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54" y="3068858"/>
            <a:ext cx="2264734" cy="2264734"/>
          </a:xfrm>
          <a:prstGeom prst="rect">
            <a:avLst/>
          </a:prstGeom>
        </p:spPr>
      </p:pic>
      <p:pic>
        <p:nvPicPr>
          <p:cNvPr id="8" name="Picture 7" descr="A screen shot of a phone&#10;&#10;Description automatically generated">
            <a:extLst>
              <a:ext uri="{FF2B5EF4-FFF2-40B4-BE49-F238E27FC236}">
                <a16:creationId xmlns:a16="http://schemas.microsoft.com/office/drawing/2014/main" id="{345480A2-327D-CF91-0E89-D72662585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56" y="1615600"/>
            <a:ext cx="2911930" cy="409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62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0CB7A0-B1FD-3FE7-B346-33E7D6A6436C}"/>
              </a:ext>
            </a:extLst>
          </p:cNvPr>
          <p:cNvSpPr/>
          <p:nvPr/>
        </p:nvSpPr>
        <p:spPr>
          <a:xfrm>
            <a:off x="-97847" y="1405719"/>
            <a:ext cx="12192000" cy="5452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C144CA-CC97-D2FD-0C3A-E883606E5AB8}"/>
              </a:ext>
            </a:extLst>
          </p:cNvPr>
          <p:cNvSpPr>
            <a:spLocks noGrp="1"/>
          </p:cNvSpPr>
          <p:nvPr>
            <p:ph type="title"/>
          </p:nvPr>
        </p:nvSpPr>
        <p:spPr>
          <a:xfrm>
            <a:off x="389965" y="308314"/>
            <a:ext cx="10515600" cy="1325563"/>
          </a:xfrm>
        </p:spPr>
        <p:txBody>
          <a:bodyPr/>
          <a:lstStyle/>
          <a:p>
            <a:r>
              <a:rPr lang="en-IE" dirty="0"/>
              <a:t>Classical Languages Specifications</a:t>
            </a:r>
            <a:endParaRPr lang="en-GB" dirty="0"/>
          </a:p>
        </p:txBody>
      </p:sp>
      <p:grpSp>
        <p:nvGrpSpPr>
          <p:cNvPr id="3" name="Group 2">
            <a:extLst>
              <a:ext uri="{FF2B5EF4-FFF2-40B4-BE49-F238E27FC236}">
                <a16:creationId xmlns:a16="http://schemas.microsoft.com/office/drawing/2014/main" id="{618F6C5A-F0B1-B30E-C51D-098EE9A58D25}"/>
              </a:ext>
            </a:extLst>
          </p:cNvPr>
          <p:cNvGrpSpPr/>
          <p:nvPr/>
        </p:nvGrpSpPr>
        <p:grpSpPr>
          <a:xfrm>
            <a:off x="241236" y="1981889"/>
            <a:ext cx="11709527" cy="3572604"/>
            <a:chOff x="339083" y="1592783"/>
            <a:chExt cx="11709527" cy="3572604"/>
          </a:xfrm>
        </p:grpSpPr>
        <p:pic>
          <p:nvPicPr>
            <p:cNvPr id="9" name="Picture 8">
              <a:extLst>
                <a:ext uri="{FF2B5EF4-FFF2-40B4-BE49-F238E27FC236}">
                  <a16:creationId xmlns:a16="http://schemas.microsoft.com/office/drawing/2014/main" id="{02B2FA84-3568-9D30-5832-270B0A492CF5}"/>
                </a:ext>
              </a:extLst>
            </p:cNvPr>
            <p:cNvPicPr>
              <a:picLocks noChangeAspect="1"/>
            </p:cNvPicPr>
            <p:nvPr/>
          </p:nvPicPr>
          <p:blipFill>
            <a:blip r:embed="rId3"/>
            <a:srcRect r="3022"/>
            <a:stretch/>
          </p:blipFill>
          <p:spPr>
            <a:xfrm>
              <a:off x="339083" y="1592784"/>
              <a:ext cx="2946725" cy="3572603"/>
            </a:xfrm>
            <a:prstGeom prst="rect">
              <a:avLst/>
            </a:prstGeom>
            <a:ln>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061E7DED-CDB7-FE72-96C5-16A5463842E7}"/>
                </a:ext>
              </a:extLst>
            </p:cNvPr>
            <p:cNvPicPr>
              <a:picLocks noChangeAspect="1"/>
            </p:cNvPicPr>
            <p:nvPr/>
          </p:nvPicPr>
          <p:blipFill>
            <a:blip r:embed="rId4"/>
            <a:stretch>
              <a:fillRect/>
            </a:stretch>
          </p:blipFill>
          <p:spPr>
            <a:xfrm>
              <a:off x="9101901" y="1592783"/>
              <a:ext cx="2946709" cy="3572516"/>
            </a:xfrm>
            <a:prstGeom prst="rect">
              <a:avLst/>
            </a:prstGeom>
            <a:ln>
              <a:solidFill>
                <a:schemeClr val="bg1"/>
              </a:solid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1E45986-F2FD-1430-16D4-50AA784732DF}"/>
                </a:ext>
              </a:extLst>
            </p:cNvPr>
            <p:cNvPicPr>
              <a:picLocks noChangeAspect="1"/>
            </p:cNvPicPr>
            <p:nvPr/>
          </p:nvPicPr>
          <p:blipFill>
            <a:blip r:embed="rId5"/>
            <a:stretch>
              <a:fillRect/>
            </a:stretch>
          </p:blipFill>
          <p:spPr>
            <a:xfrm>
              <a:off x="6274706" y="1592783"/>
              <a:ext cx="2648489" cy="3572602"/>
            </a:xfrm>
            <a:prstGeom prst="rect">
              <a:avLst/>
            </a:prstGeom>
            <a:ln>
              <a:solidFill>
                <a:schemeClr val="bg1"/>
              </a:solid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C4D39A67-3003-3149-286E-6109D21A41CC}"/>
                </a:ext>
              </a:extLst>
            </p:cNvPr>
            <p:cNvPicPr>
              <a:picLocks noChangeAspect="1"/>
            </p:cNvPicPr>
            <p:nvPr/>
          </p:nvPicPr>
          <p:blipFill>
            <a:blip r:embed="rId6"/>
            <a:srcRect l="2635" r="3278" b="5822"/>
            <a:stretch/>
          </p:blipFill>
          <p:spPr>
            <a:xfrm>
              <a:off x="3464514" y="1592784"/>
              <a:ext cx="2631486" cy="3572603"/>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8703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9ED2-54F8-BCD6-7CFE-68C124AD95B9}"/>
              </a:ext>
            </a:extLst>
          </p:cNvPr>
          <p:cNvSpPr>
            <a:spLocks noGrp="1"/>
          </p:cNvSpPr>
          <p:nvPr>
            <p:ph type="title"/>
          </p:nvPr>
        </p:nvSpPr>
        <p:spPr>
          <a:xfrm>
            <a:off x="216787" y="-35828"/>
            <a:ext cx="10515600" cy="1325563"/>
          </a:xfrm>
        </p:spPr>
        <p:txBody>
          <a:bodyPr/>
          <a:lstStyle/>
          <a:p>
            <a:r>
              <a:rPr lang="en-IE" dirty="0"/>
              <a:t>Seize the Opportunity</a:t>
            </a:r>
            <a:endParaRPr lang="en-GB" dirty="0"/>
          </a:p>
        </p:txBody>
      </p:sp>
      <p:pic>
        <p:nvPicPr>
          <p:cNvPr id="4" name="Content Placeholder 3">
            <a:extLst>
              <a:ext uri="{FF2B5EF4-FFF2-40B4-BE49-F238E27FC236}">
                <a16:creationId xmlns:a16="http://schemas.microsoft.com/office/drawing/2014/main" id="{AA798C4E-91A7-944A-D398-7E7DA5A36081}"/>
              </a:ext>
            </a:extLst>
          </p:cNvPr>
          <p:cNvPicPr>
            <a:picLocks noGrp="1" noChangeAspect="1"/>
          </p:cNvPicPr>
          <p:nvPr>
            <p:ph idx="1"/>
          </p:nvPr>
        </p:nvPicPr>
        <p:blipFill>
          <a:blip r:embed="rId3"/>
          <a:stretch>
            <a:fillRect/>
          </a:stretch>
        </p:blipFill>
        <p:spPr>
          <a:xfrm>
            <a:off x="838200" y="1838325"/>
            <a:ext cx="3053667" cy="4351338"/>
          </a:xfrm>
          <a:prstGeom prst="rect">
            <a:avLst/>
          </a:prstGeom>
          <a:ln>
            <a:solidFill>
              <a:schemeClr val="bg1"/>
            </a:solidFill>
          </a:ln>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1A65BD2-F515-9631-8342-259A7EEE51D9}"/>
              </a:ext>
            </a:extLst>
          </p:cNvPr>
          <p:cNvSpPr txBox="1"/>
          <p:nvPr/>
        </p:nvSpPr>
        <p:spPr>
          <a:xfrm>
            <a:off x="5614423" y="1083301"/>
            <a:ext cx="6096000" cy="3108543"/>
          </a:xfrm>
          <a:prstGeom prst="rect">
            <a:avLst/>
          </a:prstGeom>
          <a:noFill/>
        </p:spPr>
        <p:txBody>
          <a:bodyPr wrap="square">
            <a:spAutoFit/>
          </a:bodyPr>
          <a:lstStyle/>
          <a:p>
            <a:r>
              <a:rPr lang="en-GB" sz="2800" dirty="0"/>
              <a:t>Flexibility in curriculum design</a:t>
            </a:r>
          </a:p>
          <a:p>
            <a:endParaRPr lang="en-GB" sz="2800" dirty="0"/>
          </a:p>
          <a:p>
            <a:r>
              <a:rPr lang="en-GB" sz="2800" dirty="0"/>
              <a:t>Experiential learning opportunities</a:t>
            </a:r>
          </a:p>
          <a:p>
            <a:endParaRPr lang="en-GB" sz="2800" dirty="0"/>
          </a:p>
          <a:p>
            <a:r>
              <a:rPr lang="en-GB" sz="2800" dirty="0"/>
              <a:t>Student autonomy in choosing learning paths and focusing on personal interests</a:t>
            </a:r>
          </a:p>
        </p:txBody>
      </p:sp>
      <p:sp>
        <p:nvSpPr>
          <p:cNvPr id="7" name="Arrow: Right 6">
            <a:extLst>
              <a:ext uri="{FF2B5EF4-FFF2-40B4-BE49-F238E27FC236}">
                <a16:creationId xmlns:a16="http://schemas.microsoft.com/office/drawing/2014/main" id="{3B2F6F4E-3682-F3ED-3257-4909E33E17DA}"/>
              </a:ext>
            </a:extLst>
          </p:cNvPr>
          <p:cNvSpPr/>
          <p:nvPr/>
        </p:nvSpPr>
        <p:spPr>
          <a:xfrm>
            <a:off x="3995057" y="3657600"/>
            <a:ext cx="1306286" cy="783771"/>
          </a:xfrm>
          <a:prstGeom prst="rightArrow">
            <a:avLst/>
          </a:prstGeom>
          <a:gradFill flip="none" rotWithShape="1">
            <a:gsLst>
              <a:gs pos="44000">
                <a:srgbClr val="24647C"/>
              </a:gs>
              <a:gs pos="62000">
                <a:schemeClr val="accent5">
                  <a:lumMod val="97000"/>
                  <a:lumOff val="3000"/>
                </a:schemeClr>
              </a:gs>
              <a:gs pos="66000">
                <a:schemeClr val="accent5">
                  <a:lumMod val="60000"/>
                  <a:lumOff val="40000"/>
                </a:schemeClr>
              </a:gs>
            </a:gsLst>
            <a:lin ang="16200000" scaled="1"/>
            <a:tileRect/>
          </a:gradFill>
          <a:ln>
            <a:solidFill>
              <a:schemeClr val="bg1"/>
            </a:soli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7588458-8B90-7B53-ED86-F00884047291}"/>
              </a:ext>
            </a:extLst>
          </p:cNvPr>
          <p:cNvSpPr txBox="1"/>
          <p:nvPr/>
        </p:nvSpPr>
        <p:spPr>
          <a:xfrm>
            <a:off x="5614423" y="4441371"/>
            <a:ext cx="5892006" cy="1446550"/>
          </a:xfrm>
          <a:prstGeom prst="rect">
            <a:avLst/>
          </a:prstGeom>
          <a:solidFill>
            <a:srgbClr val="0E85AA"/>
          </a:solidFill>
          <a:ln>
            <a:solidFill>
              <a:schemeClr val="bg1"/>
            </a:solidFill>
          </a:ln>
          <a:effectLst>
            <a:outerShdw blurRad="63500" sx="102000" sy="102000" algn="ctr" rotWithShape="0">
              <a:prstClr val="black">
                <a:alpha val="40000"/>
              </a:prstClr>
            </a:outerShdw>
          </a:effectLst>
        </p:spPr>
        <p:txBody>
          <a:bodyPr wrap="square">
            <a:spAutoFit/>
          </a:bodyPr>
          <a:lstStyle/>
          <a:p>
            <a:pPr algn="ctr"/>
            <a:r>
              <a:rPr lang="en-GB" sz="4400" dirty="0">
                <a:solidFill>
                  <a:schemeClr val="bg1"/>
                </a:solidFill>
              </a:rPr>
              <a:t>What does this look like in the classroom?</a:t>
            </a:r>
          </a:p>
        </p:txBody>
      </p:sp>
    </p:spTree>
    <p:extLst>
      <p:ext uri="{BB962C8B-B14F-4D97-AF65-F5344CB8AC3E}">
        <p14:creationId xmlns:p14="http://schemas.microsoft.com/office/powerpoint/2010/main" val="11426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
                                            <p:txEl>
                                              <p:pRg st="0" end="0"/>
                                            </p:txEl>
                                          </p:spTgt>
                                        </p:tgtEl>
                                      </p:cBhvr>
                                    </p:animEffect>
                                    <p:set>
                                      <p:cBhvr>
                                        <p:cTn id="32" dur="1" fill="hold">
                                          <p:stCondLst>
                                            <p:cond delay="499"/>
                                          </p:stCondLst>
                                        </p:cTn>
                                        <p:tgtEl>
                                          <p:spTgt spid="6">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xEl>
                                              <p:pRg st="2" end="2"/>
                                            </p:txEl>
                                          </p:spTgt>
                                        </p:tgtEl>
                                      </p:cBhvr>
                                    </p:animEffect>
                                    <p:set>
                                      <p:cBhvr>
                                        <p:cTn id="35" dur="1" fill="hold">
                                          <p:stCondLst>
                                            <p:cond delay="499"/>
                                          </p:stCondLst>
                                        </p:cTn>
                                        <p:tgtEl>
                                          <p:spTgt spid="6">
                                            <p:txEl>
                                              <p:pRg st="2" end="2"/>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6">
                                            <p:txEl>
                                              <p:pRg st="4" end="4"/>
                                            </p:txEl>
                                          </p:spTgt>
                                        </p:tgtEl>
                                      </p:cBhvr>
                                    </p:animEffect>
                                    <p:set>
                                      <p:cBhvr>
                                        <p:cTn id="38" dur="1" fill="hold">
                                          <p:stCondLst>
                                            <p:cond delay="499"/>
                                          </p:stCondLst>
                                        </p:cTn>
                                        <p:tgtEl>
                                          <p:spTgt spid="6">
                                            <p:txEl>
                                              <p:pRg st="4" end="4"/>
                                            </p:txEl>
                                          </p:spTgt>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cxnSp>
        <p:nvCxnSpPr>
          <p:cNvPr id="160" name="Google Shape;160;p7"/>
          <p:cNvCxnSpPr>
            <a:endCxn id="161" idx="2"/>
          </p:cNvCxnSpPr>
          <p:nvPr/>
        </p:nvCxnSpPr>
        <p:spPr>
          <a:xfrm>
            <a:off x="3533143" y="2514601"/>
            <a:ext cx="1294500" cy="0"/>
          </a:xfrm>
          <a:prstGeom prst="straightConnector1">
            <a:avLst/>
          </a:prstGeom>
          <a:noFill/>
          <a:ln w="38100" cap="flat" cmpd="sng">
            <a:solidFill>
              <a:srgbClr val="00B050"/>
            </a:solidFill>
            <a:prstDash val="solid"/>
            <a:round/>
            <a:headEnd type="none" w="sm" len="sm"/>
            <a:tailEnd type="none" w="sm" len="sm"/>
          </a:ln>
        </p:spPr>
      </p:cxnSp>
      <p:sp>
        <p:nvSpPr>
          <p:cNvPr id="162" name="Google Shape;162;p7"/>
          <p:cNvSpPr/>
          <p:nvPr/>
        </p:nvSpPr>
        <p:spPr>
          <a:xfrm>
            <a:off x="364714" y="2098235"/>
            <a:ext cx="832731" cy="832731"/>
          </a:xfrm>
          <a:prstGeom prst="ellipse">
            <a:avLst/>
          </a:prstGeom>
          <a:noFill/>
          <a:ln w="5715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63" name="Google Shape;163;p7"/>
          <p:cNvGrpSpPr/>
          <p:nvPr/>
        </p:nvGrpSpPr>
        <p:grpSpPr>
          <a:xfrm>
            <a:off x="158032" y="1905000"/>
            <a:ext cx="1219200" cy="3740888"/>
            <a:chOff x="381000" y="1760220"/>
            <a:chExt cx="914400" cy="2716530"/>
          </a:xfrm>
          <a:solidFill>
            <a:srgbClr val="24647C"/>
          </a:solidFill>
        </p:grpSpPr>
        <p:sp>
          <p:nvSpPr>
            <p:cNvPr id="164" name="Google Shape;164;p7"/>
            <p:cNvSpPr/>
            <p:nvPr/>
          </p:nvSpPr>
          <p:spPr>
            <a:xfrm rot="5400000">
              <a:off x="381000" y="1760220"/>
              <a:ext cx="914400" cy="914400"/>
            </a:xfrm>
            <a:prstGeom prst="blockArc">
              <a:avLst>
                <a:gd name="adj1" fmla="val 10800000"/>
                <a:gd name="adj2" fmla="val 21471145"/>
                <a:gd name="adj3" fmla="val 5524"/>
              </a:avLst>
            </a:prstGeom>
            <a:grpFill/>
            <a:ln w="2540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65" name="Google Shape;165;p7"/>
            <p:cNvCxnSpPr/>
            <p:nvPr/>
          </p:nvCxnSpPr>
          <p:spPr>
            <a:xfrm flipH="1">
              <a:off x="853440" y="2626201"/>
              <a:ext cx="16187" cy="1850549"/>
            </a:xfrm>
            <a:prstGeom prst="straightConnector1">
              <a:avLst/>
            </a:prstGeom>
            <a:grpFill/>
            <a:ln w="38100" cap="flat" cmpd="sng">
              <a:solidFill>
                <a:srgbClr val="24647C"/>
              </a:solidFill>
              <a:prstDash val="solid"/>
              <a:round/>
              <a:headEnd type="none" w="sm" len="sm"/>
              <a:tailEnd type="none" w="sm" len="sm"/>
            </a:ln>
          </p:spPr>
        </p:cxnSp>
      </p:grpSp>
      <p:sp>
        <p:nvSpPr>
          <p:cNvPr id="161" name="Google Shape;161;p7"/>
          <p:cNvSpPr/>
          <p:nvPr/>
        </p:nvSpPr>
        <p:spPr>
          <a:xfrm>
            <a:off x="4827643" y="2098235"/>
            <a:ext cx="832731" cy="832731"/>
          </a:xfrm>
          <a:prstGeom prst="ellipse">
            <a:avLst/>
          </a:prstGeom>
          <a:noFill/>
          <a:ln w="5715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66" name="Google Shape;166;p7"/>
          <p:cNvGrpSpPr/>
          <p:nvPr/>
        </p:nvGrpSpPr>
        <p:grpSpPr>
          <a:xfrm>
            <a:off x="4634408" y="1905000"/>
            <a:ext cx="1219200" cy="3740888"/>
            <a:chOff x="3657600" y="1760220"/>
            <a:chExt cx="914400" cy="2716530"/>
          </a:xfrm>
          <a:solidFill>
            <a:srgbClr val="24647C"/>
          </a:solidFill>
        </p:grpSpPr>
        <p:sp>
          <p:nvSpPr>
            <p:cNvPr id="167" name="Google Shape;167;p7"/>
            <p:cNvSpPr/>
            <p:nvPr/>
          </p:nvSpPr>
          <p:spPr>
            <a:xfrm rot="5400000">
              <a:off x="3657600" y="1760220"/>
              <a:ext cx="914400" cy="914400"/>
            </a:xfrm>
            <a:prstGeom prst="blockArc">
              <a:avLst>
                <a:gd name="adj1" fmla="val 10800000"/>
                <a:gd name="adj2" fmla="val 21471145"/>
                <a:gd name="adj3" fmla="val 5524"/>
              </a:avLst>
            </a:prstGeom>
            <a:grpFill/>
            <a:ln w="2540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68" name="Google Shape;168;p7"/>
            <p:cNvCxnSpPr/>
            <p:nvPr/>
          </p:nvCxnSpPr>
          <p:spPr>
            <a:xfrm flipH="1">
              <a:off x="4130040" y="2626201"/>
              <a:ext cx="16187" cy="1850549"/>
            </a:xfrm>
            <a:prstGeom prst="straightConnector1">
              <a:avLst/>
            </a:prstGeom>
            <a:grpFill/>
            <a:ln w="38100" cap="flat" cmpd="sng">
              <a:solidFill>
                <a:srgbClr val="24647C"/>
              </a:solidFill>
              <a:prstDash val="solid"/>
              <a:round/>
              <a:headEnd type="none" w="sm" len="sm"/>
              <a:tailEnd type="none" w="sm" len="sm"/>
            </a:ln>
          </p:spPr>
        </p:cxnSp>
      </p:grpSp>
      <p:grpSp>
        <p:nvGrpSpPr>
          <p:cNvPr id="169" name="Google Shape;169;p7"/>
          <p:cNvGrpSpPr/>
          <p:nvPr/>
        </p:nvGrpSpPr>
        <p:grpSpPr>
          <a:xfrm>
            <a:off x="6859149" y="1904998"/>
            <a:ext cx="1219200" cy="3740885"/>
            <a:chOff x="5295900" y="1760220"/>
            <a:chExt cx="914400" cy="2716530"/>
          </a:xfrm>
        </p:grpSpPr>
        <p:sp>
          <p:nvSpPr>
            <p:cNvPr id="170" name="Google Shape;170;p7"/>
            <p:cNvSpPr/>
            <p:nvPr/>
          </p:nvSpPr>
          <p:spPr>
            <a:xfrm rot="5400000">
              <a:off x="5295900" y="1760220"/>
              <a:ext cx="914400" cy="914400"/>
            </a:xfrm>
            <a:prstGeom prst="blockArc">
              <a:avLst>
                <a:gd name="adj1" fmla="val 10800000"/>
                <a:gd name="adj2" fmla="val 21471145"/>
                <a:gd name="adj3" fmla="val 5524"/>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00B050"/>
                </a:solidFill>
                <a:latin typeface="Calibri"/>
                <a:ea typeface="Calibri"/>
                <a:cs typeface="Calibri"/>
                <a:sym typeface="Calibri"/>
              </a:endParaRPr>
            </a:p>
          </p:txBody>
        </p:sp>
        <p:cxnSp>
          <p:nvCxnSpPr>
            <p:cNvPr id="171" name="Google Shape;171;p7"/>
            <p:cNvCxnSpPr/>
            <p:nvPr/>
          </p:nvCxnSpPr>
          <p:spPr>
            <a:xfrm flipH="1">
              <a:off x="5768340" y="2626201"/>
              <a:ext cx="16187" cy="1850549"/>
            </a:xfrm>
            <a:prstGeom prst="straightConnector1">
              <a:avLst/>
            </a:prstGeom>
            <a:noFill/>
            <a:ln w="38100" cap="flat" cmpd="sng">
              <a:solidFill>
                <a:srgbClr val="00B050"/>
              </a:solidFill>
              <a:prstDash val="solid"/>
              <a:round/>
              <a:headEnd type="none" w="sm" len="sm"/>
              <a:tailEnd type="none" w="sm" len="sm"/>
            </a:ln>
          </p:spPr>
        </p:cxnSp>
      </p:grpSp>
      <p:cxnSp>
        <p:nvCxnSpPr>
          <p:cNvPr id="172" name="Google Shape;172;p7"/>
          <p:cNvCxnSpPr/>
          <p:nvPr/>
        </p:nvCxnSpPr>
        <p:spPr>
          <a:xfrm>
            <a:off x="1377233" y="2514598"/>
            <a:ext cx="1158435" cy="0"/>
          </a:xfrm>
          <a:prstGeom prst="straightConnector1">
            <a:avLst/>
          </a:prstGeom>
          <a:noFill/>
          <a:ln w="38100" cap="flat" cmpd="sng">
            <a:solidFill>
              <a:srgbClr val="24647C"/>
            </a:solidFill>
            <a:prstDash val="solid"/>
            <a:round/>
            <a:headEnd type="none" w="sm" len="sm"/>
            <a:tailEnd type="none" w="sm" len="sm"/>
          </a:ln>
        </p:spPr>
      </p:cxnSp>
      <p:cxnSp>
        <p:nvCxnSpPr>
          <p:cNvPr id="173" name="Google Shape;173;p7"/>
          <p:cNvCxnSpPr>
            <a:endCxn id="174" idx="2"/>
          </p:cNvCxnSpPr>
          <p:nvPr/>
        </p:nvCxnSpPr>
        <p:spPr>
          <a:xfrm>
            <a:off x="5856977" y="2514599"/>
            <a:ext cx="1236900" cy="0"/>
          </a:xfrm>
          <a:prstGeom prst="straightConnector1">
            <a:avLst/>
          </a:prstGeom>
          <a:noFill/>
          <a:ln w="38100" cap="flat" cmpd="sng">
            <a:solidFill>
              <a:srgbClr val="24647C"/>
            </a:solidFill>
            <a:prstDash val="solid"/>
            <a:round/>
            <a:headEnd type="none" w="sm" len="sm"/>
            <a:tailEnd type="none" w="sm" len="sm"/>
          </a:ln>
        </p:spPr>
      </p:cxnSp>
      <p:cxnSp>
        <p:nvCxnSpPr>
          <p:cNvPr id="175" name="Google Shape;175;p7"/>
          <p:cNvCxnSpPr>
            <a:cxnSpLocks/>
            <a:endCxn id="176" idx="2"/>
          </p:cNvCxnSpPr>
          <p:nvPr/>
        </p:nvCxnSpPr>
        <p:spPr>
          <a:xfrm flipV="1">
            <a:off x="8078349" y="2514601"/>
            <a:ext cx="1292282" cy="7535"/>
          </a:xfrm>
          <a:prstGeom prst="straightConnector1">
            <a:avLst/>
          </a:prstGeom>
          <a:noFill/>
          <a:ln w="38100" cap="flat" cmpd="sng">
            <a:solidFill>
              <a:srgbClr val="00B050"/>
            </a:solidFill>
            <a:prstDash val="solid"/>
            <a:round/>
            <a:headEnd type="none" w="sm" len="sm"/>
            <a:tailEnd type="none" w="sm" len="sm"/>
          </a:ln>
        </p:spPr>
      </p:cxnSp>
      <p:sp>
        <p:nvSpPr>
          <p:cNvPr id="177" name="Google Shape;177;p7"/>
          <p:cNvSpPr/>
          <p:nvPr/>
        </p:nvSpPr>
        <p:spPr>
          <a:xfrm>
            <a:off x="2522568" y="2085557"/>
            <a:ext cx="832731" cy="832731"/>
          </a:xfrm>
          <a:prstGeom prst="ellipse">
            <a:avLst/>
          </a:pr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178" name="Google Shape;178;p7"/>
          <p:cNvGrpSpPr/>
          <p:nvPr/>
        </p:nvGrpSpPr>
        <p:grpSpPr>
          <a:xfrm>
            <a:off x="2315538" y="1905000"/>
            <a:ext cx="1219200" cy="3740884"/>
            <a:chOff x="2019300" y="1760220"/>
            <a:chExt cx="914400" cy="2716530"/>
          </a:xfrm>
          <a:solidFill>
            <a:srgbClr val="00B050"/>
          </a:solidFill>
        </p:grpSpPr>
        <p:sp>
          <p:nvSpPr>
            <p:cNvPr id="179" name="Google Shape;179;p7"/>
            <p:cNvSpPr/>
            <p:nvPr/>
          </p:nvSpPr>
          <p:spPr>
            <a:xfrm rot="5400000">
              <a:off x="2019300" y="1760220"/>
              <a:ext cx="914400" cy="914400"/>
            </a:xfrm>
            <a:prstGeom prst="blockArc">
              <a:avLst>
                <a:gd name="adj1" fmla="val 10800000"/>
                <a:gd name="adj2" fmla="val 21471145"/>
                <a:gd name="adj3" fmla="val 5524"/>
              </a:avLst>
            </a:prstGeom>
            <a:grp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cxnSp>
          <p:nvCxnSpPr>
            <p:cNvPr id="180" name="Google Shape;180;p7"/>
            <p:cNvCxnSpPr/>
            <p:nvPr/>
          </p:nvCxnSpPr>
          <p:spPr>
            <a:xfrm flipH="1">
              <a:off x="2491740" y="2626201"/>
              <a:ext cx="16187" cy="1850549"/>
            </a:xfrm>
            <a:prstGeom prst="straightConnector1">
              <a:avLst/>
            </a:prstGeom>
            <a:grpFill/>
            <a:ln w="38100" cap="flat" cmpd="sng">
              <a:solidFill>
                <a:srgbClr val="00B050"/>
              </a:solidFill>
              <a:prstDash val="solid"/>
              <a:round/>
              <a:headEnd type="none" w="sm" len="sm"/>
              <a:tailEnd type="none" w="sm" len="sm"/>
            </a:ln>
          </p:spPr>
        </p:cxnSp>
      </p:grpSp>
      <p:sp>
        <p:nvSpPr>
          <p:cNvPr id="181" name="Google Shape;181;p7"/>
          <p:cNvSpPr txBox="1"/>
          <p:nvPr/>
        </p:nvSpPr>
        <p:spPr>
          <a:xfrm>
            <a:off x="3689689" y="2936557"/>
            <a:ext cx="1018081"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IE" sz="2400" dirty="0">
                <a:solidFill>
                  <a:srgbClr val="0E85AA"/>
                </a:solidFill>
                <a:ea typeface="Calibri"/>
                <a:cs typeface="Calibri"/>
                <a:sym typeface="Calibri"/>
              </a:rPr>
              <a:t>B</a:t>
            </a:r>
            <a:r>
              <a:rPr lang="en-IE" sz="2400" b="0" i="0" u="none" strike="noStrike" cap="none" dirty="0">
                <a:solidFill>
                  <a:srgbClr val="0E85AA"/>
                </a:solidFill>
                <a:ea typeface="Calibri"/>
                <a:cs typeface="Calibri"/>
                <a:sym typeface="Calibri"/>
              </a:rPr>
              <a:t>reak</a:t>
            </a:r>
            <a:endParaRPr sz="2400" b="0" i="0" u="none" strike="noStrike" cap="none" dirty="0">
              <a:solidFill>
                <a:srgbClr val="0E85AA"/>
              </a:solidFill>
              <a:ea typeface="Calibri"/>
              <a:cs typeface="Calibri"/>
              <a:sym typeface="Calibri"/>
            </a:endParaRPr>
          </a:p>
        </p:txBody>
      </p:sp>
      <p:sp>
        <p:nvSpPr>
          <p:cNvPr id="182" name="Google Shape;182;p7"/>
          <p:cNvSpPr txBox="1"/>
          <p:nvPr/>
        </p:nvSpPr>
        <p:spPr>
          <a:xfrm>
            <a:off x="5295851" y="3226477"/>
            <a:ext cx="2219861" cy="15594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E" sz="2800" b="1" dirty="0">
                <a:solidFill>
                  <a:srgbClr val="0E85AA"/>
                </a:solidFill>
                <a:ea typeface="Calibri"/>
                <a:cs typeface="Calibri"/>
                <a:sym typeface="Calibri"/>
              </a:rPr>
              <a:t>Session 2</a:t>
            </a:r>
          </a:p>
          <a:p>
            <a:r>
              <a:rPr lang="en-GB" sz="1600" dirty="0">
                <a:solidFill>
                  <a:srgbClr val="0E85AA"/>
                </a:solidFill>
              </a:rPr>
              <a:t>Developing key competencies through authentic classical texts.</a:t>
            </a:r>
          </a:p>
          <a:p>
            <a:pPr marL="0" marR="0" lvl="0" indent="0" algn="l" rtl="0">
              <a:spcBef>
                <a:spcPts val="0"/>
              </a:spcBef>
              <a:spcAft>
                <a:spcPts val="0"/>
              </a:spcAft>
              <a:buNone/>
            </a:pPr>
            <a:endParaRPr lang="en-IE" sz="2800" b="1" dirty="0">
              <a:solidFill>
                <a:srgbClr val="0E85AA"/>
              </a:solidFill>
              <a:ea typeface="Calibri"/>
              <a:cs typeface="Calibri"/>
              <a:sym typeface="Calibri"/>
            </a:endParaRPr>
          </a:p>
          <a:p>
            <a:pPr marL="0" marR="0" lvl="0" indent="0" algn="l" rtl="0">
              <a:spcBef>
                <a:spcPts val="0"/>
              </a:spcBef>
              <a:spcAft>
                <a:spcPts val="0"/>
              </a:spcAft>
              <a:buNone/>
            </a:pPr>
            <a:br>
              <a:rPr lang="en-IE" sz="2400" dirty="0">
                <a:solidFill>
                  <a:schemeClr val="dk1"/>
                </a:solidFill>
                <a:latin typeface="Calibri"/>
                <a:ea typeface="Calibri"/>
                <a:cs typeface="Calibri"/>
                <a:sym typeface="Calibri"/>
              </a:rPr>
            </a:br>
            <a:endParaRPr sz="1233" b="0" i="0" u="none" strike="noStrike" cap="none" dirty="0">
              <a:solidFill>
                <a:srgbClr val="595959"/>
              </a:solidFill>
              <a:latin typeface="Calibri"/>
              <a:ea typeface="Calibri"/>
              <a:cs typeface="Calibri"/>
              <a:sym typeface="Calibri"/>
            </a:endParaRPr>
          </a:p>
        </p:txBody>
      </p:sp>
      <p:grpSp>
        <p:nvGrpSpPr>
          <p:cNvPr id="183" name="Google Shape;183;p7"/>
          <p:cNvGrpSpPr/>
          <p:nvPr/>
        </p:nvGrpSpPr>
        <p:grpSpPr>
          <a:xfrm>
            <a:off x="7844773" y="2979306"/>
            <a:ext cx="1917895" cy="2139541"/>
            <a:chOff x="419100" y="1348415"/>
            <a:chExt cx="1438421" cy="1604656"/>
          </a:xfrm>
        </p:grpSpPr>
        <p:sp>
          <p:nvSpPr>
            <p:cNvPr id="184" name="Google Shape;184;p7"/>
            <p:cNvSpPr txBox="1"/>
            <p:nvPr/>
          </p:nvSpPr>
          <p:spPr>
            <a:xfrm>
              <a:off x="638321" y="1348415"/>
              <a:ext cx="1219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IE" sz="2400" b="0" i="0" u="none" strike="noStrike" cap="none" dirty="0">
                  <a:solidFill>
                    <a:srgbClr val="0E85AA"/>
                  </a:solidFill>
                  <a:ea typeface="Calibri"/>
                  <a:cs typeface="Calibri"/>
                  <a:sym typeface="Calibri"/>
                </a:rPr>
                <a:t>Lunch</a:t>
              </a:r>
              <a:endParaRPr sz="2400" b="0" i="0" u="none" strike="noStrike" cap="none" dirty="0">
                <a:solidFill>
                  <a:srgbClr val="0E85AA"/>
                </a:solidFill>
                <a:ea typeface="Calibri"/>
                <a:cs typeface="Calibri"/>
                <a:sym typeface="Calibri"/>
              </a:endParaRPr>
            </a:p>
          </p:txBody>
        </p:sp>
        <p:sp>
          <p:nvSpPr>
            <p:cNvPr id="185" name="Google Shape;185;p7"/>
            <p:cNvSpPr txBox="1"/>
            <p:nvPr/>
          </p:nvSpPr>
          <p:spPr>
            <a:xfrm>
              <a:off x="419100" y="1783520"/>
              <a:ext cx="1118075"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rgbClr val="595959"/>
                </a:solidFill>
                <a:latin typeface="Calibri"/>
                <a:ea typeface="Calibri"/>
                <a:cs typeface="Calibri"/>
                <a:sym typeface="Calibri"/>
              </a:endParaRPr>
            </a:p>
          </p:txBody>
        </p:sp>
      </p:grpSp>
      <p:sp>
        <p:nvSpPr>
          <p:cNvPr id="186" name="Google Shape;186;p7"/>
          <p:cNvSpPr txBox="1"/>
          <p:nvPr/>
        </p:nvSpPr>
        <p:spPr>
          <a:xfrm>
            <a:off x="9852208" y="3245469"/>
            <a:ext cx="2119650" cy="1755793"/>
          </a:xfrm>
          <a:prstGeom prst="rect">
            <a:avLst/>
          </a:prstGeom>
          <a:noFill/>
          <a:ln>
            <a:noFill/>
          </a:ln>
        </p:spPr>
        <p:txBody>
          <a:bodyPr spcFirstLastPara="1" wrap="square" lIns="91425" tIns="45700" rIns="91425" bIns="45700" anchor="t" anchorCtr="0">
            <a:noAutofit/>
          </a:bodyPr>
          <a:lstStyle/>
          <a:p>
            <a:r>
              <a:rPr lang="en-IE" sz="2800" b="1" dirty="0">
                <a:solidFill>
                  <a:srgbClr val="0E85AA"/>
                </a:solidFill>
                <a:ea typeface="Calibri"/>
                <a:cs typeface="Calibri"/>
                <a:sym typeface="Calibri"/>
              </a:rPr>
              <a:t>Session 3</a:t>
            </a:r>
            <a:br>
              <a:rPr lang="en-IE" dirty="0">
                <a:solidFill>
                  <a:schemeClr val="dk1"/>
                </a:solidFill>
                <a:ea typeface="Calibri"/>
                <a:cs typeface="Calibri"/>
                <a:sym typeface="Calibri"/>
              </a:rPr>
            </a:br>
            <a:r>
              <a:rPr lang="en-GB" sz="1600" dirty="0">
                <a:solidFill>
                  <a:srgbClr val="0E85AA"/>
                </a:solidFill>
                <a:ea typeface="Calibri"/>
                <a:cs typeface="Calibri"/>
                <a:sym typeface="Calibri"/>
              </a:rPr>
              <a:t>Collaborate and consider approaches to teaching cultural contexts in the language learning process.</a:t>
            </a:r>
          </a:p>
          <a:p>
            <a:endParaRPr lang="en-GB" sz="1600" dirty="0">
              <a:solidFill>
                <a:srgbClr val="0E85AA"/>
              </a:solidFill>
              <a:ea typeface="Calibri"/>
              <a:cs typeface="Calibri"/>
              <a:sym typeface="Calibri"/>
            </a:endParaRPr>
          </a:p>
        </p:txBody>
      </p:sp>
      <p:cxnSp>
        <p:nvCxnSpPr>
          <p:cNvPr id="187" name="Google Shape;187;p7"/>
          <p:cNvCxnSpPr/>
          <p:nvPr/>
        </p:nvCxnSpPr>
        <p:spPr>
          <a:xfrm rot="10800000" flipH="1">
            <a:off x="10397609" y="2490964"/>
            <a:ext cx="1370237" cy="13095"/>
          </a:xfrm>
          <a:prstGeom prst="straightConnector1">
            <a:avLst/>
          </a:prstGeom>
          <a:noFill/>
          <a:ln w="38100" cap="flat" cmpd="sng">
            <a:solidFill>
              <a:srgbClr val="24647C"/>
            </a:solidFill>
            <a:prstDash val="solid"/>
            <a:round/>
            <a:headEnd type="none" w="sm" len="sm"/>
            <a:tailEnd type="none" w="sm" len="sm"/>
          </a:ln>
        </p:spPr>
      </p:cxnSp>
      <p:grpSp>
        <p:nvGrpSpPr>
          <p:cNvPr id="188" name="Google Shape;188;p7"/>
          <p:cNvGrpSpPr/>
          <p:nvPr/>
        </p:nvGrpSpPr>
        <p:grpSpPr>
          <a:xfrm>
            <a:off x="9191466" y="1905000"/>
            <a:ext cx="1219200" cy="3740884"/>
            <a:chOff x="6934200" y="1760219"/>
            <a:chExt cx="914400" cy="2716531"/>
          </a:xfrm>
          <a:solidFill>
            <a:srgbClr val="24647C"/>
          </a:solidFill>
        </p:grpSpPr>
        <p:cxnSp>
          <p:nvCxnSpPr>
            <p:cNvPr id="189" name="Google Shape;189;p7"/>
            <p:cNvCxnSpPr/>
            <p:nvPr/>
          </p:nvCxnSpPr>
          <p:spPr>
            <a:xfrm flipH="1">
              <a:off x="7406640" y="2626201"/>
              <a:ext cx="16187" cy="1850549"/>
            </a:xfrm>
            <a:prstGeom prst="straightConnector1">
              <a:avLst/>
            </a:prstGeom>
            <a:grpFill/>
            <a:ln w="38100" cap="flat" cmpd="sng">
              <a:solidFill>
                <a:srgbClr val="24647C"/>
              </a:solidFill>
              <a:prstDash val="solid"/>
              <a:round/>
              <a:headEnd type="none" w="sm" len="sm"/>
              <a:tailEnd type="none" w="sm" len="sm"/>
            </a:ln>
          </p:spPr>
        </p:cxnSp>
        <p:sp>
          <p:nvSpPr>
            <p:cNvPr id="190" name="Google Shape;190;p7"/>
            <p:cNvSpPr/>
            <p:nvPr/>
          </p:nvSpPr>
          <p:spPr>
            <a:xfrm rot="5400000">
              <a:off x="6934200" y="1760219"/>
              <a:ext cx="914400" cy="914400"/>
            </a:xfrm>
            <a:prstGeom prst="blockArc">
              <a:avLst>
                <a:gd name="adj1" fmla="val 10800000"/>
                <a:gd name="adj2" fmla="val 21471145"/>
                <a:gd name="adj3" fmla="val 5524"/>
              </a:avLst>
            </a:prstGeom>
            <a:grpFill/>
            <a:ln w="2540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grpSp>
      <p:sp>
        <p:nvSpPr>
          <p:cNvPr id="176" name="Google Shape;176;p7"/>
          <p:cNvSpPr/>
          <p:nvPr/>
        </p:nvSpPr>
        <p:spPr>
          <a:xfrm>
            <a:off x="9370631" y="2098235"/>
            <a:ext cx="832731" cy="832731"/>
          </a:xfrm>
          <a:prstGeom prst="ellipse">
            <a:avLst/>
          </a:prstGeom>
          <a:noFill/>
          <a:ln w="57150" cap="flat" cmpd="sng">
            <a:solidFill>
              <a:srgbClr val="2464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74" name="Google Shape;174;p7"/>
          <p:cNvSpPr/>
          <p:nvPr/>
        </p:nvSpPr>
        <p:spPr>
          <a:xfrm>
            <a:off x="7093877" y="2098233"/>
            <a:ext cx="832731" cy="832731"/>
          </a:xfrm>
          <a:prstGeom prst="ellipse">
            <a:avLst/>
          </a:pr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91" name="Google Shape;191;p7"/>
          <p:cNvSpPr txBox="1"/>
          <p:nvPr/>
        </p:nvSpPr>
        <p:spPr>
          <a:xfrm>
            <a:off x="1326906" y="2191488"/>
            <a:ext cx="1310999" cy="425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dirty="0">
                <a:solidFill>
                  <a:srgbClr val="0E85AA"/>
                </a:solidFill>
                <a:ea typeface="Calibri"/>
                <a:cs typeface="Calibri"/>
                <a:sym typeface="Calibri"/>
              </a:rPr>
              <a:t>9:30-11:00</a:t>
            </a:r>
            <a:endParaRPr sz="1600" b="1" i="0" u="none" strike="noStrike" cap="none" dirty="0">
              <a:solidFill>
                <a:srgbClr val="0E85AA"/>
              </a:solidFill>
              <a:ea typeface="Arial"/>
              <a:cs typeface="Arial"/>
              <a:sym typeface="Arial"/>
            </a:endParaRPr>
          </a:p>
        </p:txBody>
      </p:sp>
      <p:sp>
        <p:nvSpPr>
          <p:cNvPr id="192" name="Google Shape;192;p7"/>
          <p:cNvSpPr txBox="1"/>
          <p:nvPr/>
        </p:nvSpPr>
        <p:spPr>
          <a:xfrm>
            <a:off x="3480157" y="2183584"/>
            <a:ext cx="1391007" cy="36630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dirty="0">
                <a:solidFill>
                  <a:srgbClr val="00B050"/>
                </a:solidFill>
                <a:ea typeface="Calibri"/>
                <a:cs typeface="Calibri"/>
                <a:sym typeface="Calibri"/>
              </a:rPr>
              <a:t>11:00-11:15</a:t>
            </a:r>
            <a:endParaRPr sz="1600" b="1" i="0" u="none" strike="noStrike" cap="none" dirty="0">
              <a:solidFill>
                <a:srgbClr val="00B050"/>
              </a:solidFill>
              <a:ea typeface="Arial"/>
              <a:cs typeface="Arial"/>
              <a:sym typeface="Arial"/>
            </a:endParaRPr>
          </a:p>
        </p:txBody>
      </p:sp>
      <p:sp>
        <p:nvSpPr>
          <p:cNvPr id="193" name="Google Shape;193;p7"/>
          <p:cNvSpPr txBox="1"/>
          <p:nvPr/>
        </p:nvSpPr>
        <p:spPr>
          <a:xfrm>
            <a:off x="5748166" y="2191488"/>
            <a:ext cx="1404168" cy="3994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dirty="0">
                <a:solidFill>
                  <a:srgbClr val="0E85AA"/>
                </a:solidFill>
                <a:ea typeface="Calibri"/>
                <a:cs typeface="Calibri"/>
                <a:sym typeface="Calibri"/>
              </a:rPr>
              <a:t>11:20-13:00</a:t>
            </a:r>
            <a:endParaRPr sz="1600" b="1" i="0" u="none" strike="noStrike" cap="none" dirty="0">
              <a:solidFill>
                <a:srgbClr val="0E85AA"/>
              </a:solidFill>
              <a:ea typeface="Arial"/>
              <a:cs typeface="Arial"/>
              <a:sym typeface="Arial"/>
            </a:endParaRPr>
          </a:p>
        </p:txBody>
      </p:sp>
      <p:sp>
        <p:nvSpPr>
          <p:cNvPr id="194" name="Google Shape;194;p7"/>
          <p:cNvSpPr txBox="1"/>
          <p:nvPr/>
        </p:nvSpPr>
        <p:spPr>
          <a:xfrm>
            <a:off x="7983455" y="2196529"/>
            <a:ext cx="1413637" cy="3055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dirty="0">
                <a:solidFill>
                  <a:srgbClr val="00B050"/>
                </a:solidFill>
                <a:ea typeface="Calibri"/>
                <a:cs typeface="Calibri"/>
                <a:sym typeface="Calibri"/>
              </a:rPr>
              <a:t>13:00-14:00</a:t>
            </a:r>
            <a:endParaRPr sz="1600" b="1" i="0" u="none" strike="noStrike" cap="none" dirty="0">
              <a:solidFill>
                <a:srgbClr val="00B050"/>
              </a:solidFill>
              <a:ea typeface="Arial"/>
              <a:cs typeface="Arial"/>
              <a:sym typeface="Arial"/>
            </a:endParaRPr>
          </a:p>
        </p:txBody>
      </p:sp>
      <p:sp>
        <p:nvSpPr>
          <p:cNvPr id="195" name="Google Shape;195;p7"/>
          <p:cNvSpPr txBox="1"/>
          <p:nvPr/>
        </p:nvSpPr>
        <p:spPr>
          <a:xfrm>
            <a:off x="10309559" y="2184977"/>
            <a:ext cx="1487418" cy="6684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IE" sz="1600" b="1" i="0" u="none" strike="noStrike" cap="none" dirty="0">
                <a:solidFill>
                  <a:srgbClr val="0E85AA"/>
                </a:solidFill>
                <a:ea typeface="Calibri"/>
                <a:cs typeface="Calibri"/>
                <a:sym typeface="Calibri"/>
              </a:rPr>
              <a:t>14:00-15:30</a:t>
            </a:r>
            <a:endParaRPr sz="1600" b="1" i="0" u="none" strike="noStrike" cap="none" dirty="0">
              <a:solidFill>
                <a:srgbClr val="0E85AA"/>
              </a:solidFill>
              <a:ea typeface="Arial"/>
              <a:cs typeface="Arial"/>
              <a:sym typeface="Arial"/>
            </a:endParaRPr>
          </a:p>
        </p:txBody>
      </p:sp>
      <p:sp>
        <p:nvSpPr>
          <p:cNvPr id="196" name="Google Shape;196;p7"/>
          <p:cNvSpPr txBox="1"/>
          <p:nvPr/>
        </p:nvSpPr>
        <p:spPr>
          <a:xfrm>
            <a:off x="400425" y="301022"/>
            <a:ext cx="4427218" cy="6155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IE" sz="4400" i="0" u="none" strike="noStrike" cap="none" dirty="0">
                <a:solidFill>
                  <a:srgbClr val="0E85AA"/>
                </a:solidFill>
                <a:latin typeface="Arial"/>
                <a:ea typeface="Arial"/>
                <a:cs typeface="Arial"/>
                <a:sym typeface="Arial"/>
              </a:rPr>
              <a:t>Today’s Timeline</a:t>
            </a:r>
            <a:endParaRPr sz="4400" i="0" u="none" strike="noStrike" cap="none" dirty="0">
              <a:solidFill>
                <a:srgbClr val="0E85AA"/>
              </a:solidFill>
              <a:latin typeface="Arial"/>
              <a:ea typeface="Arial"/>
              <a:cs typeface="Arial"/>
              <a:sym typeface="Arial"/>
            </a:endParaRPr>
          </a:p>
        </p:txBody>
      </p:sp>
      <p:sp>
        <p:nvSpPr>
          <p:cNvPr id="197" name="Google Shape;197;p7"/>
          <p:cNvSpPr txBox="1"/>
          <p:nvPr/>
        </p:nvSpPr>
        <p:spPr>
          <a:xfrm>
            <a:off x="892745" y="3270957"/>
            <a:ext cx="2092371" cy="16103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E" sz="2800" b="1" dirty="0">
                <a:solidFill>
                  <a:srgbClr val="0E85AA"/>
                </a:solidFill>
                <a:ea typeface="Calibri"/>
                <a:cs typeface="Calibri"/>
                <a:sym typeface="Calibri"/>
              </a:rPr>
              <a:t>Session 1</a:t>
            </a:r>
          </a:p>
          <a:p>
            <a:pPr lvl="0"/>
            <a:r>
              <a:rPr lang="en-GB" sz="1600" dirty="0">
                <a:solidFill>
                  <a:srgbClr val="0E85AA"/>
                </a:solidFill>
                <a:ea typeface="Calibri"/>
                <a:cs typeface="Calibri"/>
                <a:sym typeface="Calibri"/>
              </a:rPr>
              <a:t>Exploring approaches to creating meaningful connections across </a:t>
            </a:r>
            <a:br>
              <a:rPr lang="en-GB" sz="1600" dirty="0">
                <a:solidFill>
                  <a:srgbClr val="0E85AA"/>
                </a:solidFill>
                <a:ea typeface="Calibri"/>
                <a:cs typeface="Calibri"/>
                <a:sym typeface="Calibri"/>
              </a:rPr>
            </a:br>
            <a:r>
              <a:rPr lang="en-GB" sz="1600" dirty="0">
                <a:solidFill>
                  <a:srgbClr val="0E85AA"/>
                </a:solidFill>
                <a:ea typeface="Calibri"/>
                <a:cs typeface="Calibri"/>
                <a:sym typeface="Calibri"/>
              </a:rPr>
              <a:t>the strands of study.</a:t>
            </a:r>
          </a:p>
          <a:p>
            <a:pPr marL="0" marR="0" lvl="0" indent="0" algn="l" rtl="0">
              <a:spcBef>
                <a:spcPts val="0"/>
              </a:spcBef>
              <a:spcAft>
                <a:spcPts val="0"/>
              </a:spcAft>
              <a:buNone/>
            </a:pPr>
            <a:endParaRPr lang="en-IE" sz="2800" b="1" dirty="0">
              <a:solidFill>
                <a:srgbClr val="0E85AA"/>
              </a:solidFill>
              <a:ea typeface="Calibri"/>
              <a:cs typeface="Calibri"/>
              <a:sym typeface="Calibri"/>
            </a:endParaRPr>
          </a:p>
          <a:p>
            <a:pPr marL="0" marR="0" lvl="0" indent="0" algn="l" rtl="0">
              <a:spcBef>
                <a:spcPts val="0"/>
              </a:spcBef>
              <a:spcAft>
                <a:spcPts val="0"/>
              </a:spcAft>
              <a:buNone/>
            </a:pPr>
            <a:endParaRPr sz="2800" dirty="0">
              <a:solidFill>
                <a:srgbClr val="0E85AA"/>
              </a:solidFill>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dirty="0">
              <a:solidFill>
                <a:srgbClr val="595959"/>
              </a:solidFill>
              <a:latin typeface="Calibri"/>
              <a:ea typeface="Calibri"/>
              <a:cs typeface="Calibri"/>
              <a:sym typeface="Calibri"/>
            </a:endParaRPr>
          </a:p>
        </p:txBody>
      </p:sp>
      <p:pic>
        <p:nvPicPr>
          <p:cNvPr id="198" name="Google Shape;198;p7" descr="Brain in head"/>
          <p:cNvPicPr preferRelativeResize="0"/>
          <p:nvPr/>
        </p:nvPicPr>
        <p:blipFill rotWithShape="1">
          <a:blip r:embed="rId3">
            <a:alphaModFix/>
          </a:blip>
          <a:srcRect/>
          <a:stretch/>
        </p:blipFill>
        <p:spPr>
          <a:xfrm>
            <a:off x="413036" y="2096621"/>
            <a:ext cx="835957" cy="835957"/>
          </a:xfrm>
          <a:prstGeom prst="rect">
            <a:avLst/>
          </a:prstGeom>
          <a:noFill/>
          <a:ln>
            <a:noFill/>
          </a:ln>
        </p:spPr>
      </p:pic>
      <p:pic>
        <p:nvPicPr>
          <p:cNvPr id="199" name="Google Shape;199;p7" descr="Coffee"/>
          <p:cNvPicPr preferRelativeResize="0"/>
          <p:nvPr/>
        </p:nvPicPr>
        <p:blipFill rotWithShape="1">
          <a:blip r:embed="rId4">
            <a:alphaModFix/>
          </a:blip>
          <a:srcRect/>
          <a:stretch/>
        </p:blipFill>
        <p:spPr>
          <a:xfrm>
            <a:off x="2601602" y="2078005"/>
            <a:ext cx="780340" cy="780340"/>
          </a:xfrm>
          <a:prstGeom prst="rect">
            <a:avLst/>
          </a:prstGeom>
          <a:noFill/>
          <a:ln>
            <a:noFill/>
          </a:ln>
        </p:spPr>
      </p:pic>
      <p:pic>
        <p:nvPicPr>
          <p:cNvPr id="200" name="Google Shape;200;p7" descr="Fork and knife"/>
          <p:cNvPicPr preferRelativeResize="0"/>
          <p:nvPr/>
        </p:nvPicPr>
        <p:blipFill rotWithShape="1">
          <a:blip r:embed="rId5">
            <a:alphaModFix/>
          </a:blip>
          <a:srcRect/>
          <a:stretch/>
        </p:blipFill>
        <p:spPr>
          <a:xfrm>
            <a:off x="7174504" y="2161936"/>
            <a:ext cx="651176" cy="677402"/>
          </a:xfrm>
          <a:prstGeom prst="rect">
            <a:avLst/>
          </a:prstGeom>
          <a:noFill/>
          <a:ln>
            <a:noFill/>
          </a:ln>
        </p:spPr>
      </p:pic>
      <p:pic>
        <p:nvPicPr>
          <p:cNvPr id="4" name="Graphic 3" descr="Questions with solid fill">
            <a:extLst>
              <a:ext uri="{FF2B5EF4-FFF2-40B4-BE49-F238E27FC236}">
                <a16:creationId xmlns:a16="http://schemas.microsoft.com/office/drawing/2014/main" id="{2F997F7A-F672-555D-4955-90518A8F6B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4395" y="2183584"/>
            <a:ext cx="719225" cy="719225"/>
          </a:xfrm>
          <a:prstGeom prst="rect">
            <a:avLst/>
          </a:prstGeom>
        </p:spPr>
      </p:pic>
      <p:pic>
        <p:nvPicPr>
          <p:cNvPr id="6" name="Graphic 5" descr="Blockchain with solid fill">
            <a:extLst>
              <a:ext uri="{FF2B5EF4-FFF2-40B4-BE49-F238E27FC236}">
                <a16:creationId xmlns:a16="http://schemas.microsoft.com/office/drawing/2014/main" id="{EB516C7F-01F8-B2D3-7731-BE3184BF06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23554" y="2114160"/>
            <a:ext cx="737093" cy="737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500"/>
                                        <p:tgtEl>
                                          <p:spTgt spid="191"/>
                                        </p:tgtEl>
                                      </p:cBhvr>
                                    </p:animEffect>
                                  </p:childTnLst>
                                </p:cTn>
                              </p:par>
                              <p:par>
                                <p:cTn id="14" presetID="10" presetClass="entr" presetSubtype="0" fill="hold" nodeType="with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par>
                                <p:cTn id="17" presetID="10"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animEffect transition="in" filter="fade">
                                      <p:cBhvr>
                                        <p:cTn id="27" dur="500"/>
                                        <p:tgtEl>
                                          <p:spTgt spid="199"/>
                                        </p:tgtEl>
                                      </p:cBhvr>
                                    </p:animEffect>
                                  </p:childTnLst>
                                </p:cTn>
                              </p:par>
                              <p:par>
                                <p:cTn id="28" presetID="10" presetClass="entr" presetSubtype="0" fill="hold" nodeType="withEffect">
                                  <p:stCondLst>
                                    <p:cond delay="0"/>
                                  </p:stCondLst>
                                  <p:childTnLst>
                                    <p:set>
                                      <p:cBhvr>
                                        <p:cTn id="29" dur="1" fill="hold">
                                          <p:stCondLst>
                                            <p:cond delay="0"/>
                                          </p:stCondLst>
                                        </p:cTn>
                                        <p:tgtEl>
                                          <p:spTgt spid="177"/>
                                        </p:tgtEl>
                                        <p:attrNameLst>
                                          <p:attrName>style.visibility</p:attrName>
                                        </p:attrNameLst>
                                      </p:cBhvr>
                                      <p:to>
                                        <p:strVal val="visible"/>
                                      </p:to>
                                    </p:set>
                                    <p:animEffect transition="in" filter="fade">
                                      <p:cBhvr>
                                        <p:cTn id="30" dur="500"/>
                                        <p:tgtEl>
                                          <p:spTgt spid="177"/>
                                        </p:tgtEl>
                                      </p:cBhvr>
                                    </p:animEffect>
                                  </p:childTnLst>
                                </p:cTn>
                              </p:par>
                              <p:par>
                                <p:cTn id="31" presetID="10"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animEffect transition="in" filter="fade">
                                      <p:cBhvr>
                                        <p:cTn id="33" dur="500"/>
                                        <p:tgtEl>
                                          <p:spTgt spid="192"/>
                                        </p:tgtEl>
                                      </p:cBhvr>
                                    </p:animEffect>
                                  </p:childTnLst>
                                </p:cTn>
                              </p:par>
                              <p:par>
                                <p:cTn id="34" presetID="10" presetClass="entr" presetSubtype="0" fill="hold" nodeType="withEffect">
                                  <p:stCondLst>
                                    <p:cond delay="0"/>
                                  </p:stCondLst>
                                  <p:childTnLst>
                                    <p:set>
                                      <p:cBhvr>
                                        <p:cTn id="35" dur="1" fill="hold">
                                          <p:stCondLst>
                                            <p:cond delay="0"/>
                                          </p:stCondLst>
                                        </p:cTn>
                                        <p:tgtEl>
                                          <p:spTgt spid="178"/>
                                        </p:tgtEl>
                                        <p:attrNameLst>
                                          <p:attrName>style.visibility</p:attrName>
                                        </p:attrNameLst>
                                      </p:cBhvr>
                                      <p:to>
                                        <p:strVal val="visible"/>
                                      </p:to>
                                    </p:set>
                                    <p:animEffect transition="in" filter="fade">
                                      <p:cBhvr>
                                        <p:cTn id="36" dur="500"/>
                                        <p:tgtEl>
                                          <p:spTgt spid="178"/>
                                        </p:tgtEl>
                                      </p:cBhvr>
                                    </p:animEffect>
                                  </p:childTnLst>
                                </p:cTn>
                              </p:par>
                              <p:par>
                                <p:cTn id="37" presetID="10"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animEffect transition="in" filter="fade">
                                      <p:cBhvr>
                                        <p:cTn id="39" dur="500"/>
                                        <p:tgtEl>
                                          <p:spTgt spid="160"/>
                                        </p:tgtEl>
                                      </p:cBhvr>
                                    </p:animEffect>
                                  </p:childTnLst>
                                </p:cTn>
                              </p:par>
                              <p:par>
                                <p:cTn id="40" presetID="10" presetClass="entr" presetSubtype="0" fill="hold" nodeType="withEffect">
                                  <p:stCondLst>
                                    <p:cond delay="0"/>
                                  </p:stCondLst>
                                  <p:childTnLst>
                                    <p:set>
                                      <p:cBhvr>
                                        <p:cTn id="41" dur="1" fill="hold">
                                          <p:stCondLst>
                                            <p:cond delay="0"/>
                                          </p:stCondLst>
                                        </p:cTn>
                                        <p:tgtEl>
                                          <p:spTgt spid="181"/>
                                        </p:tgtEl>
                                        <p:attrNameLst>
                                          <p:attrName>style.visibility</p:attrName>
                                        </p:attrNameLst>
                                      </p:cBhvr>
                                      <p:to>
                                        <p:strVal val="visible"/>
                                      </p:to>
                                    </p:set>
                                    <p:animEffect transition="in" filter="fade">
                                      <p:cBhvr>
                                        <p:cTn id="42" dur="500"/>
                                        <p:tgtEl>
                                          <p:spTgt spid="1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500"/>
                                        <p:tgtEl>
                                          <p:spTgt spid="193"/>
                                        </p:tgtEl>
                                      </p:cBhvr>
                                    </p:animEffec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161"/>
                                        </p:tgtEl>
                                        <p:attrNameLst>
                                          <p:attrName>style.visibility</p:attrName>
                                        </p:attrNameLst>
                                      </p:cBhvr>
                                      <p:to>
                                        <p:strVal val="visible"/>
                                      </p:to>
                                    </p:set>
                                    <p:animEffect transition="in" filter="fade">
                                      <p:cBhvr>
                                        <p:cTn id="53" dur="500"/>
                                        <p:tgtEl>
                                          <p:spTgt spid="161"/>
                                        </p:tgtEl>
                                      </p:cBhvr>
                                    </p:animEffect>
                                  </p:childTnLst>
                                </p:cTn>
                              </p:par>
                              <p:par>
                                <p:cTn id="54" presetID="10" presetClass="entr" presetSubtype="0" fill="hold" nodeType="withEffect">
                                  <p:stCondLst>
                                    <p:cond delay="0"/>
                                  </p:stCondLst>
                                  <p:childTnLst>
                                    <p:set>
                                      <p:cBhvr>
                                        <p:cTn id="55" dur="1" fill="hold">
                                          <p:stCondLst>
                                            <p:cond delay="0"/>
                                          </p:stCondLst>
                                        </p:cTn>
                                        <p:tgtEl>
                                          <p:spTgt spid="166"/>
                                        </p:tgtEl>
                                        <p:attrNameLst>
                                          <p:attrName>style.visibility</p:attrName>
                                        </p:attrNameLst>
                                      </p:cBhvr>
                                      <p:to>
                                        <p:strVal val="visible"/>
                                      </p:to>
                                    </p:set>
                                    <p:animEffect transition="in" filter="fade">
                                      <p:cBhvr>
                                        <p:cTn id="56" dur="500"/>
                                        <p:tgtEl>
                                          <p:spTgt spid="166"/>
                                        </p:tgtEl>
                                      </p:cBhvr>
                                    </p:animEffect>
                                  </p:childTnLst>
                                </p:cTn>
                              </p:par>
                              <p:par>
                                <p:cTn id="57" presetID="10" presetClass="entr" presetSubtype="0" fill="hold" nodeType="withEffect">
                                  <p:stCondLst>
                                    <p:cond delay="0"/>
                                  </p:stCondLst>
                                  <p:childTnLst>
                                    <p:set>
                                      <p:cBhvr>
                                        <p:cTn id="58" dur="1" fill="hold">
                                          <p:stCondLst>
                                            <p:cond delay="0"/>
                                          </p:stCondLst>
                                        </p:cTn>
                                        <p:tgtEl>
                                          <p:spTgt spid="173"/>
                                        </p:tgtEl>
                                        <p:attrNameLst>
                                          <p:attrName>style.visibility</p:attrName>
                                        </p:attrNameLst>
                                      </p:cBhvr>
                                      <p:to>
                                        <p:strVal val="visible"/>
                                      </p:to>
                                    </p:set>
                                    <p:animEffect transition="in" filter="fade">
                                      <p:cBhvr>
                                        <p:cTn id="59" dur="500"/>
                                        <p:tgtEl>
                                          <p:spTgt spid="173"/>
                                        </p:tgtEl>
                                      </p:cBhvr>
                                    </p:animEffect>
                                  </p:childTnLst>
                                </p:cTn>
                              </p:par>
                              <p:par>
                                <p:cTn id="60" presetID="10" presetClass="entr" presetSubtype="0" fill="hold" nodeType="withEffect">
                                  <p:stCondLst>
                                    <p:cond delay="0"/>
                                  </p:stCondLst>
                                  <p:childTnLst>
                                    <p:set>
                                      <p:cBhvr>
                                        <p:cTn id="61" dur="1" fill="hold">
                                          <p:stCondLst>
                                            <p:cond delay="0"/>
                                          </p:stCondLst>
                                        </p:cTn>
                                        <p:tgtEl>
                                          <p:spTgt spid="182"/>
                                        </p:tgtEl>
                                        <p:attrNameLst>
                                          <p:attrName>style.visibility</p:attrName>
                                        </p:attrNameLst>
                                      </p:cBhvr>
                                      <p:to>
                                        <p:strVal val="visible"/>
                                      </p:to>
                                    </p:set>
                                    <p:animEffect transition="in" filter="fade">
                                      <p:cBhvr>
                                        <p:cTn id="62" dur="500"/>
                                        <p:tgtEl>
                                          <p:spTgt spid="1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4"/>
                                        </p:tgtEl>
                                        <p:attrNameLst>
                                          <p:attrName>style.visibility</p:attrName>
                                        </p:attrNameLst>
                                      </p:cBhvr>
                                      <p:to>
                                        <p:strVal val="visible"/>
                                      </p:to>
                                    </p:set>
                                    <p:animEffect transition="in" filter="fade">
                                      <p:cBhvr>
                                        <p:cTn id="67" dur="500"/>
                                        <p:tgtEl>
                                          <p:spTgt spid="194"/>
                                        </p:tgtEl>
                                      </p:cBhvr>
                                    </p:animEffect>
                                  </p:childTnLst>
                                </p:cTn>
                              </p:par>
                              <p:par>
                                <p:cTn id="68" presetID="10" presetClass="entr" presetSubtype="0" fill="hold" nodeType="with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fade">
                                      <p:cBhvr>
                                        <p:cTn id="70" dur="500"/>
                                        <p:tgtEl>
                                          <p:spTgt spid="200"/>
                                        </p:tgtEl>
                                      </p:cBhvr>
                                    </p:animEffect>
                                  </p:childTnLst>
                                </p:cTn>
                              </p:par>
                              <p:par>
                                <p:cTn id="71" presetID="10" presetClass="entr" presetSubtype="0" fill="hold"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par>
                                <p:cTn id="74" presetID="10" presetClass="entr" presetSubtype="0" fill="hold" nodeType="withEffect">
                                  <p:stCondLst>
                                    <p:cond delay="0"/>
                                  </p:stCondLst>
                                  <p:childTnLst>
                                    <p:set>
                                      <p:cBhvr>
                                        <p:cTn id="75" dur="1" fill="hold">
                                          <p:stCondLst>
                                            <p:cond delay="0"/>
                                          </p:stCondLst>
                                        </p:cTn>
                                        <p:tgtEl>
                                          <p:spTgt spid="169"/>
                                        </p:tgtEl>
                                        <p:attrNameLst>
                                          <p:attrName>style.visibility</p:attrName>
                                        </p:attrNameLst>
                                      </p:cBhvr>
                                      <p:to>
                                        <p:strVal val="visible"/>
                                      </p:to>
                                    </p:set>
                                    <p:animEffect transition="in" filter="fade">
                                      <p:cBhvr>
                                        <p:cTn id="76" dur="500"/>
                                        <p:tgtEl>
                                          <p:spTgt spid="169"/>
                                        </p:tgtEl>
                                      </p:cBhvr>
                                    </p:animEffect>
                                  </p:childTnLst>
                                </p:cTn>
                              </p:par>
                              <p:par>
                                <p:cTn id="77" presetID="10" presetClass="entr" presetSubtype="0" fill="hold" nodeType="withEffect">
                                  <p:stCondLst>
                                    <p:cond delay="0"/>
                                  </p:stCondLst>
                                  <p:childTnLst>
                                    <p:set>
                                      <p:cBhvr>
                                        <p:cTn id="78" dur="1" fill="hold">
                                          <p:stCondLst>
                                            <p:cond delay="0"/>
                                          </p:stCondLst>
                                        </p:cTn>
                                        <p:tgtEl>
                                          <p:spTgt spid="183"/>
                                        </p:tgtEl>
                                        <p:attrNameLst>
                                          <p:attrName>style.visibility</p:attrName>
                                        </p:attrNameLst>
                                      </p:cBhvr>
                                      <p:to>
                                        <p:strVal val="visible"/>
                                      </p:to>
                                    </p:set>
                                    <p:animEffect transition="in" filter="fade">
                                      <p:cBhvr>
                                        <p:cTn id="79" dur="500"/>
                                        <p:tgtEl>
                                          <p:spTgt spid="183"/>
                                        </p:tgtEl>
                                      </p:cBhvr>
                                    </p:animEffect>
                                  </p:childTnLst>
                                </p:cTn>
                              </p:par>
                              <p:par>
                                <p:cTn id="80" presetID="10" presetClass="entr" presetSubtype="0" fill="hold" nodeType="withEffect">
                                  <p:stCondLst>
                                    <p:cond delay="0"/>
                                  </p:stCondLst>
                                  <p:childTnLst>
                                    <p:set>
                                      <p:cBhvr>
                                        <p:cTn id="81" dur="1" fill="hold">
                                          <p:stCondLst>
                                            <p:cond delay="0"/>
                                          </p:stCondLst>
                                        </p:cTn>
                                        <p:tgtEl>
                                          <p:spTgt spid="175"/>
                                        </p:tgtEl>
                                        <p:attrNameLst>
                                          <p:attrName>style.visibility</p:attrName>
                                        </p:attrNameLst>
                                      </p:cBhvr>
                                      <p:to>
                                        <p:strVal val="visible"/>
                                      </p:to>
                                    </p:set>
                                    <p:animEffect transition="in" filter="fade">
                                      <p:cBhvr>
                                        <p:cTn id="82" dur="500"/>
                                        <p:tgtEl>
                                          <p:spTgt spid="17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5"/>
                                        </p:tgtEl>
                                        <p:attrNameLst>
                                          <p:attrName>style.visibility</p:attrName>
                                        </p:attrNameLst>
                                      </p:cBhvr>
                                      <p:to>
                                        <p:strVal val="visible"/>
                                      </p:to>
                                    </p:set>
                                    <p:animEffect transition="in" filter="fade">
                                      <p:cBhvr>
                                        <p:cTn id="87" dur="500"/>
                                        <p:tgtEl>
                                          <p:spTgt spid="195"/>
                                        </p:tgtEl>
                                      </p:cBhvr>
                                    </p:animEffect>
                                  </p:childTnLst>
                                </p:cTn>
                              </p:par>
                              <p:par>
                                <p:cTn id="88" presetID="10" presetClass="entr" presetSubtype="0" fill="hold" nodeType="with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500"/>
                                        <p:tgtEl>
                                          <p:spTgt spid="6"/>
                                        </p:tgtEl>
                                      </p:cBhvr>
                                    </p:animEffect>
                                  </p:childTnLst>
                                </p:cTn>
                              </p:par>
                              <p:par>
                                <p:cTn id="91" presetID="10" presetClass="entr" presetSubtype="0" fill="hold" nodeType="withEffect">
                                  <p:stCondLst>
                                    <p:cond delay="0"/>
                                  </p:stCondLst>
                                  <p:childTnLst>
                                    <p:set>
                                      <p:cBhvr>
                                        <p:cTn id="92" dur="1" fill="hold">
                                          <p:stCondLst>
                                            <p:cond delay="0"/>
                                          </p:stCondLst>
                                        </p:cTn>
                                        <p:tgtEl>
                                          <p:spTgt spid="187"/>
                                        </p:tgtEl>
                                        <p:attrNameLst>
                                          <p:attrName>style.visibility</p:attrName>
                                        </p:attrNameLst>
                                      </p:cBhvr>
                                      <p:to>
                                        <p:strVal val="visible"/>
                                      </p:to>
                                    </p:set>
                                    <p:animEffect transition="in" filter="fade">
                                      <p:cBhvr>
                                        <p:cTn id="93" dur="500"/>
                                        <p:tgtEl>
                                          <p:spTgt spid="187"/>
                                        </p:tgtEl>
                                      </p:cBhvr>
                                    </p:animEffect>
                                  </p:childTnLst>
                                </p:cTn>
                              </p:par>
                              <p:par>
                                <p:cTn id="94" presetID="10" presetClass="entr" presetSubtype="0" fill="hold" nodeType="withEffect">
                                  <p:stCondLst>
                                    <p:cond delay="0"/>
                                  </p:stCondLst>
                                  <p:childTnLst>
                                    <p:set>
                                      <p:cBhvr>
                                        <p:cTn id="95" dur="1" fill="hold">
                                          <p:stCondLst>
                                            <p:cond delay="0"/>
                                          </p:stCondLst>
                                        </p:cTn>
                                        <p:tgtEl>
                                          <p:spTgt spid="176"/>
                                        </p:tgtEl>
                                        <p:attrNameLst>
                                          <p:attrName>style.visibility</p:attrName>
                                        </p:attrNameLst>
                                      </p:cBhvr>
                                      <p:to>
                                        <p:strVal val="visible"/>
                                      </p:to>
                                    </p:set>
                                    <p:animEffect transition="in" filter="fade">
                                      <p:cBhvr>
                                        <p:cTn id="96" dur="500"/>
                                        <p:tgtEl>
                                          <p:spTgt spid="176"/>
                                        </p:tgtEl>
                                      </p:cBhvr>
                                    </p:animEffect>
                                  </p:childTnLst>
                                </p:cTn>
                              </p:par>
                              <p:par>
                                <p:cTn id="97" presetID="10" presetClass="entr" presetSubtype="0" fill="hold" nodeType="withEffect">
                                  <p:stCondLst>
                                    <p:cond delay="0"/>
                                  </p:stCondLst>
                                  <p:childTnLst>
                                    <p:set>
                                      <p:cBhvr>
                                        <p:cTn id="98" dur="1" fill="hold">
                                          <p:stCondLst>
                                            <p:cond delay="0"/>
                                          </p:stCondLst>
                                        </p:cTn>
                                        <p:tgtEl>
                                          <p:spTgt spid="188"/>
                                        </p:tgtEl>
                                        <p:attrNameLst>
                                          <p:attrName>style.visibility</p:attrName>
                                        </p:attrNameLst>
                                      </p:cBhvr>
                                      <p:to>
                                        <p:strVal val="visible"/>
                                      </p:to>
                                    </p:set>
                                    <p:animEffect transition="in" filter="fade">
                                      <p:cBhvr>
                                        <p:cTn id="99" dur="500"/>
                                        <p:tgtEl>
                                          <p:spTgt spid="188"/>
                                        </p:tgtEl>
                                      </p:cBhvr>
                                    </p:animEffect>
                                  </p:childTnLst>
                                </p:cTn>
                              </p:par>
                              <p:par>
                                <p:cTn id="100" presetID="10" presetClass="entr" presetSubtype="0" fill="hold" nodeType="withEffect">
                                  <p:stCondLst>
                                    <p:cond delay="0"/>
                                  </p:stCondLst>
                                  <p:childTnLst>
                                    <p:set>
                                      <p:cBhvr>
                                        <p:cTn id="101" dur="1" fill="hold">
                                          <p:stCondLst>
                                            <p:cond delay="0"/>
                                          </p:stCondLst>
                                        </p:cTn>
                                        <p:tgtEl>
                                          <p:spTgt spid="186"/>
                                        </p:tgtEl>
                                        <p:attrNameLst>
                                          <p:attrName>style.visibility</p:attrName>
                                        </p:attrNameLst>
                                      </p:cBhvr>
                                      <p:to>
                                        <p:strVal val="visible"/>
                                      </p:to>
                                    </p:set>
                                    <p:animEffect transition="in" filter="fade">
                                      <p:cBhvr>
                                        <p:cTn id="10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32109-F0BB-E8E7-8C29-21B21D250664}"/>
              </a:ext>
            </a:extLst>
          </p:cNvPr>
          <p:cNvSpPr/>
          <p:nvPr/>
        </p:nvSpPr>
        <p:spPr>
          <a:xfrm>
            <a:off x="347869" y="4810539"/>
            <a:ext cx="11834191" cy="20474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50D3337-5153-0D71-C9A7-C8E18FB6108D}"/>
              </a:ext>
            </a:extLst>
          </p:cNvPr>
          <p:cNvSpPr>
            <a:spLocks noGrp="1"/>
          </p:cNvSpPr>
          <p:nvPr>
            <p:ph type="title"/>
          </p:nvPr>
        </p:nvSpPr>
        <p:spPr>
          <a:xfrm>
            <a:off x="476694" y="120862"/>
            <a:ext cx="10515600" cy="1325563"/>
          </a:xfrm>
        </p:spPr>
        <p:txBody>
          <a:bodyPr/>
          <a:lstStyle/>
          <a:p>
            <a:r>
              <a:rPr lang="en-GB" dirty="0"/>
              <a:t>Developing Literacies</a:t>
            </a:r>
          </a:p>
        </p:txBody>
      </p:sp>
      <p:sp>
        <p:nvSpPr>
          <p:cNvPr id="8" name="Content Placeholder 3">
            <a:extLst>
              <a:ext uri="{FF2B5EF4-FFF2-40B4-BE49-F238E27FC236}">
                <a16:creationId xmlns:a16="http://schemas.microsoft.com/office/drawing/2014/main" id="{9AACFA5B-63E1-0CAD-B9D8-277A8E73EBDF}"/>
              </a:ext>
            </a:extLst>
          </p:cNvPr>
          <p:cNvSpPr txBox="1">
            <a:spLocks noGrp="1"/>
          </p:cNvSpPr>
          <p:nvPr>
            <p:ph idx="1"/>
          </p:nvPr>
        </p:nvSpPr>
        <p:spPr>
          <a:xfrm>
            <a:off x="476695" y="1277486"/>
            <a:ext cx="6431002" cy="4880503"/>
          </a:xfrm>
          <a:prstGeom prst="rect">
            <a:avLst/>
          </a:prstGeom>
          <a:solidFill>
            <a:schemeClr val="bg1"/>
          </a:solidFill>
        </p:spPr>
        <p:txBody>
          <a:bodyPr wrap="square" rtlCol="0">
            <a:spAutoFit/>
          </a:bodyPr>
          <a:lstStyle/>
          <a:p>
            <a:pPr marL="0" marR="0" indent="0">
              <a:lnSpc>
                <a:spcPct val="107000"/>
              </a:lnSpc>
              <a:spcAft>
                <a:spcPts val="800"/>
              </a:spcAft>
              <a:buNone/>
            </a:pPr>
            <a:r>
              <a:rPr lang="en-US" sz="1800" kern="100" dirty="0">
                <a:effectLst/>
                <a:ea typeface="Aptos" panose="020B0004020202020204" pitchFamily="34" charset="0"/>
              </a:rPr>
              <a:t>Based on the popular game </a:t>
            </a:r>
            <a:r>
              <a:rPr lang="en-US" kern="100" dirty="0">
                <a:ea typeface="Aptos" panose="020B0004020202020204" pitchFamily="34" charset="0"/>
              </a:rPr>
              <a:t>NYT Connections.</a:t>
            </a:r>
          </a:p>
          <a:p>
            <a:pPr marL="0" marR="0" indent="0">
              <a:lnSpc>
                <a:spcPct val="107000"/>
              </a:lnSpc>
              <a:spcAft>
                <a:spcPts val="800"/>
              </a:spcAft>
              <a:buNone/>
            </a:pPr>
            <a:r>
              <a:rPr lang="en-US" sz="1800" kern="100" dirty="0">
                <a:effectLst/>
                <a:ea typeface="Aptos" panose="020B0004020202020204" pitchFamily="34" charset="0"/>
              </a:rPr>
              <a:t>Players are given 16 words and find groups of four items that share something in common.</a:t>
            </a:r>
          </a:p>
          <a:p>
            <a:pPr marL="0" marR="0" indent="0">
              <a:lnSpc>
                <a:spcPct val="107000"/>
              </a:lnSpc>
              <a:spcAft>
                <a:spcPts val="800"/>
              </a:spcAft>
              <a:buNone/>
            </a:pPr>
            <a:r>
              <a:rPr lang="en-US" sz="1800" b="1" kern="100" dirty="0">
                <a:effectLst/>
                <a:ea typeface="Aptos" panose="020B0004020202020204" pitchFamily="34" charset="0"/>
              </a:rPr>
              <a:t>For example:</a:t>
            </a:r>
            <a:r>
              <a:rPr lang="en-US" sz="1800" kern="100" dirty="0">
                <a:effectLst/>
                <a:ea typeface="Aptos" panose="020B0004020202020204" pitchFamily="34" charset="0"/>
              </a:rPr>
              <a:t> </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1" kern="100" dirty="0">
                <a:effectLst/>
                <a:ea typeface="Aptos" panose="020B0004020202020204" pitchFamily="34" charset="0"/>
              </a:rPr>
              <a:t>FISH</a:t>
            </a:r>
            <a:r>
              <a:rPr lang="en-US" sz="1800" kern="100" dirty="0">
                <a:effectLst/>
                <a:ea typeface="Aptos" panose="020B0004020202020204" pitchFamily="34" charset="0"/>
              </a:rPr>
              <a:t>: Bass, Flounder, Salmon, Trout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1" kern="100" dirty="0">
                <a:effectLst/>
                <a:ea typeface="Aptos" panose="020B0004020202020204" pitchFamily="34" charset="0"/>
              </a:rPr>
              <a:t>FIRE</a:t>
            </a:r>
            <a:r>
              <a:rPr lang="en-US" sz="1800" kern="100" dirty="0">
                <a:effectLst/>
                <a:ea typeface="Aptos" panose="020B0004020202020204" pitchFamily="34" charset="0"/>
              </a:rPr>
              <a:t>: Ant, Drill, Island, Opal  </a:t>
            </a:r>
          </a:p>
          <a:p>
            <a:pPr marL="0" marR="0" indent="0">
              <a:lnSpc>
                <a:spcPct val="107000"/>
              </a:lnSpc>
              <a:spcAft>
                <a:spcPts val="800"/>
              </a:spcAft>
              <a:buNone/>
            </a:pPr>
            <a:r>
              <a:rPr lang="en-US" sz="1800" kern="100" dirty="0">
                <a:effectLst/>
                <a:ea typeface="Aptos" panose="020B0004020202020204" pitchFamily="34" charset="0"/>
              </a:rPr>
              <a:t>Each group is assigned a color (Yellow, Green, Blue, or Purple), with Yellow being the easiest category and Purple being the trickiest. </a:t>
            </a:r>
          </a:p>
          <a:p>
            <a:pPr marL="0" marR="0" indent="0">
              <a:lnSpc>
                <a:spcPct val="107000"/>
              </a:lnSpc>
              <a:spcAft>
                <a:spcPts val="800"/>
              </a:spcAft>
              <a:buNone/>
            </a:pPr>
            <a:r>
              <a:rPr lang="en-US" sz="1800" kern="100" dirty="0">
                <a:effectLst/>
                <a:ea typeface="Aptos" panose="020B0004020202020204" pitchFamily="34" charset="0"/>
              </a:rPr>
              <a:t>Each puzzle has exactly one solution and is meant to be tricky by having words that could fit into multiple categories. </a:t>
            </a:r>
          </a:p>
        </p:txBody>
      </p:sp>
      <p:pic>
        <p:nvPicPr>
          <p:cNvPr id="3" name="Content Placeholder 36">
            <a:extLst>
              <a:ext uri="{FF2B5EF4-FFF2-40B4-BE49-F238E27FC236}">
                <a16:creationId xmlns:a16="http://schemas.microsoft.com/office/drawing/2014/main" id="{DE0F3139-C492-E55B-36DF-6DCBB25DFF88}"/>
              </a:ext>
            </a:extLst>
          </p:cNvPr>
          <p:cNvPicPr>
            <a:picLocks noChangeAspect="1"/>
          </p:cNvPicPr>
          <p:nvPr/>
        </p:nvPicPr>
        <p:blipFill>
          <a:blip r:embed="rId3"/>
          <a:stretch>
            <a:fillRect/>
          </a:stretch>
        </p:blipFill>
        <p:spPr>
          <a:xfrm>
            <a:off x="7505477" y="1317751"/>
            <a:ext cx="4429609" cy="2111249"/>
          </a:xfrm>
          <a:prstGeom prst="rect">
            <a:avLst/>
          </a:prstGeom>
          <a:ln>
            <a:solidFill>
              <a:schemeClr val="bg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84CBB19-8FA2-4B94-8456-6DAA831B0A75}"/>
              </a:ext>
            </a:extLst>
          </p:cNvPr>
          <p:cNvPicPr>
            <a:picLocks noChangeAspect="1"/>
          </p:cNvPicPr>
          <p:nvPr/>
        </p:nvPicPr>
        <p:blipFill>
          <a:blip r:embed="rId4"/>
          <a:srcRect l="5710" t="3607" r="5582" b="3412"/>
          <a:stretch/>
        </p:blipFill>
        <p:spPr>
          <a:xfrm>
            <a:off x="7505477" y="4166742"/>
            <a:ext cx="4429608" cy="2302039"/>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19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3vsfcrfb7yftaoetbmvuxdnc3duavi"/>
</p:tagLst>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Oide slide deck </Template>
  <TotalTime>0</TotalTime>
  <Words>1577</Words>
  <Application>Microsoft Office PowerPoint</Application>
  <PresentationFormat>Widescreen</PresentationFormat>
  <Paragraphs>271</Paragraphs>
  <Slides>59</Slides>
  <Notes>53</Notes>
  <HiddenSlides>0</HiddenSlides>
  <MMClips>6</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59</vt:i4>
      </vt:variant>
    </vt:vector>
  </HeadingPairs>
  <TitlesOfParts>
    <vt:vector size="73" baseType="lpstr">
      <vt:lpstr>Aptos</vt:lpstr>
      <vt:lpstr>Arial</vt:lpstr>
      <vt:lpstr>Arial Bold</vt:lpstr>
      <vt:lpstr>Calibri</vt:lpstr>
      <vt:lpstr>Calibri Light</vt:lpstr>
      <vt:lpstr>Candara</vt:lpstr>
      <vt:lpstr>inherit</vt:lpstr>
      <vt:lpstr>Lato</vt:lpstr>
      <vt:lpstr>MetSans</vt:lpstr>
      <vt:lpstr>MetSerif</vt:lpstr>
      <vt:lpstr>Symbol</vt:lpstr>
      <vt:lpstr>1_Oide blue theme_logo_state gold_state green_white tagline</vt:lpstr>
      <vt:lpstr>Oide logo_black_blue tagline</vt:lpstr>
      <vt:lpstr>Oide logo_state gold_state green_blue tagline</vt:lpstr>
      <vt:lpstr>Classical Languages</vt:lpstr>
      <vt:lpstr>PowerPoint Presentation</vt:lpstr>
      <vt:lpstr>Senior Cycle Redevelopment</vt:lpstr>
      <vt:lpstr>Senior Cycle</vt:lpstr>
      <vt:lpstr>PowerPoint Presentation</vt:lpstr>
      <vt:lpstr>Classical Languages Specifications</vt:lpstr>
      <vt:lpstr>Seize the Opportunity</vt:lpstr>
      <vt:lpstr>PowerPoint Presentation</vt:lpstr>
      <vt:lpstr>Developing Literacies</vt:lpstr>
      <vt:lpstr>PowerPoint Presentation</vt:lpstr>
      <vt:lpstr>Developing Literacies</vt:lpstr>
      <vt:lpstr>PowerPoint Presentation</vt:lpstr>
      <vt:lpstr>Developing Literacies</vt:lpstr>
      <vt:lpstr>Developing literacies</vt:lpstr>
      <vt:lpstr>PowerPoint Presentation</vt:lpstr>
      <vt:lpstr>Join our new mailing list to receive news and updates</vt:lpstr>
      <vt:lpstr>Session 1</vt:lpstr>
      <vt:lpstr>Learning Intentions</vt:lpstr>
      <vt:lpstr>Studying Ancient Greek and Latin</vt:lpstr>
      <vt:lpstr>Senior Cycle Key Competencies</vt:lpstr>
      <vt:lpstr>Key Competencies </vt:lpstr>
      <vt:lpstr>Visibility of Key Competencies</vt:lpstr>
      <vt:lpstr>Strands of Study Overview</vt:lpstr>
      <vt:lpstr>PowerPoint Presentation</vt:lpstr>
      <vt:lpstr>  How will you prepare for teaching, learning and assessment using the learning outcomes? </vt:lpstr>
      <vt:lpstr>Interrelated Strands</vt:lpstr>
      <vt:lpstr>Considerations around creating learning experiences</vt:lpstr>
      <vt:lpstr>Aeneid 1.1-4</vt:lpstr>
      <vt:lpstr>Iliad Book 1</vt:lpstr>
      <vt:lpstr>Making connections and developing learning experiences</vt:lpstr>
      <vt:lpstr> How do you put the student at the centre of the learning?</vt:lpstr>
      <vt:lpstr>Tea/Coffee Break  </vt:lpstr>
      <vt:lpstr>Session 2</vt:lpstr>
      <vt:lpstr>CEFR Alignment</vt:lpstr>
      <vt:lpstr>Learning Intention</vt:lpstr>
      <vt:lpstr>The Importance of Language</vt:lpstr>
      <vt:lpstr>What knowledge, skills and values and dispositions are needed, or connect with, your suggested learning experience?</vt:lpstr>
      <vt:lpstr>Engaging with Authentic Texts</vt:lpstr>
      <vt:lpstr>PowerPoint Presentation</vt:lpstr>
      <vt:lpstr>PowerPoint Presentation</vt:lpstr>
      <vt:lpstr>PowerPoint Presentation</vt:lpstr>
      <vt:lpstr>Guardian Piece here</vt:lpstr>
      <vt:lpstr>Using Authentic Texts to Support language learning</vt:lpstr>
      <vt:lpstr>PowerPoint Presentation</vt:lpstr>
      <vt:lpstr>Visibility</vt:lpstr>
      <vt:lpstr>PowerPoint Presentation</vt:lpstr>
      <vt:lpstr> Lunch 1:15-2:00pm </vt:lpstr>
      <vt:lpstr>Session 3</vt:lpstr>
      <vt:lpstr>Learning Intentions</vt:lpstr>
      <vt:lpstr>Values and Dispositions</vt:lpstr>
      <vt:lpstr>PowerPoint Presentation</vt:lpstr>
      <vt:lpstr>PowerPoint Presentation</vt:lpstr>
      <vt:lpstr>What is the role of cultural context in the language learning process?</vt:lpstr>
      <vt:lpstr>PowerPoint Presentation</vt:lpstr>
      <vt:lpstr>Collaborative Approaches for Student-Centred Teaching, Learning and Assessment</vt:lpstr>
      <vt:lpstr>Reflection: What are your next steps? </vt:lpstr>
      <vt:lpstr>PowerPoint Presentation</vt:lpstr>
      <vt:lpstr>Additional Supports</vt:lpstr>
      <vt:lpstr>Sharing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2025-06-04T09:44:55Z</dcterms:created>
  <dcterms:modified xsi:type="dcterms:W3CDTF">2025-06-04T09:46:16Z</dcterms:modified>
</cp:coreProperties>
</file>