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98" r:id="rId5"/>
    <p:sldMasterId id="2147483675" r:id="rId6"/>
    <p:sldMasterId id="2147483689" r:id="rId7"/>
  </p:sldMasterIdLst>
  <p:notesMasterIdLst>
    <p:notesMasterId r:id="rId63"/>
  </p:notesMasterIdLst>
  <p:sldIdLst>
    <p:sldId id="262" r:id="rId8"/>
    <p:sldId id="451" r:id="rId9"/>
    <p:sldId id="455" r:id="rId10"/>
    <p:sldId id="272" r:id="rId11"/>
    <p:sldId id="431" r:id="rId12"/>
    <p:sldId id="2937" r:id="rId13"/>
    <p:sldId id="2938" r:id="rId14"/>
    <p:sldId id="373" r:id="rId15"/>
    <p:sldId id="371" r:id="rId16"/>
    <p:sldId id="390" r:id="rId17"/>
    <p:sldId id="378" r:id="rId18"/>
    <p:sldId id="432" r:id="rId19"/>
    <p:sldId id="393" r:id="rId20"/>
    <p:sldId id="256" r:id="rId21"/>
    <p:sldId id="452" r:id="rId22"/>
    <p:sldId id="396" r:id="rId23"/>
    <p:sldId id="430" r:id="rId24"/>
    <p:sldId id="395" r:id="rId25"/>
    <p:sldId id="429" r:id="rId26"/>
    <p:sldId id="398" r:id="rId27"/>
    <p:sldId id="433" r:id="rId28"/>
    <p:sldId id="436" r:id="rId29"/>
    <p:sldId id="402" r:id="rId30"/>
    <p:sldId id="409" r:id="rId31"/>
    <p:sldId id="403" r:id="rId32"/>
    <p:sldId id="391" r:id="rId33"/>
    <p:sldId id="404" r:id="rId34"/>
    <p:sldId id="406" r:id="rId35"/>
    <p:sldId id="407" r:id="rId36"/>
    <p:sldId id="411" r:id="rId37"/>
    <p:sldId id="2939" r:id="rId38"/>
    <p:sldId id="412" r:id="rId39"/>
    <p:sldId id="460" r:id="rId40"/>
    <p:sldId id="408" r:id="rId41"/>
    <p:sldId id="410" r:id="rId42"/>
    <p:sldId id="426" r:id="rId43"/>
    <p:sldId id="443" r:id="rId44"/>
    <p:sldId id="447" r:id="rId45"/>
    <p:sldId id="437" r:id="rId46"/>
    <p:sldId id="445" r:id="rId47"/>
    <p:sldId id="427" r:id="rId48"/>
    <p:sldId id="448" r:id="rId49"/>
    <p:sldId id="454" r:id="rId50"/>
    <p:sldId id="413" r:id="rId51"/>
    <p:sldId id="417" r:id="rId52"/>
    <p:sldId id="419" r:id="rId53"/>
    <p:sldId id="420" r:id="rId54"/>
    <p:sldId id="283" r:id="rId55"/>
    <p:sldId id="418" r:id="rId56"/>
    <p:sldId id="423" r:id="rId57"/>
    <p:sldId id="450" r:id="rId58"/>
    <p:sldId id="416" r:id="rId59"/>
    <p:sldId id="459" r:id="rId60"/>
    <p:sldId id="440" r:id="rId61"/>
    <p:sldId id="2913" r:id="rId62"/>
  </p:sldIdLst>
  <p:sldSz cx="12192000" cy="6858000"/>
  <p:notesSz cx="10234613" cy="71040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E85AA"/>
    <a:srgbClr val="862A01"/>
    <a:srgbClr val="C84829"/>
    <a:srgbClr val="24647C"/>
    <a:srgbClr val="F7F7F7"/>
    <a:srgbClr val="EBECEE"/>
    <a:srgbClr val="DD7C5E"/>
    <a:srgbClr val="EBAB58"/>
    <a:srgbClr val="E286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A1254C-D456-44C6-AB14-93F3C54F4BC1}" v="20" dt="2024-11-29T09:47:26.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68" autoAdjust="0"/>
  </p:normalViewPr>
  <p:slideViewPr>
    <p:cSldViewPr snapToGrid="0">
      <p:cViewPr varScale="1">
        <p:scale>
          <a:sx n="83" d="100"/>
          <a:sy n="83" d="100"/>
        </p:scale>
        <p:origin x="1554" y="78"/>
      </p:cViewPr>
      <p:guideLst/>
    </p:cSldViewPr>
  </p:slideViewPr>
  <p:notesTextViewPr>
    <p:cViewPr>
      <p:scale>
        <a:sx n="3" d="2"/>
        <a:sy n="3" d="2"/>
      </p:scale>
      <p:origin x="0" y="0"/>
    </p:cViewPr>
  </p:notesTextViewPr>
  <p:sorterViewPr>
    <p:cViewPr>
      <p:scale>
        <a:sx n="140" d="100"/>
        <a:sy n="140" d="100"/>
      </p:scale>
      <p:origin x="0" y="-10867"/>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999" cy="356437"/>
          </a:xfrm>
          <a:prstGeom prst="rect">
            <a:avLst/>
          </a:prstGeom>
        </p:spPr>
        <p:txBody>
          <a:bodyPr vert="horz" lIns="99075" tIns="49538" rIns="99075" bIns="49538" rtlCol="0"/>
          <a:lstStyle>
            <a:lvl1pPr algn="l">
              <a:defRPr sz="1300"/>
            </a:lvl1pPr>
          </a:lstStyle>
          <a:p>
            <a:endParaRPr lang="en-IE"/>
          </a:p>
        </p:txBody>
      </p:sp>
      <p:sp>
        <p:nvSpPr>
          <p:cNvPr id="3" name="Date Placeholder 2"/>
          <p:cNvSpPr>
            <a:spLocks noGrp="1"/>
          </p:cNvSpPr>
          <p:nvPr>
            <p:ph type="dt" idx="1"/>
          </p:nvPr>
        </p:nvSpPr>
        <p:spPr>
          <a:xfrm>
            <a:off x="5797246" y="0"/>
            <a:ext cx="4434999" cy="356437"/>
          </a:xfrm>
          <a:prstGeom prst="rect">
            <a:avLst/>
          </a:prstGeom>
        </p:spPr>
        <p:txBody>
          <a:bodyPr vert="horz" lIns="99075" tIns="49538" rIns="99075" bIns="49538" rtlCol="0"/>
          <a:lstStyle>
            <a:lvl1pPr algn="r">
              <a:defRPr sz="1300"/>
            </a:lvl1pPr>
          </a:lstStyle>
          <a:p>
            <a:fld id="{B8CC1DB3-DFF0-432D-A295-DB98AA8C6A3F}" type="datetimeFigureOut">
              <a:rPr lang="en-IE" smtClean="0"/>
              <a:t>29/11/2024</a:t>
            </a:fld>
            <a:endParaRPr lang="en-IE"/>
          </a:p>
        </p:txBody>
      </p:sp>
      <p:sp>
        <p:nvSpPr>
          <p:cNvPr id="4" name="Slide Image Placeholder 3"/>
          <p:cNvSpPr>
            <a:spLocks noGrp="1" noRot="1" noChangeAspect="1"/>
          </p:cNvSpPr>
          <p:nvPr>
            <p:ph type="sldImg" idx="2"/>
          </p:nvPr>
        </p:nvSpPr>
        <p:spPr>
          <a:xfrm>
            <a:off x="2984500" y="887413"/>
            <a:ext cx="4265613" cy="2398712"/>
          </a:xfrm>
          <a:prstGeom prst="rect">
            <a:avLst/>
          </a:prstGeom>
          <a:noFill/>
          <a:ln w="12700">
            <a:solidFill>
              <a:prstClr val="black"/>
            </a:solidFill>
          </a:ln>
        </p:spPr>
        <p:txBody>
          <a:bodyPr vert="horz" lIns="99075" tIns="49538" rIns="99075" bIns="49538" rtlCol="0" anchor="ctr"/>
          <a:lstStyle/>
          <a:p>
            <a:endParaRPr lang="en-IE"/>
          </a:p>
        </p:txBody>
      </p:sp>
      <p:sp>
        <p:nvSpPr>
          <p:cNvPr id="5" name="Notes Placeholder 4"/>
          <p:cNvSpPr>
            <a:spLocks noGrp="1"/>
          </p:cNvSpPr>
          <p:nvPr>
            <p:ph type="body" sz="quarter" idx="3"/>
          </p:nvPr>
        </p:nvSpPr>
        <p:spPr>
          <a:xfrm>
            <a:off x="1023462" y="3418830"/>
            <a:ext cx="8187690" cy="2797225"/>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6747627"/>
            <a:ext cx="4434999" cy="356436"/>
          </a:xfrm>
          <a:prstGeom prst="rect">
            <a:avLst/>
          </a:prstGeom>
        </p:spPr>
        <p:txBody>
          <a:bodyPr vert="horz" lIns="99075" tIns="49538" rIns="99075" bIns="49538" rtlCol="0" anchor="b"/>
          <a:lstStyle>
            <a:lvl1pPr algn="l">
              <a:defRPr sz="1300"/>
            </a:lvl1pPr>
          </a:lstStyle>
          <a:p>
            <a:endParaRPr lang="en-IE"/>
          </a:p>
        </p:txBody>
      </p:sp>
      <p:sp>
        <p:nvSpPr>
          <p:cNvPr id="7" name="Slide Number Placeholder 6"/>
          <p:cNvSpPr>
            <a:spLocks noGrp="1"/>
          </p:cNvSpPr>
          <p:nvPr>
            <p:ph type="sldNum" sz="quarter" idx="5"/>
          </p:nvPr>
        </p:nvSpPr>
        <p:spPr>
          <a:xfrm>
            <a:off x="5797246" y="6747627"/>
            <a:ext cx="4434999" cy="356436"/>
          </a:xfrm>
          <a:prstGeom prst="rect">
            <a:avLst/>
          </a:prstGeom>
        </p:spPr>
        <p:txBody>
          <a:bodyPr vert="horz" lIns="99075" tIns="49538" rIns="99075" bIns="49538" rtlCol="0" anchor="b"/>
          <a:lstStyle>
            <a:lvl1pPr algn="r">
              <a:defRPr sz="1300"/>
            </a:lvl1pPr>
          </a:lstStyle>
          <a:p>
            <a:fld id="{4D9A7D6B-38A0-40C0-B1A2-4E6103F0BCBC}" type="slidenum">
              <a:rPr lang="en-IE" smtClean="0"/>
              <a:t>‹#›</a:t>
            </a:fld>
            <a:endParaRPr lang="en-IE"/>
          </a:p>
        </p:txBody>
      </p:sp>
    </p:spTree>
    <p:extLst>
      <p:ext uri="{BB962C8B-B14F-4D97-AF65-F5344CB8AC3E}">
        <p14:creationId xmlns:p14="http://schemas.microsoft.com/office/powerpoint/2010/main" val="3844099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endParaRPr lang="en-IE" dirty="0"/>
          </a:p>
        </p:txBody>
      </p:sp>
      <p:sp>
        <p:nvSpPr>
          <p:cNvPr id="4" name="Slide Number Placeholder 3"/>
          <p:cNvSpPr>
            <a:spLocks noGrp="1"/>
          </p:cNvSpPr>
          <p:nvPr>
            <p:ph type="sldNum" sz="quarter" idx="5"/>
          </p:nvPr>
        </p:nvSpPr>
        <p:spPr/>
        <p:txBody>
          <a:bodyPr/>
          <a:lstStyle/>
          <a:p>
            <a:fld id="{4D9A7D6B-38A0-40C0-B1A2-4E6103F0BCBC}" type="slidenum">
              <a:rPr lang="en-IE" smtClean="0"/>
              <a:t>1</a:t>
            </a:fld>
            <a:endParaRPr lang="en-IE"/>
          </a:p>
        </p:txBody>
      </p:sp>
    </p:spTree>
    <p:extLst>
      <p:ext uri="{BB962C8B-B14F-4D97-AF65-F5344CB8AC3E}">
        <p14:creationId xmlns:p14="http://schemas.microsoft.com/office/powerpoint/2010/main" val="4043470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11</a:t>
            </a:fld>
            <a:endParaRPr lang="en-IE"/>
          </a:p>
        </p:txBody>
      </p:sp>
    </p:spTree>
    <p:extLst>
      <p:ext uri="{BB962C8B-B14F-4D97-AF65-F5344CB8AC3E}">
        <p14:creationId xmlns:p14="http://schemas.microsoft.com/office/powerpoint/2010/main" val="1616605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12</a:t>
            </a:fld>
            <a:endParaRPr lang="en-IE"/>
          </a:p>
        </p:txBody>
      </p:sp>
    </p:spTree>
    <p:extLst>
      <p:ext uri="{BB962C8B-B14F-4D97-AF65-F5344CB8AC3E}">
        <p14:creationId xmlns:p14="http://schemas.microsoft.com/office/powerpoint/2010/main" val="3757334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13</a:t>
            </a:fld>
            <a:endParaRPr lang="en-IE"/>
          </a:p>
        </p:txBody>
      </p:sp>
    </p:spTree>
    <p:extLst>
      <p:ext uri="{BB962C8B-B14F-4D97-AF65-F5344CB8AC3E}">
        <p14:creationId xmlns:p14="http://schemas.microsoft.com/office/powerpoint/2010/main" val="2423524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14</a:t>
            </a:fld>
            <a:endParaRPr lang="en-IE"/>
          </a:p>
        </p:txBody>
      </p:sp>
    </p:spTree>
    <p:extLst>
      <p:ext uri="{BB962C8B-B14F-4D97-AF65-F5344CB8AC3E}">
        <p14:creationId xmlns:p14="http://schemas.microsoft.com/office/powerpoint/2010/main" val="1071976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15</a:t>
            </a:fld>
            <a:endParaRPr lang="en-IE"/>
          </a:p>
        </p:txBody>
      </p:sp>
    </p:spTree>
    <p:extLst>
      <p:ext uri="{BB962C8B-B14F-4D97-AF65-F5344CB8AC3E}">
        <p14:creationId xmlns:p14="http://schemas.microsoft.com/office/powerpoint/2010/main" val="1797204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16</a:t>
            </a:fld>
            <a:endParaRPr lang="en-IE"/>
          </a:p>
        </p:txBody>
      </p:sp>
    </p:spTree>
    <p:extLst>
      <p:ext uri="{BB962C8B-B14F-4D97-AF65-F5344CB8AC3E}">
        <p14:creationId xmlns:p14="http://schemas.microsoft.com/office/powerpoint/2010/main" val="229418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17</a:t>
            </a:fld>
            <a:endParaRPr lang="en-IE"/>
          </a:p>
        </p:txBody>
      </p:sp>
    </p:spTree>
    <p:extLst>
      <p:ext uri="{BB962C8B-B14F-4D97-AF65-F5344CB8AC3E}">
        <p14:creationId xmlns:p14="http://schemas.microsoft.com/office/powerpoint/2010/main" val="243153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18</a:t>
            </a:fld>
            <a:endParaRPr lang="en-IE"/>
          </a:p>
        </p:txBody>
      </p:sp>
    </p:spTree>
    <p:extLst>
      <p:ext uri="{BB962C8B-B14F-4D97-AF65-F5344CB8AC3E}">
        <p14:creationId xmlns:p14="http://schemas.microsoft.com/office/powerpoint/2010/main" val="2780390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19</a:t>
            </a:fld>
            <a:endParaRPr lang="en-IE"/>
          </a:p>
        </p:txBody>
      </p:sp>
    </p:spTree>
    <p:extLst>
      <p:ext uri="{BB962C8B-B14F-4D97-AF65-F5344CB8AC3E}">
        <p14:creationId xmlns:p14="http://schemas.microsoft.com/office/powerpoint/2010/main" val="2166876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20</a:t>
            </a:fld>
            <a:endParaRPr lang="en-IE"/>
          </a:p>
        </p:txBody>
      </p:sp>
    </p:spTree>
    <p:extLst>
      <p:ext uri="{BB962C8B-B14F-4D97-AF65-F5344CB8AC3E}">
        <p14:creationId xmlns:p14="http://schemas.microsoft.com/office/powerpoint/2010/main" val="269013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a:t>
            </a:fld>
            <a:endParaRPr lang="en-IE"/>
          </a:p>
        </p:txBody>
      </p:sp>
    </p:spTree>
    <p:extLst>
      <p:ext uri="{BB962C8B-B14F-4D97-AF65-F5344CB8AC3E}">
        <p14:creationId xmlns:p14="http://schemas.microsoft.com/office/powerpoint/2010/main" val="2065574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21</a:t>
            </a:fld>
            <a:endParaRPr lang="en-IE"/>
          </a:p>
        </p:txBody>
      </p:sp>
    </p:spTree>
    <p:extLst>
      <p:ext uri="{BB962C8B-B14F-4D97-AF65-F5344CB8AC3E}">
        <p14:creationId xmlns:p14="http://schemas.microsoft.com/office/powerpoint/2010/main" val="1719542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22</a:t>
            </a:fld>
            <a:endParaRPr lang="en-IE"/>
          </a:p>
        </p:txBody>
      </p:sp>
    </p:spTree>
    <p:extLst>
      <p:ext uri="{BB962C8B-B14F-4D97-AF65-F5344CB8AC3E}">
        <p14:creationId xmlns:p14="http://schemas.microsoft.com/office/powerpoint/2010/main" val="770014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23</a:t>
            </a:fld>
            <a:endParaRPr lang="en-IE"/>
          </a:p>
        </p:txBody>
      </p:sp>
    </p:spTree>
    <p:extLst>
      <p:ext uri="{BB962C8B-B14F-4D97-AF65-F5344CB8AC3E}">
        <p14:creationId xmlns:p14="http://schemas.microsoft.com/office/powerpoint/2010/main" val="2309097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24</a:t>
            </a:fld>
            <a:endParaRPr lang="en-IE"/>
          </a:p>
        </p:txBody>
      </p:sp>
    </p:spTree>
    <p:extLst>
      <p:ext uri="{BB962C8B-B14F-4D97-AF65-F5344CB8AC3E}">
        <p14:creationId xmlns:p14="http://schemas.microsoft.com/office/powerpoint/2010/main" val="2116302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25</a:t>
            </a:fld>
            <a:endParaRPr lang="en-IE"/>
          </a:p>
        </p:txBody>
      </p:sp>
    </p:spTree>
    <p:extLst>
      <p:ext uri="{BB962C8B-B14F-4D97-AF65-F5344CB8AC3E}">
        <p14:creationId xmlns:p14="http://schemas.microsoft.com/office/powerpoint/2010/main" val="3616110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532" indent="-371532">
              <a:lnSpc>
                <a:spcPct val="90000"/>
              </a:lnSpc>
              <a:spcBef>
                <a:spcPts val="1084"/>
              </a:spcBef>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26</a:t>
            </a:fld>
            <a:endParaRPr lang="en-IE"/>
          </a:p>
        </p:txBody>
      </p:sp>
    </p:spTree>
    <p:extLst>
      <p:ext uri="{BB962C8B-B14F-4D97-AF65-F5344CB8AC3E}">
        <p14:creationId xmlns:p14="http://schemas.microsoft.com/office/powerpoint/2010/main" val="2187524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27</a:t>
            </a:fld>
            <a:endParaRPr lang="en-IE"/>
          </a:p>
        </p:txBody>
      </p:sp>
    </p:spTree>
    <p:extLst>
      <p:ext uri="{BB962C8B-B14F-4D97-AF65-F5344CB8AC3E}">
        <p14:creationId xmlns:p14="http://schemas.microsoft.com/office/powerpoint/2010/main" val="1633480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28</a:t>
            </a:fld>
            <a:endParaRPr lang="en-IE"/>
          </a:p>
        </p:txBody>
      </p:sp>
    </p:spTree>
    <p:extLst>
      <p:ext uri="{BB962C8B-B14F-4D97-AF65-F5344CB8AC3E}">
        <p14:creationId xmlns:p14="http://schemas.microsoft.com/office/powerpoint/2010/main" val="347609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29</a:t>
            </a:fld>
            <a:endParaRPr lang="en-IE"/>
          </a:p>
        </p:txBody>
      </p:sp>
    </p:spTree>
    <p:extLst>
      <p:ext uri="{BB962C8B-B14F-4D97-AF65-F5344CB8AC3E}">
        <p14:creationId xmlns:p14="http://schemas.microsoft.com/office/powerpoint/2010/main" val="2086312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30</a:t>
            </a:fld>
            <a:endParaRPr lang="en-IE"/>
          </a:p>
        </p:txBody>
      </p:sp>
    </p:spTree>
    <p:extLst>
      <p:ext uri="{BB962C8B-B14F-4D97-AF65-F5344CB8AC3E}">
        <p14:creationId xmlns:p14="http://schemas.microsoft.com/office/powerpoint/2010/main" val="148755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a:t>
            </a:fld>
            <a:endParaRPr lang="en-IE"/>
          </a:p>
        </p:txBody>
      </p:sp>
    </p:spTree>
    <p:extLst>
      <p:ext uri="{BB962C8B-B14F-4D97-AF65-F5344CB8AC3E}">
        <p14:creationId xmlns:p14="http://schemas.microsoft.com/office/powerpoint/2010/main" val="2863994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32</a:t>
            </a:fld>
            <a:endParaRPr lang="en-IE"/>
          </a:p>
        </p:txBody>
      </p:sp>
    </p:spTree>
    <p:extLst>
      <p:ext uri="{BB962C8B-B14F-4D97-AF65-F5344CB8AC3E}">
        <p14:creationId xmlns:p14="http://schemas.microsoft.com/office/powerpoint/2010/main" val="1781615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33</a:t>
            </a:fld>
            <a:endParaRPr lang="en-IE"/>
          </a:p>
        </p:txBody>
      </p:sp>
    </p:spTree>
    <p:extLst>
      <p:ext uri="{BB962C8B-B14F-4D97-AF65-F5344CB8AC3E}">
        <p14:creationId xmlns:p14="http://schemas.microsoft.com/office/powerpoint/2010/main" val="4088229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34</a:t>
            </a:fld>
            <a:endParaRPr lang="en-IE"/>
          </a:p>
        </p:txBody>
      </p:sp>
    </p:spTree>
    <p:extLst>
      <p:ext uri="{BB962C8B-B14F-4D97-AF65-F5344CB8AC3E}">
        <p14:creationId xmlns:p14="http://schemas.microsoft.com/office/powerpoint/2010/main" val="2774400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GB" dirty="0">
              <a:sym typeface="Calibri"/>
            </a:endParaRPr>
          </a:p>
        </p:txBody>
      </p:sp>
      <p:sp>
        <p:nvSpPr>
          <p:cNvPr id="4" name="Slide Number Placeholder 3"/>
          <p:cNvSpPr>
            <a:spLocks noGrp="1"/>
          </p:cNvSpPr>
          <p:nvPr>
            <p:ph type="sldNum" sz="quarter" idx="5"/>
          </p:nvPr>
        </p:nvSpPr>
        <p:spPr/>
        <p:txBody>
          <a:bodyPr/>
          <a:lstStyle/>
          <a:p>
            <a:fld id="{4D9A7D6B-38A0-40C0-B1A2-4E6103F0BCBC}" type="slidenum">
              <a:rPr lang="en-IE" smtClean="0"/>
              <a:t>35</a:t>
            </a:fld>
            <a:endParaRPr lang="en-IE"/>
          </a:p>
        </p:txBody>
      </p:sp>
    </p:spTree>
    <p:extLst>
      <p:ext uri="{BB962C8B-B14F-4D97-AF65-F5344CB8AC3E}">
        <p14:creationId xmlns:p14="http://schemas.microsoft.com/office/powerpoint/2010/main" val="1016781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36</a:t>
            </a:fld>
            <a:endParaRPr lang="en-IE"/>
          </a:p>
        </p:txBody>
      </p:sp>
    </p:spTree>
    <p:extLst>
      <p:ext uri="{BB962C8B-B14F-4D97-AF65-F5344CB8AC3E}">
        <p14:creationId xmlns:p14="http://schemas.microsoft.com/office/powerpoint/2010/main" val="3664500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37</a:t>
            </a:fld>
            <a:endParaRPr lang="en-IE"/>
          </a:p>
        </p:txBody>
      </p:sp>
    </p:spTree>
    <p:extLst>
      <p:ext uri="{BB962C8B-B14F-4D97-AF65-F5344CB8AC3E}">
        <p14:creationId xmlns:p14="http://schemas.microsoft.com/office/powerpoint/2010/main" val="850292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38</a:t>
            </a:fld>
            <a:endParaRPr lang="en-IE"/>
          </a:p>
        </p:txBody>
      </p:sp>
    </p:spTree>
    <p:extLst>
      <p:ext uri="{BB962C8B-B14F-4D97-AF65-F5344CB8AC3E}">
        <p14:creationId xmlns:p14="http://schemas.microsoft.com/office/powerpoint/2010/main" val="2810106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39</a:t>
            </a:fld>
            <a:endParaRPr lang="en-IE"/>
          </a:p>
        </p:txBody>
      </p:sp>
    </p:spTree>
    <p:extLst>
      <p:ext uri="{BB962C8B-B14F-4D97-AF65-F5344CB8AC3E}">
        <p14:creationId xmlns:p14="http://schemas.microsoft.com/office/powerpoint/2010/main" val="2321043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40</a:t>
            </a:fld>
            <a:endParaRPr lang="en-IE"/>
          </a:p>
        </p:txBody>
      </p:sp>
    </p:spTree>
    <p:extLst>
      <p:ext uri="{BB962C8B-B14F-4D97-AF65-F5344CB8AC3E}">
        <p14:creationId xmlns:p14="http://schemas.microsoft.com/office/powerpoint/2010/main" val="3396594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lnSpc>
                <a:spcPct val="115000"/>
              </a:lnSpc>
              <a:defRPr/>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41</a:t>
            </a:fld>
            <a:endParaRPr lang="en-IE"/>
          </a:p>
        </p:txBody>
      </p:sp>
    </p:spTree>
    <p:extLst>
      <p:ext uri="{BB962C8B-B14F-4D97-AF65-F5344CB8AC3E}">
        <p14:creationId xmlns:p14="http://schemas.microsoft.com/office/powerpoint/2010/main" val="214353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1023462" y="3418830"/>
            <a:ext cx="8187690" cy="2797225"/>
          </a:xfrm>
          <a:prstGeom prst="rect">
            <a:avLst/>
          </a:prstGeom>
          <a:noFill/>
          <a:ln>
            <a:noFill/>
          </a:ln>
        </p:spPr>
        <p:txBody>
          <a:bodyPr spcFirstLastPara="1" wrap="square" lIns="99059" tIns="49516" rIns="99059" bIns="49516" anchor="t" anchorCtr="0">
            <a:noAutofit/>
          </a:bodyPr>
          <a:lstStyle/>
          <a:p>
            <a:pPr>
              <a:lnSpc>
                <a:spcPct val="115000"/>
              </a:lnSpc>
            </a:pPr>
            <a:endParaRPr dirty="0"/>
          </a:p>
        </p:txBody>
      </p:sp>
      <p:sp>
        <p:nvSpPr>
          <p:cNvPr id="130" name="Google Shape;130;p4:notes"/>
          <p:cNvSpPr>
            <a:spLocks noGrp="1" noRot="1" noChangeAspect="1"/>
          </p:cNvSpPr>
          <p:nvPr>
            <p:ph type="sldImg" idx="2"/>
          </p:nvPr>
        </p:nvSpPr>
        <p:spPr>
          <a:xfrm>
            <a:off x="2984500" y="887413"/>
            <a:ext cx="4265613" cy="2398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42</a:t>
            </a:fld>
            <a:endParaRPr lang="en-IE"/>
          </a:p>
        </p:txBody>
      </p:sp>
    </p:spTree>
    <p:extLst>
      <p:ext uri="{BB962C8B-B14F-4D97-AF65-F5344CB8AC3E}">
        <p14:creationId xmlns:p14="http://schemas.microsoft.com/office/powerpoint/2010/main" val="2841224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43</a:t>
            </a:fld>
            <a:endParaRPr lang="en-IE"/>
          </a:p>
        </p:txBody>
      </p:sp>
    </p:spTree>
    <p:extLst>
      <p:ext uri="{BB962C8B-B14F-4D97-AF65-F5344CB8AC3E}">
        <p14:creationId xmlns:p14="http://schemas.microsoft.com/office/powerpoint/2010/main" val="2128552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GB" dirty="0">
              <a:sym typeface="Calibri"/>
            </a:endParaRPr>
          </a:p>
        </p:txBody>
      </p:sp>
      <p:sp>
        <p:nvSpPr>
          <p:cNvPr id="4" name="Slide Number Placeholder 3"/>
          <p:cNvSpPr>
            <a:spLocks noGrp="1"/>
          </p:cNvSpPr>
          <p:nvPr>
            <p:ph type="sldNum" sz="quarter" idx="5"/>
          </p:nvPr>
        </p:nvSpPr>
        <p:spPr/>
        <p:txBody>
          <a:bodyPr/>
          <a:lstStyle/>
          <a:p>
            <a:fld id="{4D9A7D6B-38A0-40C0-B1A2-4E6103F0BCBC}" type="slidenum">
              <a:rPr lang="en-IE" smtClean="0"/>
              <a:t>44</a:t>
            </a:fld>
            <a:endParaRPr lang="en-IE"/>
          </a:p>
        </p:txBody>
      </p:sp>
    </p:spTree>
    <p:extLst>
      <p:ext uri="{BB962C8B-B14F-4D97-AF65-F5344CB8AC3E}">
        <p14:creationId xmlns:p14="http://schemas.microsoft.com/office/powerpoint/2010/main" val="3595232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45</a:t>
            </a:fld>
            <a:endParaRPr lang="en-IE"/>
          </a:p>
        </p:txBody>
      </p:sp>
    </p:spTree>
    <p:extLst>
      <p:ext uri="{BB962C8B-B14F-4D97-AF65-F5344CB8AC3E}">
        <p14:creationId xmlns:p14="http://schemas.microsoft.com/office/powerpoint/2010/main" val="1341216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46</a:t>
            </a:fld>
            <a:endParaRPr lang="en-IE"/>
          </a:p>
        </p:txBody>
      </p:sp>
    </p:spTree>
    <p:extLst>
      <p:ext uri="{BB962C8B-B14F-4D97-AF65-F5344CB8AC3E}">
        <p14:creationId xmlns:p14="http://schemas.microsoft.com/office/powerpoint/2010/main" val="35873725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47</a:t>
            </a:fld>
            <a:endParaRPr lang="en-IE"/>
          </a:p>
        </p:txBody>
      </p:sp>
    </p:spTree>
    <p:extLst>
      <p:ext uri="{BB962C8B-B14F-4D97-AF65-F5344CB8AC3E}">
        <p14:creationId xmlns:p14="http://schemas.microsoft.com/office/powerpoint/2010/main" val="749006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tabLst>
                <a:tab pos="1543922" algn="l"/>
              </a:tabLst>
            </a:pPr>
            <a:endParaRPr lang="en-GB" dirty="0"/>
          </a:p>
        </p:txBody>
      </p:sp>
      <p:sp>
        <p:nvSpPr>
          <p:cNvPr id="4" name="Slide Number Placeholder 3"/>
          <p:cNvSpPr>
            <a:spLocks noGrp="1"/>
          </p:cNvSpPr>
          <p:nvPr>
            <p:ph type="sldNum" sz="quarter" idx="5"/>
          </p:nvPr>
        </p:nvSpPr>
        <p:spPr/>
        <p:txBody>
          <a:bodyPr/>
          <a:lstStyle/>
          <a:p>
            <a:fld id="{40398A8D-3BC4-4660-BC4A-604E5D788B88}" type="slidenum">
              <a:rPr lang="en-IE" smtClean="0"/>
              <a:t>48</a:t>
            </a:fld>
            <a:endParaRPr lang="en-IE"/>
          </a:p>
        </p:txBody>
      </p:sp>
    </p:spTree>
    <p:extLst>
      <p:ext uri="{BB962C8B-B14F-4D97-AF65-F5344CB8AC3E}">
        <p14:creationId xmlns:p14="http://schemas.microsoft.com/office/powerpoint/2010/main" val="31135347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49</a:t>
            </a:fld>
            <a:endParaRPr lang="en-IE"/>
          </a:p>
        </p:txBody>
      </p:sp>
    </p:spTree>
    <p:extLst>
      <p:ext uri="{BB962C8B-B14F-4D97-AF65-F5344CB8AC3E}">
        <p14:creationId xmlns:p14="http://schemas.microsoft.com/office/powerpoint/2010/main" val="1534890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50</a:t>
            </a:fld>
            <a:endParaRPr lang="en-IE"/>
          </a:p>
        </p:txBody>
      </p:sp>
    </p:spTree>
    <p:extLst>
      <p:ext uri="{BB962C8B-B14F-4D97-AF65-F5344CB8AC3E}">
        <p14:creationId xmlns:p14="http://schemas.microsoft.com/office/powerpoint/2010/main" val="2842199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51</a:t>
            </a:fld>
            <a:endParaRPr lang="en-IE"/>
          </a:p>
        </p:txBody>
      </p:sp>
    </p:spTree>
    <p:extLst>
      <p:ext uri="{BB962C8B-B14F-4D97-AF65-F5344CB8AC3E}">
        <p14:creationId xmlns:p14="http://schemas.microsoft.com/office/powerpoint/2010/main" val="3252086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D9A7D6B-38A0-40C0-B1A2-4E6103F0BCBC}" type="slidenum">
              <a:rPr lang="en-IE" smtClean="0"/>
              <a:t>5</a:t>
            </a:fld>
            <a:endParaRPr lang="en-IE"/>
          </a:p>
        </p:txBody>
      </p:sp>
    </p:spTree>
    <p:extLst>
      <p:ext uri="{BB962C8B-B14F-4D97-AF65-F5344CB8AC3E}">
        <p14:creationId xmlns:p14="http://schemas.microsoft.com/office/powerpoint/2010/main" val="26840264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52</a:t>
            </a:fld>
            <a:endParaRPr lang="en-IE"/>
          </a:p>
        </p:txBody>
      </p:sp>
    </p:spTree>
    <p:extLst>
      <p:ext uri="{BB962C8B-B14F-4D97-AF65-F5344CB8AC3E}">
        <p14:creationId xmlns:p14="http://schemas.microsoft.com/office/powerpoint/2010/main" val="22048690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DFC4C-4119-EEEB-583C-70C734DE7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23F27-5E2F-AF8C-81F7-34AB8B729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90C22-40CD-76D0-213A-EEB682EBCC5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3E11550-6052-4644-D9D7-0C0715B3567B}"/>
              </a:ext>
            </a:extLst>
          </p:cNvPr>
          <p:cNvSpPr>
            <a:spLocks noGrp="1"/>
          </p:cNvSpPr>
          <p:nvPr>
            <p:ph type="sldNum" sz="quarter" idx="5"/>
          </p:nvPr>
        </p:nvSpPr>
        <p:spPr/>
        <p:txBody>
          <a:bodyPr/>
          <a:lstStyle/>
          <a:p>
            <a:fld id="{4D9A7D6B-38A0-40C0-B1A2-4E6103F0BCBC}" type="slidenum">
              <a:rPr lang="en-IE" smtClean="0"/>
              <a:t>53</a:t>
            </a:fld>
            <a:endParaRPr lang="en-IE"/>
          </a:p>
        </p:txBody>
      </p:sp>
    </p:spTree>
    <p:extLst>
      <p:ext uri="{BB962C8B-B14F-4D97-AF65-F5344CB8AC3E}">
        <p14:creationId xmlns:p14="http://schemas.microsoft.com/office/powerpoint/2010/main" val="1354768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54</a:t>
            </a:fld>
            <a:endParaRPr lang="en-IE"/>
          </a:p>
        </p:txBody>
      </p:sp>
    </p:spTree>
    <p:extLst>
      <p:ext uri="{BB962C8B-B14F-4D97-AF65-F5344CB8AC3E}">
        <p14:creationId xmlns:p14="http://schemas.microsoft.com/office/powerpoint/2010/main" val="2470746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CF125-93E2-4D32-AC72-35B9ED58E230}"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27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6</a:t>
            </a:fld>
            <a:endParaRPr lang="en-IE"/>
          </a:p>
        </p:txBody>
      </p:sp>
    </p:spTree>
    <p:extLst>
      <p:ext uri="{BB962C8B-B14F-4D97-AF65-F5344CB8AC3E}">
        <p14:creationId xmlns:p14="http://schemas.microsoft.com/office/powerpoint/2010/main" val="3941392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8</a:t>
            </a:fld>
            <a:endParaRPr lang="en-IE"/>
          </a:p>
        </p:txBody>
      </p:sp>
    </p:spTree>
    <p:extLst>
      <p:ext uri="{BB962C8B-B14F-4D97-AF65-F5344CB8AC3E}">
        <p14:creationId xmlns:p14="http://schemas.microsoft.com/office/powerpoint/2010/main" val="549995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9</a:t>
            </a:fld>
            <a:endParaRPr lang="en-IE"/>
          </a:p>
        </p:txBody>
      </p:sp>
    </p:spTree>
    <p:extLst>
      <p:ext uri="{BB962C8B-B14F-4D97-AF65-F5344CB8AC3E}">
        <p14:creationId xmlns:p14="http://schemas.microsoft.com/office/powerpoint/2010/main" val="1718640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10</a:t>
            </a:fld>
            <a:endParaRPr lang="en-IE"/>
          </a:p>
        </p:txBody>
      </p:sp>
    </p:spTree>
    <p:extLst>
      <p:ext uri="{BB962C8B-B14F-4D97-AF65-F5344CB8AC3E}">
        <p14:creationId xmlns:p14="http://schemas.microsoft.com/office/powerpoint/2010/main" val="32944145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2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22.jpeg"/><Relationship Id="rId9"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253429003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92147569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2_Title &amp; Subtitl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427858458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194" name="Picture 2" descr="Legacy of the Ancient Romans - World History Encyclopedia">
            <a:extLst>
              <a:ext uri="{FF2B5EF4-FFF2-40B4-BE49-F238E27FC236}">
                <a16:creationId xmlns:a16="http://schemas.microsoft.com/office/drawing/2014/main" id="{9B33F70D-8549-67BB-973B-B5F759BA4BA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3351212" y="0"/>
            <a:ext cx="88352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3482527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51017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7815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97296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59788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383209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0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7726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amp; Subtitl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53805644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62E17F0A-5EE9-86E9-24B3-3BB05F25D7D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8" name="Footer Placeholder 3">
            <a:extLst>
              <a:ext uri="{FF2B5EF4-FFF2-40B4-BE49-F238E27FC236}">
                <a16:creationId xmlns:a16="http://schemas.microsoft.com/office/drawing/2014/main" id="{515B56A4-E8EF-13F7-2D75-8DEA98FC27C8}"/>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250C41C5-F769-839B-5C27-51EF88B34FD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090111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493D7BEE-8AA5-A4B3-6608-E47BEB0F8838}"/>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8" name="Footer Placeholder 3">
            <a:extLst>
              <a:ext uri="{FF2B5EF4-FFF2-40B4-BE49-F238E27FC236}">
                <a16:creationId xmlns:a16="http://schemas.microsoft.com/office/drawing/2014/main" id="{E4AAD831-1A85-248E-B6FB-C1DAF9768777}"/>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38BD33-D18E-77EB-0BBB-2C494D3E6E8F}"/>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261465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8CF39ECE-A175-CF8E-3E44-D55E3BD8541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9" name="Footer Placeholder 3">
            <a:extLst>
              <a:ext uri="{FF2B5EF4-FFF2-40B4-BE49-F238E27FC236}">
                <a16:creationId xmlns:a16="http://schemas.microsoft.com/office/drawing/2014/main" id="{0DA13B98-EDF3-7FDC-937A-78F9775C4FBE}"/>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EAEA92D8-78A3-1D28-E774-8F2C35A49E4A}"/>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29219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F3ED693-25CB-8E4C-A868-41428AC80AB9}"/>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11" name="Footer Placeholder 3">
            <a:extLst>
              <a:ext uri="{FF2B5EF4-FFF2-40B4-BE49-F238E27FC236}">
                <a16:creationId xmlns:a16="http://schemas.microsoft.com/office/drawing/2014/main" id="{DE8FE0ED-54CC-3702-9686-3A6D59A3044F}"/>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E61CD43C-DAE6-8ECD-FFE7-5A10664773E2}"/>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86524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A8FE454E-E564-5C1B-F926-543CB0A85DD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7" name="Footer Placeholder 3">
            <a:extLst>
              <a:ext uri="{FF2B5EF4-FFF2-40B4-BE49-F238E27FC236}">
                <a16:creationId xmlns:a16="http://schemas.microsoft.com/office/drawing/2014/main" id="{08F55B7E-1B43-B508-E820-4C174A48013C}"/>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2DA3393-AF25-EB4D-82B2-952BFA6A5AF3}"/>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1220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3FC6BF20-FA7A-E970-ABE1-5A900396BF7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6" name="Footer Placeholder 3">
            <a:extLst>
              <a:ext uri="{FF2B5EF4-FFF2-40B4-BE49-F238E27FC236}">
                <a16:creationId xmlns:a16="http://schemas.microsoft.com/office/drawing/2014/main" id="{F772F687-EC36-7312-27FE-F4DB0690914A}"/>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4BEF84E9-84E1-4D0F-E6DB-54F5A3716CE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30051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694EF508-52B1-D783-C23A-3B91F7BE1FFA}"/>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9" name="Footer Placeholder 3">
            <a:extLst>
              <a:ext uri="{FF2B5EF4-FFF2-40B4-BE49-F238E27FC236}">
                <a16:creationId xmlns:a16="http://schemas.microsoft.com/office/drawing/2014/main" id="{61D2B174-AE76-CFC3-7E75-6BB07683D77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DD3DB970-E0B4-32B4-077A-93B093471CE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381229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307EEB32-2D86-EEAD-68D2-39738B77E3B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8" name="Footer Placeholder 3">
            <a:extLst>
              <a:ext uri="{FF2B5EF4-FFF2-40B4-BE49-F238E27FC236}">
                <a16:creationId xmlns:a16="http://schemas.microsoft.com/office/drawing/2014/main" id="{F51823DA-2247-40BC-3BD3-8F493C3E06FF}"/>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8B4B57D7-A4AF-4CC0-B4FC-8C6C42E17B2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262055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C41F2112-34CD-B090-A46C-0F21C38AFE5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8" name="Footer Placeholder 3">
            <a:extLst>
              <a:ext uri="{FF2B5EF4-FFF2-40B4-BE49-F238E27FC236}">
                <a16:creationId xmlns:a16="http://schemas.microsoft.com/office/drawing/2014/main" id="{6A06C3A2-8A2C-A36E-0A52-977DEC121E6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D1EA71-E8CF-A6E8-FCFE-84500A74508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650117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D20CA218-FAF3-5E5A-9E70-1F587D6B61F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9" name="Footer Placeholder 3">
            <a:extLst>
              <a:ext uri="{FF2B5EF4-FFF2-40B4-BE49-F238E27FC236}">
                <a16:creationId xmlns:a16="http://schemas.microsoft.com/office/drawing/2014/main" id="{1DB3ECF7-1D9C-BC33-E4DC-A3163C1BCB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C48572F-182D-7AEB-6AEC-F1AF993F565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18480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descr="Person writing in notebook">
            <a:extLst>
              <a:ext uri="{FF2B5EF4-FFF2-40B4-BE49-F238E27FC236}">
                <a16:creationId xmlns:a16="http://schemas.microsoft.com/office/drawing/2014/main" id="{12D65D97-4FDB-71AE-E76F-3681F99A4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0557" y="0"/>
            <a:ext cx="10287000" cy="6858000"/>
          </a:xfrm>
          <a:prstGeom prst="rect">
            <a:avLst/>
          </a:prstGeom>
        </p:spPr>
      </p:pic>
      <p:sp>
        <p:nvSpPr>
          <p:cNvPr id="3" name="Picture Placeholder 2">
            <a:extLst>
              <a:ext uri="{FF2B5EF4-FFF2-40B4-BE49-F238E27FC236}">
                <a16:creationId xmlns:a16="http://schemas.microsoft.com/office/drawing/2014/main" id="{32EE68A2-6E51-E1A3-28B8-B10EF2B4C0EA}"/>
              </a:ext>
            </a:extLst>
          </p:cNvPr>
          <p:cNvSpPr>
            <a:spLocks noGrp="1"/>
          </p:cNvSpPr>
          <p:nvPr>
            <p:ph type="pic" idx="1" hasCustomPrompt="1"/>
          </p:nvPr>
        </p:nvSpPr>
        <p:spPr>
          <a:xfrm>
            <a:off x="3581400" y="0"/>
            <a:ext cx="8605043" cy="6858000"/>
          </a:xfrm>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IE"/>
              <a:t>Change picture from Slide Master</a:t>
            </a:r>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2674602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D168F624-ED4D-59B5-F013-4C0E23827FAE}"/>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11" name="Footer Placeholder 3">
            <a:extLst>
              <a:ext uri="{FF2B5EF4-FFF2-40B4-BE49-F238E27FC236}">
                <a16:creationId xmlns:a16="http://schemas.microsoft.com/office/drawing/2014/main" id="{F42FF36C-AEFF-42B3-34AF-22E56AFD2B64}"/>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75E6B44C-E4C6-244B-FD92-FDD4C924551C}"/>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97777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D6106A2E-6CDC-2E42-8C1F-B0D07C2CF58F}"/>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7" name="Footer Placeholder 3">
            <a:extLst>
              <a:ext uri="{FF2B5EF4-FFF2-40B4-BE49-F238E27FC236}">
                <a16:creationId xmlns:a16="http://schemas.microsoft.com/office/drawing/2014/main" id="{A152F8E6-C355-3775-C62B-9177CE1032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089F997-4E34-B78D-7D40-69634420CEB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01376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C822598-1FCF-9249-FE5C-118167B99F44}"/>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6" name="Footer Placeholder 3">
            <a:extLst>
              <a:ext uri="{FF2B5EF4-FFF2-40B4-BE49-F238E27FC236}">
                <a16:creationId xmlns:a16="http://schemas.microsoft.com/office/drawing/2014/main" id="{7FEA0737-0070-AC59-A53E-74849F7995E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EFF9D7CC-7E1A-55E7-3882-AC787631AC0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585306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CE37D7F1-A548-4E78-D892-D0BC6EC23C37}"/>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9" name="Footer Placeholder 3">
            <a:extLst>
              <a:ext uri="{FF2B5EF4-FFF2-40B4-BE49-F238E27FC236}">
                <a16:creationId xmlns:a16="http://schemas.microsoft.com/office/drawing/2014/main" id="{AE9C0755-0DBA-11D3-8E50-A10F7C1E49FB}"/>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6D7679D-3331-4730-DAE8-6497283F7F52}"/>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456286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9372" y="-12700"/>
            <a:ext cx="6223000" cy="6858000"/>
          </a:xfrm>
          <a:prstGeom prst="rect">
            <a:avLst/>
          </a:prstGeom>
        </p:spPr>
      </p:pic>
      <p:pic>
        <p:nvPicPr>
          <p:cNvPr id="2050" name="Picture 2" descr="A vivid depiction of Apollo, the ancient Greek god of light and music,  playing a golden lyre under the sun's radiant beams">
            <a:extLst>
              <a:ext uri="{FF2B5EF4-FFF2-40B4-BE49-F238E27FC236}">
                <a16:creationId xmlns:a16="http://schemas.microsoft.com/office/drawing/2014/main" id="{EC8BFAA5-A18A-FBE4-4EF7-FC4255EBE5BB}"/>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3534301" y="-12700"/>
            <a:ext cx="8663256" cy="6977380"/>
          </a:xfrm>
          <a:prstGeom prst="rect">
            <a:avLst/>
          </a:prstGeom>
          <a:noFill/>
          <a:extLst>
            <a:ext uri="{909E8E84-426E-40DD-AFC4-6F175D3DCCD1}">
              <a14:hiddenFill xmlns:a14="http://schemas.microsoft.com/office/drawing/2010/main">
                <a:solidFill>
                  <a:srgbClr val="FFFFFF"/>
                </a:solidFill>
              </a14:hiddenFill>
            </a:ext>
          </a:extLst>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52736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painting of a person and person&#10;&#10;Description automatically generated">
            <a:extLst>
              <a:ext uri="{FF2B5EF4-FFF2-40B4-BE49-F238E27FC236}">
                <a16:creationId xmlns:a16="http://schemas.microsoft.com/office/drawing/2014/main" id="{D8F2B683-E4B7-19A0-8C0E-6AD1D05A59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90486" y="0"/>
            <a:ext cx="8507071"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2315"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426575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9A09-F8BE-88E6-BA4B-9FEC1271F142}"/>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428098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527756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90278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80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29.sv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8.png"/><Relationship Id="rId5" Type="http://schemas.openxmlformats.org/officeDocument/2006/relationships/slideLayout" Target="../slideLayouts/slideLayout24.xml"/><Relationship Id="rId10" Type="http://schemas.openxmlformats.org/officeDocument/2006/relationships/image" Target="../media/image27.svg"/><Relationship Id="rId4" Type="http://schemas.openxmlformats.org/officeDocument/2006/relationships/slideLayout" Target="../slideLayouts/slideLayout23.xml"/><Relationship Id="rId9" Type="http://schemas.openxmlformats.org/officeDocument/2006/relationships/image" Target="../media/image26.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3.sv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2.png"/><Relationship Id="rId5" Type="http://schemas.openxmlformats.org/officeDocument/2006/relationships/slideLayout" Target="../slideLayouts/slideLayout31.xml"/><Relationship Id="rId10" Type="http://schemas.openxmlformats.org/officeDocument/2006/relationships/image" Target="../media/image31.svg"/><Relationship Id="rId4" Type="http://schemas.openxmlformats.org/officeDocument/2006/relationships/slideLayout" Target="../slideLayouts/slideLayout30.xml"/><Relationship Id="rId9" Type="http://schemas.openxmlformats.org/officeDocument/2006/relationships/image" Target="../media/image3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3323718124"/>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4" r:id="rId3"/>
    <p:sldLayoutId id="2147483712" r:id="rId4"/>
    <p:sldLayoutId id="2147483727" r:id="rId5"/>
    <p:sldLayoutId id="2147483711" r:id="rId6"/>
    <p:sldLayoutId id="2147483650" r:id="rId7"/>
    <p:sldLayoutId id="2147483725" r:id="rId8"/>
    <p:sldLayoutId id="2147483726" r:id="rId9"/>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807117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Tagline balck">
            <a:extLst>
              <a:ext uri="{FF2B5EF4-FFF2-40B4-BE49-F238E27FC236}">
                <a16:creationId xmlns:a16="http://schemas.microsoft.com/office/drawing/2014/main" id="{2B2EEFF1-F9C4-54BC-1AAC-E59A01D24F2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693427" y="6347019"/>
            <a:ext cx="3334326" cy="420686"/>
          </a:xfrm>
          <a:prstGeom prst="rect">
            <a:avLst/>
          </a:prstGeom>
        </p:spPr>
      </p:pic>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Date Placeholder 2">
            <a:extLst>
              <a:ext uri="{FF2B5EF4-FFF2-40B4-BE49-F238E27FC236}">
                <a16:creationId xmlns:a16="http://schemas.microsoft.com/office/drawing/2014/main" id="{69600CFA-360F-FE9A-024C-4ED0D94F9D9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12" name="Footer Placeholder 3">
            <a:extLst>
              <a:ext uri="{FF2B5EF4-FFF2-40B4-BE49-F238E27FC236}">
                <a16:creationId xmlns:a16="http://schemas.microsoft.com/office/drawing/2014/main" id="{33A777B9-099E-0BE2-37CE-208164DC3CA4}"/>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3" name="Slide Number Placeholder 4">
            <a:extLst>
              <a:ext uri="{FF2B5EF4-FFF2-40B4-BE49-F238E27FC236}">
                <a16:creationId xmlns:a16="http://schemas.microsoft.com/office/drawing/2014/main" id="{75EF9B09-CFD1-0EFD-031F-5191823B3E99}"/>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6345703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6"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DA7461-6BCB-787F-8686-337D55A28E0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693427" y="6347019"/>
            <a:ext cx="3334318" cy="420685"/>
          </a:xfrm>
          <a:prstGeom prst="rect">
            <a:avLst/>
          </a:prstGeom>
        </p:spPr>
      </p:pic>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E433BEB-E663-3FC4-69E6-D2FE929206E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29/11/2024</a:t>
            </a:fld>
            <a:endParaRPr lang="en-IE"/>
          </a:p>
        </p:txBody>
      </p:sp>
      <p:sp>
        <p:nvSpPr>
          <p:cNvPr id="11" name="Footer Placeholder 3">
            <a:extLst>
              <a:ext uri="{FF2B5EF4-FFF2-40B4-BE49-F238E27FC236}">
                <a16:creationId xmlns:a16="http://schemas.microsoft.com/office/drawing/2014/main" id="{EEF992B7-500A-F63F-3935-F0BB0242A4E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C91D3E72-AA00-455D-FC16-4DF4160090D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95836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7"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eg"/><Relationship Id="rId7"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4.sv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97.sv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3" Type="http://schemas.openxmlformats.org/officeDocument/2006/relationships/image" Target="../media/image98.jpeg"/><Relationship Id="rId7" Type="http://schemas.openxmlformats.org/officeDocument/2006/relationships/image" Target="../media/image102.svg"/><Relationship Id="rId12" Type="http://schemas.openxmlformats.org/officeDocument/2006/relationships/image" Target="../media/image107.png"/><Relationship Id="rId2" Type="http://schemas.openxmlformats.org/officeDocument/2006/relationships/notesSlide" Target="../notesSlides/notesSlide46.xml"/><Relationship Id="rId16" Type="http://schemas.openxmlformats.org/officeDocument/2006/relationships/image" Target="../media/image10.svg"/><Relationship Id="rId1" Type="http://schemas.openxmlformats.org/officeDocument/2006/relationships/slideLayout" Target="../slideLayouts/slideLayout18.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svg"/><Relationship Id="rId15" Type="http://schemas.openxmlformats.org/officeDocument/2006/relationships/image" Target="../media/image9.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9.xml"/><Relationship Id="rId5" Type="http://schemas.openxmlformats.org/officeDocument/2006/relationships/image" Target="../media/image34.sv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hyperlink" Target="http://www.oide.ie/" TargetMode="External"/><Relationship Id="rId7"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hyperlink" Target="mailto:info@oide.i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BDFC-C8FA-DE40-49B5-B6050327E79B}"/>
              </a:ext>
            </a:extLst>
          </p:cNvPr>
          <p:cNvSpPr>
            <a:spLocks noGrp="1"/>
          </p:cNvSpPr>
          <p:nvPr>
            <p:ph type="title"/>
          </p:nvPr>
        </p:nvSpPr>
        <p:spPr>
          <a:xfrm>
            <a:off x="3495296" y="2169498"/>
            <a:ext cx="5201408" cy="1259502"/>
          </a:xfrm>
        </p:spPr>
        <p:txBody>
          <a:bodyPr>
            <a:normAutofit/>
          </a:bodyPr>
          <a:lstStyle/>
          <a:p>
            <a:pPr algn="ctr"/>
            <a:r>
              <a:rPr lang="en-IE" sz="4400" dirty="0">
                <a:latin typeface="+mj-lt"/>
              </a:rPr>
              <a:t>Classical Languages</a:t>
            </a:r>
            <a:br>
              <a:rPr lang="en-IE" sz="4400" dirty="0">
                <a:latin typeface="+mj-lt"/>
              </a:rPr>
            </a:br>
            <a:endParaRPr lang="en-IE" sz="4400" dirty="0">
              <a:latin typeface="+mj-lt"/>
            </a:endParaRPr>
          </a:p>
        </p:txBody>
      </p:sp>
      <p:sp>
        <p:nvSpPr>
          <p:cNvPr id="3" name="Text Placeholder 2">
            <a:extLst>
              <a:ext uri="{FF2B5EF4-FFF2-40B4-BE49-F238E27FC236}">
                <a16:creationId xmlns:a16="http://schemas.microsoft.com/office/drawing/2014/main" id="{797FC4E4-BC50-18DB-769C-FA29A403C4F8}"/>
              </a:ext>
            </a:extLst>
          </p:cNvPr>
          <p:cNvSpPr>
            <a:spLocks noGrp="1"/>
          </p:cNvSpPr>
          <p:nvPr>
            <p:ph type="body" sz="quarter" idx="1"/>
          </p:nvPr>
        </p:nvSpPr>
        <p:spPr>
          <a:xfrm>
            <a:off x="1809797" y="3610705"/>
            <a:ext cx="8572405" cy="1503400"/>
          </a:xfrm>
        </p:spPr>
        <p:txBody>
          <a:bodyPr>
            <a:normAutofit fontScale="92500"/>
          </a:bodyPr>
          <a:lstStyle/>
          <a:p>
            <a:pPr marL="0" indent="0" algn="ctr">
              <a:buNone/>
            </a:pPr>
            <a:r>
              <a:rPr lang="en-IE" sz="2800" dirty="0">
                <a:latin typeface="+mj-lt"/>
              </a:rPr>
              <a:t>An Exploration of the Classical Language Specifications</a:t>
            </a:r>
          </a:p>
          <a:p>
            <a:pPr marL="0" indent="0" algn="ctr">
              <a:buNone/>
            </a:pPr>
            <a:r>
              <a:rPr lang="en-IE" sz="2800" dirty="0">
                <a:latin typeface="+mj-lt"/>
              </a:rPr>
              <a:t>Ancient Greek and Latin</a:t>
            </a:r>
          </a:p>
        </p:txBody>
      </p:sp>
    </p:spTree>
    <p:extLst>
      <p:ext uri="{BB962C8B-B14F-4D97-AF65-F5344CB8AC3E}">
        <p14:creationId xmlns:p14="http://schemas.microsoft.com/office/powerpoint/2010/main" val="120973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0EB2A-B4BC-F2B7-F0A2-AD5CAD8E5D94}"/>
              </a:ext>
            </a:extLst>
          </p:cNvPr>
          <p:cNvSpPr>
            <a:spLocks noGrp="1"/>
          </p:cNvSpPr>
          <p:nvPr>
            <p:ph type="title"/>
          </p:nvPr>
        </p:nvSpPr>
        <p:spPr>
          <a:xfrm>
            <a:off x="372035" y="167901"/>
            <a:ext cx="10515600" cy="1325563"/>
          </a:xfrm>
        </p:spPr>
        <p:txBody>
          <a:bodyPr>
            <a:normAutofit/>
          </a:bodyPr>
          <a:lstStyle/>
          <a:p>
            <a:r>
              <a:rPr lang="en-GB" dirty="0"/>
              <a:t>General Introduction</a:t>
            </a:r>
          </a:p>
        </p:txBody>
      </p:sp>
      <p:sp>
        <p:nvSpPr>
          <p:cNvPr id="3" name="Content Placeholder 2">
            <a:extLst>
              <a:ext uri="{FF2B5EF4-FFF2-40B4-BE49-F238E27FC236}">
                <a16:creationId xmlns:a16="http://schemas.microsoft.com/office/drawing/2014/main" id="{333E622F-7C9E-83B5-50B4-0B97AC3534B0}"/>
              </a:ext>
            </a:extLst>
          </p:cNvPr>
          <p:cNvSpPr>
            <a:spLocks noGrp="1"/>
          </p:cNvSpPr>
          <p:nvPr>
            <p:ph sz="half" idx="1"/>
          </p:nvPr>
        </p:nvSpPr>
        <p:spPr>
          <a:xfrm>
            <a:off x="838199" y="1825625"/>
            <a:ext cx="6387353" cy="4351338"/>
          </a:xfrm>
        </p:spPr>
        <p:txBody>
          <a:bodyPr/>
          <a:lstStyle/>
          <a:p>
            <a:pPr marL="514350" indent="-514350">
              <a:buAutoNum type="arabicParenR"/>
            </a:pPr>
            <a:endParaRPr lang="en-GB" dirty="0"/>
          </a:p>
          <a:p>
            <a:pPr marL="514350" indent="-514350">
              <a:buAutoNum type="arabicParenR"/>
            </a:pPr>
            <a:r>
              <a:rPr lang="en-GB" dirty="0"/>
              <a:t>Senior cycle redevelopment </a:t>
            </a:r>
          </a:p>
          <a:p>
            <a:pPr marL="514350" indent="-514350">
              <a:buAutoNum type="arabicParenR"/>
            </a:pPr>
            <a:endParaRPr lang="en-GB" dirty="0"/>
          </a:p>
          <a:p>
            <a:pPr marL="514350" indent="-514350">
              <a:buAutoNum type="arabicParenR" startAt="2"/>
            </a:pPr>
            <a:r>
              <a:rPr lang="en-GB" dirty="0"/>
              <a:t>Aims</a:t>
            </a:r>
          </a:p>
          <a:p>
            <a:pPr marL="514350" indent="-514350">
              <a:buAutoNum type="arabicParenR" startAt="2"/>
            </a:pPr>
            <a:endParaRPr lang="en-GB" dirty="0"/>
          </a:p>
          <a:p>
            <a:pPr marL="514350" indent="-514350">
              <a:buAutoNum type="arabicParenR" startAt="3"/>
            </a:pPr>
            <a:r>
              <a:rPr lang="en-GB" dirty="0"/>
              <a:t>Rationale </a:t>
            </a:r>
          </a:p>
          <a:p>
            <a:pPr marL="0" indent="0">
              <a:buNone/>
            </a:pPr>
            <a:endParaRPr lang="en-GB" dirty="0"/>
          </a:p>
          <a:p>
            <a:pPr marL="514350" indent="-514350">
              <a:buAutoNum type="arabicParenR" startAt="3"/>
            </a:pPr>
            <a:endParaRPr lang="en-GB" dirty="0"/>
          </a:p>
          <a:p>
            <a:pPr marL="514350" indent="-514350">
              <a:buAutoNum type="arabicParenR" startAt="3"/>
            </a:pPr>
            <a:endParaRPr lang="en-GB" dirty="0"/>
          </a:p>
          <a:p>
            <a:endParaRPr lang="en-GB" dirty="0"/>
          </a:p>
        </p:txBody>
      </p:sp>
      <p:pic>
        <p:nvPicPr>
          <p:cNvPr id="14338" name="Picture 2" descr="The Graffiti at Pompeii - The Atlantic">
            <a:extLst>
              <a:ext uri="{FF2B5EF4-FFF2-40B4-BE49-F238E27FC236}">
                <a16:creationId xmlns:a16="http://schemas.microsoft.com/office/drawing/2014/main" id="{B02BF4C2-9918-6BF4-A048-DA2198FF5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515" y="1493464"/>
            <a:ext cx="5494413" cy="41251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64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5647-787F-DE8B-AB3A-138E7D5A3513}"/>
              </a:ext>
            </a:extLst>
          </p:cNvPr>
          <p:cNvSpPr>
            <a:spLocks noGrp="1"/>
          </p:cNvSpPr>
          <p:nvPr>
            <p:ph type="title"/>
          </p:nvPr>
        </p:nvSpPr>
        <p:spPr>
          <a:xfrm>
            <a:off x="336176" y="347196"/>
            <a:ext cx="10515600" cy="1325563"/>
          </a:xfrm>
        </p:spPr>
        <p:txBody>
          <a:bodyPr/>
          <a:lstStyle/>
          <a:p>
            <a:r>
              <a:rPr lang="en-GB" b="0" i="0" dirty="0">
                <a:effectLst/>
              </a:rPr>
              <a:t>Senior Cycle</a:t>
            </a:r>
            <a:endParaRPr lang="en-GB" dirty="0"/>
          </a:p>
        </p:txBody>
      </p:sp>
      <p:sp>
        <p:nvSpPr>
          <p:cNvPr id="3" name="Content Placeholder 2">
            <a:extLst>
              <a:ext uri="{FF2B5EF4-FFF2-40B4-BE49-F238E27FC236}">
                <a16:creationId xmlns:a16="http://schemas.microsoft.com/office/drawing/2014/main" id="{EE933D70-C2C3-528C-7540-EE0432729C77}"/>
              </a:ext>
            </a:extLst>
          </p:cNvPr>
          <p:cNvSpPr>
            <a:spLocks noGrp="1"/>
          </p:cNvSpPr>
          <p:nvPr>
            <p:ph idx="1"/>
          </p:nvPr>
        </p:nvSpPr>
        <p:spPr/>
        <p:txBody>
          <a:bodyPr>
            <a:normAutofit/>
          </a:bodyPr>
          <a:lstStyle/>
          <a:p>
            <a:pPr marL="0" indent="0" algn="ctr">
              <a:buNone/>
            </a:pPr>
            <a:r>
              <a:rPr lang="en-GB" b="0" i="1" dirty="0">
                <a:effectLst/>
              </a:rPr>
              <a:t>“Senior cycle educates the whole person and students’ experiences in senior cycle contribute to their intellectual, social and personal development and their overall wellbeing. </a:t>
            </a:r>
          </a:p>
          <a:p>
            <a:pPr marL="0" indent="0">
              <a:buNone/>
            </a:pPr>
            <a:endParaRPr lang="en-GB" i="1" dirty="0"/>
          </a:p>
          <a:p>
            <a:pPr marL="0" indent="0" algn="ctr">
              <a:buNone/>
            </a:pPr>
            <a:r>
              <a:rPr lang="en-GB" b="0" i="1" dirty="0">
                <a:effectLst/>
              </a:rPr>
              <a:t>During senior cycle students develop a stronger sense of their identity, learning with and from their peers, teachers, other adults, and various media.”</a:t>
            </a:r>
          </a:p>
          <a:p>
            <a:pPr marL="0" indent="0">
              <a:buNone/>
            </a:pPr>
            <a:endParaRPr lang="en-GB" dirty="0"/>
          </a:p>
          <a:p>
            <a:pPr marL="0" indent="0">
              <a:buNone/>
            </a:pPr>
            <a:r>
              <a:rPr lang="en-GB" sz="1400" dirty="0"/>
              <a:t>Department of Education, 2024, p.2 Curriculum Specification for Leaving Certificate Latin</a:t>
            </a:r>
          </a:p>
          <a:p>
            <a:pPr marL="0" indent="0">
              <a:buNone/>
            </a:pPr>
            <a:endParaRPr lang="en-GB" b="0" i="0" dirty="0">
              <a:effectLst/>
              <a:highlight>
                <a:srgbClr val="FFFF00"/>
              </a:highlight>
            </a:endParaRPr>
          </a:p>
          <a:p>
            <a:pPr marL="0" indent="0">
              <a:buNone/>
            </a:pPr>
            <a:endParaRPr lang="en-GB" b="0" i="0" dirty="0">
              <a:effectLst/>
            </a:endParaRPr>
          </a:p>
        </p:txBody>
      </p:sp>
    </p:spTree>
    <p:extLst>
      <p:ext uri="{BB962C8B-B14F-4D97-AF65-F5344CB8AC3E}">
        <p14:creationId xmlns:p14="http://schemas.microsoft.com/office/powerpoint/2010/main" val="208381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269A3D-299A-A9E6-5FF7-1E12956E6FD2}"/>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9E82C88-3E2B-61DF-81E6-A9C950B543A7}"/>
              </a:ext>
            </a:extLst>
          </p:cNvPr>
          <p:cNvSpPr>
            <a:spLocks noGrp="1"/>
          </p:cNvSpPr>
          <p:nvPr>
            <p:ph type="title"/>
          </p:nvPr>
        </p:nvSpPr>
        <p:spPr>
          <a:xfrm>
            <a:off x="338417" y="2485673"/>
            <a:ext cx="3839136" cy="1325563"/>
          </a:xfrm>
        </p:spPr>
        <p:txBody>
          <a:bodyPr/>
          <a:lstStyle/>
          <a:p>
            <a:pPr algn="ctr"/>
            <a:r>
              <a:rPr lang="en-IE" dirty="0"/>
              <a:t>Guiding Principles</a:t>
            </a:r>
            <a:endParaRPr lang="en-GB" dirty="0"/>
          </a:p>
        </p:txBody>
      </p:sp>
      <p:sp>
        <p:nvSpPr>
          <p:cNvPr id="4" name="TextBox 3">
            <a:extLst>
              <a:ext uri="{FF2B5EF4-FFF2-40B4-BE49-F238E27FC236}">
                <a16:creationId xmlns:a16="http://schemas.microsoft.com/office/drawing/2014/main" id="{65A0A472-4E88-F544-565E-1F2B0078DA26}"/>
              </a:ext>
            </a:extLst>
          </p:cNvPr>
          <p:cNvSpPr txBox="1"/>
          <p:nvPr/>
        </p:nvSpPr>
        <p:spPr>
          <a:xfrm>
            <a:off x="677955" y="5540223"/>
            <a:ext cx="3160060" cy="461665"/>
          </a:xfrm>
          <a:prstGeom prst="rect">
            <a:avLst/>
          </a:prstGeom>
          <a:noFill/>
        </p:spPr>
        <p:txBody>
          <a:bodyPr wrap="square">
            <a:spAutoFit/>
          </a:bodyPr>
          <a:lstStyle/>
          <a:p>
            <a:pPr algn="ctr"/>
            <a:r>
              <a:rPr lang="en-GB" sz="1200" dirty="0">
                <a:solidFill>
                  <a:srgbClr val="0E85AA"/>
                </a:solidFill>
              </a:rPr>
              <a:t>Department of Education, 2024, p.2 Leaving Certificate Ancient Greek Specification</a:t>
            </a:r>
          </a:p>
        </p:txBody>
      </p:sp>
      <p:pic>
        <p:nvPicPr>
          <p:cNvPr id="10" name="Picture 9">
            <a:extLst>
              <a:ext uri="{FF2B5EF4-FFF2-40B4-BE49-F238E27FC236}">
                <a16:creationId xmlns:a16="http://schemas.microsoft.com/office/drawing/2014/main" id="{CFCB858B-29F6-BE1C-29B0-FD6C2B08EC06}"/>
              </a:ext>
            </a:extLst>
          </p:cNvPr>
          <p:cNvPicPr>
            <a:picLocks noChangeAspect="1"/>
          </p:cNvPicPr>
          <p:nvPr/>
        </p:nvPicPr>
        <p:blipFill>
          <a:blip r:embed="rId3"/>
          <a:srcRect l="1121" t="178" r="1853"/>
          <a:stretch/>
        </p:blipFill>
        <p:spPr>
          <a:xfrm>
            <a:off x="4679575" y="0"/>
            <a:ext cx="7512425" cy="6858000"/>
          </a:xfrm>
          <a:prstGeom prst="rect">
            <a:avLst/>
          </a:prstGeom>
          <a:ln>
            <a:solidFill>
              <a:schemeClr val="tx1"/>
            </a:solidFill>
          </a:ln>
        </p:spPr>
      </p:pic>
    </p:spTree>
    <p:extLst>
      <p:ext uri="{BB962C8B-B14F-4D97-AF65-F5344CB8AC3E}">
        <p14:creationId xmlns:p14="http://schemas.microsoft.com/office/powerpoint/2010/main" val="416493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6447-94E0-E0D7-5F3C-8377F563C192}"/>
              </a:ext>
            </a:extLst>
          </p:cNvPr>
          <p:cNvSpPr>
            <a:spLocks noGrp="1"/>
          </p:cNvSpPr>
          <p:nvPr>
            <p:ph type="title"/>
          </p:nvPr>
        </p:nvSpPr>
        <p:spPr>
          <a:xfrm>
            <a:off x="336176" y="365125"/>
            <a:ext cx="10515600" cy="1325563"/>
          </a:xfrm>
        </p:spPr>
        <p:txBody>
          <a:bodyPr/>
          <a:lstStyle/>
          <a:p>
            <a:r>
              <a:rPr lang="en-IE" dirty="0"/>
              <a:t>Supporting Students</a:t>
            </a:r>
            <a:endParaRPr lang="en-GB" dirty="0"/>
          </a:p>
        </p:txBody>
      </p:sp>
      <p:sp>
        <p:nvSpPr>
          <p:cNvPr id="3" name="Content Placeholder 2">
            <a:extLst>
              <a:ext uri="{FF2B5EF4-FFF2-40B4-BE49-F238E27FC236}">
                <a16:creationId xmlns:a16="http://schemas.microsoft.com/office/drawing/2014/main" id="{345FED05-A97B-AB2E-D420-9673F5E39885}"/>
              </a:ext>
            </a:extLst>
          </p:cNvPr>
          <p:cNvSpPr>
            <a:spLocks noGrp="1"/>
          </p:cNvSpPr>
          <p:nvPr>
            <p:ph idx="1"/>
          </p:nvPr>
        </p:nvSpPr>
        <p:spPr>
          <a:xfrm>
            <a:off x="6239436" y="1839447"/>
            <a:ext cx="5195048" cy="4486275"/>
          </a:xfrm>
        </p:spPr>
        <p:txBody>
          <a:bodyPr>
            <a:normAutofit fontScale="92500" lnSpcReduction="20000"/>
          </a:bodyPr>
          <a:lstStyle/>
          <a:p>
            <a:pPr marL="0" indent="0">
              <a:lnSpc>
                <a:spcPct val="115000"/>
              </a:lnSpc>
              <a:buNone/>
            </a:pPr>
            <a:r>
              <a:rPr lang="en-GB" sz="3000" b="1" dirty="0">
                <a:effectLst/>
                <a:ea typeface="Arial" panose="020B0604020202020204" pitchFamily="34" charset="0"/>
              </a:rPr>
              <a:t>Senior </a:t>
            </a:r>
            <a:r>
              <a:rPr lang="en-GB" sz="3000" b="1" dirty="0">
                <a:ea typeface="Arial" panose="020B0604020202020204" pitchFamily="34" charset="0"/>
              </a:rPr>
              <a:t>cycle </a:t>
            </a:r>
            <a:r>
              <a:rPr lang="en-GB" sz="3000" b="1" dirty="0">
                <a:effectLst/>
                <a:ea typeface="Arial" panose="020B0604020202020204" pitchFamily="34" charset="0"/>
              </a:rPr>
              <a:t>celebrates </a:t>
            </a:r>
          </a:p>
          <a:p>
            <a:pPr marL="0" indent="0">
              <a:lnSpc>
                <a:spcPct val="115000"/>
              </a:lnSpc>
              <a:buNone/>
            </a:pPr>
            <a:endParaRPr lang="en-GB" sz="3000" dirty="0">
              <a:effectLst/>
              <a:ea typeface="Arial" panose="020B0604020202020204" pitchFamily="34" charset="0"/>
            </a:endParaRPr>
          </a:p>
          <a:p>
            <a:pPr>
              <a:lnSpc>
                <a:spcPct val="115000"/>
              </a:lnSpc>
            </a:pPr>
            <a:r>
              <a:rPr lang="en-GB" sz="3000" dirty="0">
                <a:ea typeface="Arial" panose="020B0604020202020204" pitchFamily="34" charset="0"/>
              </a:rPr>
              <a:t>d</a:t>
            </a:r>
            <a:r>
              <a:rPr lang="en-GB" sz="3000" dirty="0">
                <a:effectLst/>
                <a:ea typeface="Arial" panose="020B0604020202020204" pitchFamily="34" charset="0"/>
              </a:rPr>
              <a:t>iversity</a:t>
            </a:r>
          </a:p>
          <a:p>
            <a:pPr>
              <a:lnSpc>
                <a:spcPct val="115000"/>
              </a:lnSpc>
            </a:pPr>
            <a:endParaRPr lang="en-GB" sz="3000" dirty="0">
              <a:effectLst/>
              <a:ea typeface="Arial" panose="020B0604020202020204" pitchFamily="34" charset="0"/>
            </a:endParaRPr>
          </a:p>
          <a:p>
            <a:pPr>
              <a:lnSpc>
                <a:spcPct val="115000"/>
              </a:lnSpc>
            </a:pPr>
            <a:r>
              <a:rPr lang="en-GB" sz="3000" dirty="0">
                <a:effectLst/>
                <a:ea typeface="Arial" panose="020B0604020202020204" pitchFamily="34" charset="0"/>
              </a:rPr>
              <a:t>respects individual strengths and needs</a:t>
            </a:r>
          </a:p>
          <a:p>
            <a:pPr>
              <a:lnSpc>
                <a:spcPct val="115000"/>
              </a:lnSpc>
            </a:pPr>
            <a:endParaRPr lang="en-GB" sz="3000" dirty="0">
              <a:effectLst/>
              <a:ea typeface="Arial" panose="020B0604020202020204" pitchFamily="34" charset="0"/>
            </a:endParaRPr>
          </a:p>
          <a:p>
            <a:r>
              <a:rPr lang="en-GB" sz="3000" dirty="0">
                <a:effectLst/>
                <a:ea typeface="Arial" panose="020B0604020202020204" pitchFamily="34" charset="0"/>
              </a:rPr>
              <a:t>and fosters a culture of inclusivity</a:t>
            </a:r>
            <a:endParaRPr lang="en-GB" sz="3000" dirty="0"/>
          </a:p>
          <a:p>
            <a:endParaRPr lang="en-GB" dirty="0"/>
          </a:p>
        </p:txBody>
      </p:sp>
      <p:sp>
        <p:nvSpPr>
          <p:cNvPr id="6" name="Content Placeholder 2">
            <a:extLst>
              <a:ext uri="{FF2B5EF4-FFF2-40B4-BE49-F238E27FC236}">
                <a16:creationId xmlns:a16="http://schemas.microsoft.com/office/drawing/2014/main" id="{86EACF39-536E-843F-4C29-4854312F7FCE}"/>
              </a:ext>
            </a:extLst>
          </p:cNvPr>
          <p:cNvSpPr txBox="1">
            <a:spLocks/>
          </p:cNvSpPr>
          <p:nvPr/>
        </p:nvSpPr>
        <p:spPr>
          <a:xfrm>
            <a:off x="757516" y="1839447"/>
            <a:ext cx="4836460" cy="44862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Senior cycle supports students in </a:t>
            </a:r>
          </a:p>
          <a:p>
            <a:pPr marL="0" indent="0">
              <a:buFont typeface="Arial" panose="020B0604020202020204" pitchFamily="34" charset="0"/>
              <a:buNone/>
            </a:pPr>
            <a:endParaRPr lang="en-GB" dirty="0"/>
          </a:p>
          <a:p>
            <a:r>
              <a:rPr lang="en-GB" dirty="0"/>
              <a:t>making informed choices</a:t>
            </a:r>
          </a:p>
          <a:p>
            <a:endParaRPr lang="en-GB" dirty="0"/>
          </a:p>
          <a:p>
            <a:r>
              <a:rPr lang="en-GB" dirty="0"/>
              <a:t>preparing them for further education and employment</a:t>
            </a:r>
          </a:p>
          <a:p>
            <a:endParaRPr lang="en-GB" dirty="0"/>
          </a:p>
          <a:p>
            <a:r>
              <a:rPr lang="en-GB" dirty="0"/>
              <a:t>becoming active participants in society</a:t>
            </a:r>
          </a:p>
          <a:p>
            <a:endParaRPr lang="en-GB" dirty="0"/>
          </a:p>
          <a:p>
            <a:endParaRPr lang="en-GB" dirty="0"/>
          </a:p>
        </p:txBody>
      </p:sp>
    </p:spTree>
    <p:extLst>
      <p:ext uri="{BB962C8B-B14F-4D97-AF65-F5344CB8AC3E}">
        <p14:creationId xmlns:p14="http://schemas.microsoft.com/office/powerpoint/2010/main" val="35577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GB" sz="1200"/>
          </a:p>
        </p:txBody>
      </p:sp>
      <p:sp>
        <p:nvSpPr>
          <p:cNvPr id="3" name="Freeform 3"/>
          <p:cNvSpPr/>
          <p:nvPr/>
        </p:nvSpPr>
        <p:spPr>
          <a:xfrm>
            <a:off x="0" y="-56243"/>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alphaModFix amt="6999"/>
            </a:blip>
            <a:stretch>
              <a:fillRect/>
            </a:stretch>
          </a:blipFill>
        </p:spPr>
        <p:txBody>
          <a:bodyPr/>
          <a:lstStyle/>
          <a:p>
            <a:endParaRPr lang="en-GB" sz="1200"/>
          </a:p>
        </p:txBody>
      </p:sp>
      <p:grpSp>
        <p:nvGrpSpPr>
          <p:cNvPr id="4" name="Group 4"/>
          <p:cNvGrpSpPr/>
          <p:nvPr/>
        </p:nvGrpSpPr>
        <p:grpSpPr>
          <a:xfrm>
            <a:off x="7841464" y="1439705"/>
            <a:ext cx="2101470" cy="906138"/>
            <a:chOff x="0" y="-83837"/>
            <a:chExt cx="830210" cy="357981"/>
          </a:xfrm>
        </p:grpSpPr>
        <p:sp>
          <p:nvSpPr>
            <p:cNvPr id="5" name="Freeform 5"/>
            <p:cNvSpPr/>
            <p:nvPr/>
          </p:nvSpPr>
          <p:spPr>
            <a:xfrm>
              <a:off x="0" y="-25668"/>
              <a:ext cx="830210" cy="253206"/>
            </a:xfrm>
            <a:custGeom>
              <a:avLst/>
              <a:gdLst/>
              <a:ahLst/>
              <a:cxnLst/>
              <a:rect l="l" t="t" r="r" b="b"/>
              <a:pathLst>
                <a:path w="830210" h="253206">
                  <a:moveTo>
                    <a:pt x="7368" y="0"/>
                  </a:moveTo>
                  <a:lnTo>
                    <a:pt x="822842" y="0"/>
                  </a:lnTo>
                  <a:cubicBezTo>
                    <a:pt x="826912" y="0"/>
                    <a:pt x="830210" y="3299"/>
                    <a:pt x="830210" y="7368"/>
                  </a:cubicBezTo>
                  <a:lnTo>
                    <a:pt x="830210" y="245837"/>
                  </a:lnTo>
                  <a:cubicBezTo>
                    <a:pt x="830210" y="249907"/>
                    <a:pt x="826912" y="253206"/>
                    <a:pt x="822842" y="253206"/>
                  </a:cubicBezTo>
                  <a:lnTo>
                    <a:pt x="7368" y="253206"/>
                  </a:lnTo>
                  <a:cubicBezTo>
                    <a:pt x="3299" y="253206"/>
                    <a:pt x="0" y="249907"/>
                    <a:pt x="0" y="245837"/>
                  </a:cubicBezTo>
                  <a:lnTo>
                    <a:pt x="0" y="7368"/>
                  </a:lnTo>
                  <a:cubicBezTo>
                    <a:pt x="0" y="3299"/>
                    <a:pt x="3299" y="0"/>
                    <a:pt x="7368" y="0"/>
                  </a:cubicBezTo>
                  <a:close/>
                </a:path>
              </a:pathLst>
            </a:custGeom>
            <a:solidFill>
              <a:srgbClr val="DCD4CC"/>
            </a:solidFill>
            <a:ln w="66675" cap="sq">
              <a:solidFill>
                <a:srgbClr val="000000"/>
              </a:solidFill>
              <a:prstDash val="solid"/>
              <a:miter/>
            </a:ln>
          </p:spPr>
          <p:txBody>
            <a:bodyPr/>
            <a:lstStyle/>
            <a:p>
              <a:endParaRPr lang="en-GB" sz="1200"/>
            </a:p>
          </p:txBody>
        </p:sp>
        <p:sp>
          <p:nvSpPr>
            <p:cNvPr id="6" name="TextBox 6"/>
            <p:cNvSpPr txBox="1"/>
            <p:nvPr/>
          </p:nvSpPr>
          <p:spPr>
            <a:xfrm>
              <a:off x="0" y="-83837"/>
              <a:ext cx="830210" cy="357981"/>
            </a:xfrm>
            <a:prstGeom prst="rect">
              <a:avLst/>
            </a:prstGeom>
          </p:spPr>
          <p:txBody>
            <a:bodyPr lIns="33867" tIns="33867" rIns="33867" bIns="33867" rtlCol="0" anchor="ctr"/>
            <a:lstStyle/>
            <a:p>
              <a:pPr algn="ctr">
                <a:lnSpc>
                  <a:spcPts val="2000"/>
                </a:lnSpc>
              </a:pPr>
              <a:r>
                <a:rPr lang="en-US" sz="1333" spc="67" dirty="0">
                  <a:solidFill>
                    <a:srgbClr val="191919"/>
                  </a:solidFill>
                  <a:latin typeface="Arial Bold"/>
                </a:rPr>
                <a:t>Deepen </a:t>
              </a:r>
            </a:p>
            <a:p>
              <a:pPr algn="ctr">
                <a:lnSpc>
                  <a:spcPts val="2000"/>
                </a:lnSpc>
              </a:pPr>
              <a:r>
                <a:rPr lang="en-US" sz="1333" spc="67" dirty="0">
                  <a:solidFill>
                    <a:srgbClr val="191919"/>
                  </a:solidFill>
                  <a:latin typeface="Arial Bold"/>
                </a:rPr>
                <a:t>Understanding</a:t>
              </a:r>
            </a:p>
          </p:txBody>
        </p:sp>
      </p:grpSp>
      <p:grpSp>
        <p:nvGrpSpPr>
          <p:cNvPr id="7" name="Group 7"/>
          <p:cNvGrpSpPr/>
          <p:nvPr/>
        </p:nvGrpSpPr>
        <p:grpSpPr>
          <a:xfrm>
            <a:off x="8527237" y="2590594"/>
            <a:ext cx="2101470" cy="830743"/>
            <a:chOff x="0" y="-59143"/>
            <a:chExt cx="830210" cy="328194"/>
          </a:xfrm>
        </p:grpSpPr>
        <p:sp>
          <p:nvSpPr>
            <p:cNvPr id="8" name="Freeform 8"/>
            <p:cNvSpPr/>
            <p:nvPr/>
          </p:nvSpPr>
          <p:spPr>
            <a:xfrm>
              <a:off x="0" y="0"/>
              <a:ext cx="830210" cy="223420"/>
            </a:xfrm>
            <a:custGeom>
              <a:avLst/>
              <a:gdLst/>
              <a:ahLst/>
              <a:cxnLst/>
              <a:rect l="l" t="t" r="r" b="b"/>
              <a:pathLst>
                <a:path w="830210" h="223420">
                  <a:moveTo>
                    <a:pt x="7368" y="0"/>
                  </a:moveTo>
                  <a:lnTo>
                    <a:pt x="822842" y="0"/>
                  </a:lnTo>
                  <a:cubicBezTo>
                    <a:pt x="826912" y="0"/>
                    <a:pt x="830210" y="3299"/>
                    <a:pt x="830210" y="7368"/>
                  </a:cubicBezTo>
                  <a:lnTo>
                    <a:pt x="830210" y="216051"/>
                  </a:lnTo>
                  <a:cubicBezTo>
                    <a:pt x="830210" y="220121"/>
                    <a:pt x="826912" y="223420"/>
                    <a:pt x="822842" y="223420"/>
                  </a:cubicBezTo>
                  <a:lnTo>
                    <a:pt x="7368" y="223420"/>
                  </a:lnTo>
                  <a:cubicBezTo>
                    <a:pt x="3299" y="223420"/>
                    <a:pt x="0" y="220121"/>
                    <a:pt x="0" y="216051"/>
                  </a:cubicBezTo>
                  <a:lnTo>
                    <a:pt x="0" y="7368"/>
                  </a:lnTo>
                  <a:cubicBezTo>
                    <a:pt x="0" y="3299"/>
                    <a:pt x="3299" y="0"/>
                    <a:pt x="7368" y="0"/>
                  </a:cubicBezTo>
                  <a:close/>
                </a:path>
              </a:pathLst>
            </a:custGeom>
            <a:solidFill>
              <a:srgbClr val="DBBAA7"/>
            </a:solidFill>
            <a:ln w="19050" cap="sq">
              <a:solidFill>
                <a:srgbClr val="000000"/>
              </a:solidFill>
              <a:prstDash val="solid"/>
              <a:miter/>
            </a:ln>
          </p:spPr>
          <p:txBody>
            <a:bodyPr/>
            <a:lstStyle/>
            <a:p>
              <a:endParaRPr lang="en-GB" sz="1200"/>
            </a:p>
          </p:txBody>
        </p:sp>
        <p:sp>
          <p:nvSpPr>
            <p:cNvPr id="9" name="TextBox 9"/>
            <p:cNvSpPr txBox="1"/>
            <p:nvPr/>
          </p:nvSpPr>
          <p:spPr>
            <a:xfrm>
              <a:off x="0" y="-59143"/>
              <a:ext cx="830210" cy="328194"/>
            </a:xfrm>
            <a:prstGeom prst="rect">
              <a:avLst/>
            </a:prstGeom>
          </p:spPr>
          <p:txBody>
            <a:bodyPr lIns="33867" tIns="33867" rIns="33867" bIns="33867" rtlCol="0" anchor="ctr"/>
            <a:lstStyle/>
            <a:p>
              <a:pPr algn="ctr">
                <a:lnSpc>
                  <a:spcPts val="2000"/>
                </a:lnSpc>
              </a:pPr>
              <a:r>
                <a:rPr lang="en-US" sz="1333" spc="67" dirty="0">
                  <a:solidFill>
                    <a:srgbClr val="191919"/>
                  </a:solidFill>
                  <a:latin typeface="Arial Bold"/>
                </a:rPr>
                <a:t>Human rights</a:t>
              </a:r>
            </a:p>
          </p:txBody>
        </p:sp>
      </p:grpSp>
      <p:grpSp>
        <p:nvGrpSpPr>
          <p:cNvPr id="10" name="Group 10"/>
          <p:cNvGrpSpPr/>
          <p:nvPr/>
        </p:nvGrpSpPr>
        <p:grpSpPr>
          <a:xfrm>
            <a:off x="8389557" y="3822528"/>
            <a:ext cx="2101470" cy="830743"/>
            <a:chOff x="0" y="-72211"/>
            <a:chExt cx="830210" cy="328194"/>
          </a:xfrm>
        </p:grpSpPr>
        <p:sp>
          <p:nvSpPr>
            <p:cNvPr id="11" name="Freeform 11"/>
            <p:cNvSpPr/>
            <p:nvPr/>
          </p:nvSpPr>
          <p:spPr>
            <a:xfrm>
              <a:off x="0" y="0"/>
              <a:ext cx="830210" cy="223420"/>
            </a:xfrm>
            <a:custGeom>
              <a:avLst/>
              <a:gdLst/>
              <a:ahLst/>
              <a:cxnLst/>
              <a:rect l="l" t="t" r="r" b="b"/>
              <a:pathLst>
                <a:path w="830210" h="223420">
                  <a:moveTo>
                    <a:pt x="7368" y="0"/>
                  </a:moveTo>
                  <a:lnTo>
                    <a:pt x="822842" y="0"/>
                  </a:lnTo>
                  <a:cubicBezTo>
                    <a:pt x="826912" y="0"/>
                    <a:pt x="830210" y="3299"/>
                    <a:pt x="830210" y="7368"/>
                  </a:cubicBezTo>
                  <a:lnTo>
                    <a:pt x="830210" y="216051"/>
                  </a:lnTo>
                  <a:cubicBezTo>
                    <a:pt x="830210" y="220121"/>
                    <a:pt x="826912" y="223420"/>
                    <a:pt x="822842" y="223420"/>
                  </a:cubicBezTo>
                  <a:lnTo>
                    <a:pt x="7368" y="223420"/>
                  </a:lnTo>
                  <a:cubicBezTo>
                    <a:pt x="3299" y="223420"/>
                    <a:pt x="0" y="220121"/>
                    <a:pt x="0" y="216051"/>
                  </a:cubicBezTo>
                  <a:lnTo>
                    <a:pt x="0" y="7368"/>
                  </a:lnTo>
                  <a:cubicBezTo>
                    <a:pt x="0" y="3299"/>
                    <a:pt x="3299" y="0"/>
                    <a:pt x="7368" y="0"/>
                  </a:cubicBezTo>
                  <a:close/>
                </a:path>
              </a:pathLst>
            </a:custGeom>
            <a:solidFill>
              <a:srgbClr val="DBBAA7"/>
            </a:solidFill>
            <a:ln w="19050" cap="sq">
              <a:solidFill>
                <a:srgbClr val="000000"/>
              </a:solidFill>
              <a:prstDash val="solid"/>
              <a:miter/>
            </a:ln>
          </p:spPr>
          <p:txBody>
            <a:bodyPr/>
            <a:lstStyle/>
            <a:p>
              <a:endParaRPr lang="en-GB" sz="1200" dirty="0"/>
            </a:p>
          </p:txBody>
        </p:sp>
        <p:sp>
          <p:nvSpPr>
            <p:cNvPr id="12" name="TextBox 12"/>
            <p:cNvSpPr txBox="1"/>
            <p:nvPr/>
          </p:nvSpPr>
          <p:spPr>
            <a:xfrm>
              <a:off x="0" y="-72211"/>
              <a:ext cx="830210" cy="328194"/>
            </a:xfrm>
            <a:prstGeom prst="rect">
              <a:avLst/>
            </a:prstGeom>
          </p:spPr>
          <p:txBody>
            <a:bodyPr lIns="33867" tIns="33867" rIns="33867" bIns="33867" rtlCol="0" anchor="ctr"/>
            <a:lstStyle/>
            <a:p>
              <a:pPr algn="ctr">
                <a:lnSpc>
                  <a:spcPts val="2000"/>
                </a:lnSpc>
              </a:pPr>
              <a:r>
                <a:rPr lang="en-US" sz="1333" spc="67" dirty="0">
                  <a:solidFill>
                    <a:srgbClr val="191919"/>
                  </a:solidFill>
                  <a:latin typeface="Arial Bold"/>
                </a:rPr>
                <a:t>Social justice</a:t>
              </a:r>
            </a:p>
          </p:txBody>
        </p:sp>
      </p:grpSp>
      <p:grpSp>
        <p:nvGrpSpPr>
          <p:cNvPr id="13" name="Group 13"/>
          <p:cNvGrpSpPr/>
          <p:nvPr/>
        </p:nvGrpSpPr>
        <p:grpSpPr>
          <a:xfrm>
            <a:off x="7841464" y="4853611"/>
            <a:ext cx="2101470" cy="830743"/>
            <a:chOff x="0" y="-71439"/>
            <a:chExt cx="830210" cy="328194"/>
          </a:xfrm>
        </p:grpSpPr>
        <p:sp>
          <p:nvSpPr>
            <p:cNvPr id="14" name="Freeform 14"/>
            <p:cNvSpPr/>
            <p:nvPr/>
          </p:nvSpPr>
          <p:spPr>
            <a:xfrm>
              <a:off x="0" y="0"/>
              <a:ext cx="830210" cy="223420"/>
            </a:xfrm>
            <a:custGeom>
              <a:avLst/>
              <a:gdLst/>
              <a:ahLst/>
              <a:cxnLst/>
              <a:rect l="l" t="t" r="r" b="b"/>
              <a:pathLst>
                <a:path w="830210" h="223420">
                  <a:moveTo>
                    <a:pt x="7368" y="0"/>
                  </a:moveTo>
                  <a:lnTo>
                    <a:pt x="822842" y="0"/>
                  </a:lnTo>
                  <a:cubicBezTo>
                    <a:pt x="826912" y="0"/>
                    <a:pt x="830210" y="3299"/>
                    <a:pt x="830210" y="7368"/>
                  </a:cubicBezTo>
                  <a:lnTo>
                    <a:pt x="830210" y="216051"/>
                  </a:lnTo>
                  <a:cubicBezTo>
                    <a:pt x="830210" y="220121"/>
                    <a:pt x="826912" y="223420"/>
                    <a:pt x="822842" y="223420"/>
                  </a:cubicBezTo>
                  <a:lnTo>
                    <a:pt x="7368" y="223420"/>
                  </a:lnTo>
                  <a:cubicBezTo>
                    <a:pt x="3299" y="223420"/>
                    <a:pt x="0" y="220121"/>
                    <a:pt x="0" y="216051"/>
                  </a:cubicBezTo>
                  <a:lnTo>
                    <a:pt x="0" y="7368"/>
                  </a:lnTo>
                  <a:cubicBezTo>
                    <a:pt x="0" y="3299"/>
                    <a:pt x="3299" y="0"/>
                    <a:pt x="7368" y="0"/>
                  </a:cubicBezTo>
                  <a:close/>
                </a:path>
              </a:pathLst>
            </a:custGeom>
            <a:solidFill>
              <a:srgbClr val="DBBAA7"/>
            </a:solidFill>
            <a:ln w="19050" cap="sq">
              <a:solidFill>
                <a:srgbClr val="000000"/>
              </a:solidFill>
              <a:prstDash val="solid"/>
              <a:miter/>
            </a:ln>
          </p:spPr>
          <p:txBody>
            <a:bodyPr/>
            <a:lstStyle/>
            <a:p>
              <a:endParaRPr lang="en-GB" sz="1200"/>
            </a:p>
          </p:txBody>
        </p:sp>
        <p:sp>
          <p:nvSpPr>
            <p:cNvPr id="15" name="TextBox 15"/>
            <p:cNvSpPr txBox="1"/>
            <p:nvPr/>
          </p:nvSpPr>
          <p:spPr>
            <a:xfrm>
              <a:off x="0" y="-71439"/>
              <a:ext cx="830210" cy="328194"/>
            </a:xfrm>
            <a:prstGeom prst="rect">
              <a:avLst/>
            </a:prstGeom>
          </p:spPr>
          <p:txBody>
            <a:bodyPr lIns="33867" tIns="33867" rIns="33867" bIns="33867" rtlCol="0" anchor="ctr"/>
            <a:lstStyle/>
            <a:p>
              <a:pPr algn="ctr">
                <a:lnSpc>
                  <a:spcPts val="2000"/>
                </a:lnSpc>
              </a:pPr>
              <a:r>
                <a:rPr lang="en-US" sz="1333" spc="67" dirty="0">
                  <a:solidFill>
                    <a:srgbClr val="191919"/>
                  </a:solidFill>
                  <a:latin typeface="Arial Bold"/>
                </a:rPr>
                <a:t>Sustainability</a:t>
              </a:r>
            </a:p>
          </p:txBody>
        </p:sp>
      </p:grpSp>
      <p:grpSp>
        <p:nvGrpSpPr>
          <p:cNvPr id="16" name="Group 16"/>
          <p:cNvGrpSpPr/>
          <p:nvPr/>
        </p:nvGrpSpPr>
        <p:grpSpPr>
          <a:xfrm>
            <a:off x="2165925" y="4809266"/>
            <a:ext cx="2101470" cy="830743"/>
            <a:chOff x="0" y="-88958"/>
            <a:chExt cx="830210" cy="328194"/>
          </a:xfrm>
        </p:grpSpPr>
        <p:sp>
          <p:nvSpPr>
            <p:cNvPr id="17" name="Freeform 17"/>
            <p:cNvSpPr/>
            <p:nvPr/>
          </p:nvSpPr>
          <p:spPr>
            <a:xfrm>
              <a:off x="0" y="0"/>
              <a:ext cx="830210" cy="223420"/>
            </a:xfrm>
            <a:custGeom>
              <a:avLst/>
              <a:gdLst/>
              <a:ahLst/>
              <a:cxnLst/>
              <a:rect l="l" t="t" r="r" b="b"/>
              <a:pathLst>
                <a:path w="830210" h="223420">
                  <a:moveTo>
                    <a:pt x="7368" y="0"/>
                  </a:moveTo>
                  <a:lnTo>
                    <a:pt x="822842" y="0"/>
                  </a:lnTo>
                  <a:cubicBezTo>
                    <a:pt x="826912" y="0"/>
                    <a:pt x="830210" y="3299"/>
                    <a:pt x="830210" y="7368"/>
                  </a:cubicBezTo>
                  <a:lnTo>
                    <a:pt x="830210" y="216051"/>
                  </a:lnTo>
                  <a:cubicBezTo>
                    <a:pt x="830210" y="220121"/>
                    <a:pt x="826912" y="223420"/>
                    <a:pt x="822842" y="223420"/>
                  </a:cubicBezTo>
                  <a:lnTo>
                    <a:pt x="7368" y="223420"/>
                  </a:lnTo>
                  <a:cubicBezTo>
                    <a:pt x="3299" y="223420"/>
                    <a:pt x="0" y="220121"/>
                    <a:pt x="0" y="216051"/>
                  </a:cubicBezTo>
                  <a:lnTo>
                    <a:pt x="0" y="7368"/>
                  </a:lnTo>
                  <a:cubicBezTo>
                    <a:pt x="0" y="3299"/>
                    <a:pt x="3299" y="0"/>
                    <a:pt x="7368" y="0"/>
                  </a:cubicBezTo>
                  <a:close/>
                </a:path>
              </a:pathLst>
            </a:custGeom>
            <a:solidFill>
              <a:srgbClr val="DBBAA7"/>
            </a:solidFill>
            <a:ln w="19050" cap="sq">
              <a:solidFill>
                <a:srgbClr val="000000"/>
              </a:solidFill>
              <a:prstDash val="solid"/>
              <a:miter/>
            </a:ln>
          </p:spPr>
          <p:txBody>
            <a:bodyPr/>
            <a:lstStyle/>
            <a:p>
              <a:endParaRPr lang="en-GB" sz="1200" dirty="0"/>
            </a:p>
          </p:txBody>
        </p:sp>
        <p:sp>
          <p:nvSpPr>
            <p:cNvPr id="18" name="TextBox 18"/>
            <p:cNvSpPr txBox="1"/>
            <p:nvPr/>
          </p:nvSpPr>
          <p:spPr>
            <a:xfrm>
              <a:off x="0" y="-88958"/>
              <a:ext cx="830210" cy="328194"/>
            </a:xfrm>
            <a:prstGeom prst="rect">
              <a:avLst/>
            </a:prstGeom>
          </p:spPr>
          <p:txBody>
            <a:bodyPr lIns="33867" tIns="33867" rIns="33867" bIns="33867" rtlCol="0" anchor="ctr"/>
            <a:lstStyle/>
            <a:p>
              <a:pPr algn="ctr">
                <a:lnSpc>
                  <a:spcPts val="2000"/>
                </a:lnSpc>
              </a:pPr>
              <a:r>
                <a:rPr lang="en-US" sz="1333" spc="67" dirty="0">
                  <a:solidFill>
                    <a:srgbClr val="191919"/>
                  </a:solidFill>
                  <a:latin typeface="Arial Bold"/>
                </a:rPr>
                <a:t>Technological </a:t>
              </a:r>
            </a:p>
          </p:txBody>
        </p:sp>
      </p:grpSp>
      <p:grpSp>
        <p:nvGrpSpPr>
          <p:cNvPr id="19" name="Group 19"/>
          <p:cNvGrpSpPr/>
          <p:nvPr/>
        </p:nvGrpSpPr>
        <p:grpSpPr>
          <a:xfrm>
            <a:off x="2165925" y="1386706"/>
            <a:ext cx="2101470" cy="906138"/>
            <a:chOff x="0" y="-104775"/>
            <a:chExt cx="830210" cy="357981"/>
          </a:xfrm>
        </p:grpSpPr>
        <p:sp>
          <p:nvSpPr>
            <p:cNvPr id="20" name="Freeform 20"/>
            <p:cNvSpPr/>
            <p:nvPr/>
          </p:nvSpPr>
          <p:spPr>
            <a:xfrm>
              <a:off x="0" y="-36104"/>
              <a:ext cx="830210" cy="253206"/>
            </a:xfrm>
            <a:custGeom>
              <a:avLst/>
              <a:gdLst/>
              <a:ahLst/>
              <a:cxnLst/>
              <a:rect l="l" t="t" r="r" b="b"/>
              <a:pathLst>
                <a:path w="830210" h="253206">
                  <a:moveTo>
                    <a:pt x="7368" y="0"/>
                  </a:moveTo>
                  <a:lnTo>
                    <a:pt x="822842" y="0"/>
                  </a:lnTo>
                  <a:cubicBezTo>
                    <a:pt x="826912" y="0"/>
                    <a:pt x="830210" y="3299"/>
                    <a:pt x="830210" y="7368"/>
                  </a:cubicBezTo>
                  <a:lnTo>
                    <a:pt x="830210" y="245837"/>
                  </a:lnTo>
                  <a:cubicBezTo>
                    <a:pt x="830210" y="249907"/>
                    <a:pt x="826912" y="253206"/>
                    <a:pt x="822842" y="253206"/>
                  </a:cubicBezTo>
                  <a:lnTo>
                    <a:pt x="7368" y="253206"/>
                  </a:lnTo>
                  <a:cubicBezTo>
                    <a:pt x="3299" y="253206"/>
                    <a:pt x="0" y="249907"/>
                    <a:pt x="0" y="245837"/>
                  </a:cubicBezTo>
                  <a:lnTo>
                    <a:pt x="0" y="7368"/>
                  </a:lnTo>
                  <a:cubicBezTo>
                    <a:pt x="0" y="3299"/>
                    <a:pt x="3299" y="0"/>
                    <a:pt x="7368" y="0"/>
                  </a:cubicBezTo>
                  <a:close/>
                </a:path>
              </a:pathLst>
            </a:custGeom>
            <a:solidFill>
              <a:srgbClr val="DCD4CC"/>
            </a:solidFill>
            <a:ln w="66675" cap="sq">
              <a:solidFill>
                <a:srgbClr val="000000"/>
              </a:solidFill>
              <a:prstDash val="solid"/>
              <a:miter/>
            </a:ln>
          </p:spPr>
          <p:txBody>
            <a:bodyPr/>
            <a:lstStyle/>
            <a:p>
              <a:endParaRPr lang="en-GB" sz="1200"/>
            </a:p>
          </p:txBody>
        </p:sp>
        <p:sp>
          <p:nvSpPr>
            <p:cNvPr id="21" name="TextBox 21"/>
            <p:cNvSpPr txBox="1"/>
            <p:nvPr/>
          </p:nvSpPr>
          <p:spPr>
            <a:xfrm>
              <a:off x="0" y="-104775"/>
              <a:ext cx="830210" cy="357981"/>
            </a:xfrm>
            <a:prstGeom prst="rect">
              <a:avLst/>
            </a:prstGeom>
          </p:spPr>
          <p:txBody>
            <a:bodyPr lIns="33867" tIns="33867" rIns="33867" bIns="33867" rtlCol="0" anchor="ctr"/>
            <a:lstStyle/>
            <a:p>
              <a:pPr algn="ctr">
                <a:lnSpc>
                  <a:spcPts val="2000"/>
                </a:lnSpc>
              </a:pPr>
              <a:r>
                <a:rPr lang="en-US" sz="1333" spc="67" dirty="0">
                  <a:solidFill>
                    <a:srgbClr val="191919"/>
                  </a:solidFill>
                  <a:latin typeface="Arial Bold"/>
                </a:rPr>
                <a:t>Opportunities and Challenges</a:t>
              </a:r>
            </a:p>
          </p:txBody>
        </p:sp>
      </p:grpSp>
      <p:grpSp>
        <p:nvGrpSpPr>
          <p:cNvPr id="22" name="Group 22"/>
          <p:cNvGrpSpPr/>
          <p:nvPr/>
        </p:nvGrpSpPr>
        <p:grpSpPr>
          <a:xfrm>
            <a:off x="1719088" y="2569929"/>
            <a:ext cx="2101470" cy="830743"/>
            <a:chOff x="5328" y="-67448"/>
            <a:chExt cx="830210" cy="328194"/>
          </a:xfrm>
        </p:grpSpPr>
        <p:sp>
          <p:nvSpPr>
            <p:cNvPr id="23" name="Freeform 23"/>
            <p:cNvSpPr/>
            <p:nvPr/>
          </p:nvSpPr>
          <p:spPr>
            <a:xfrm>
              <a:off x="5328" y="-142"/>
              <a:ext cx="830210" cy="223420"/>
            </a:xfrm>
            <a:custGeom>
              <a:avLst/>
              <a:gdLst/>
              <a:ahLst/>
              <a:cxnLst/>
              <a:rect l="l" t="t" r="r" b="b"/>
              <a:pathLst>
                <a:path w="830210" h="223420">
                  <a:moveTo>
                    <a:pt x="7368" y="0"/>
                  </a:moveTo>
                  <a:lnTo>
                    <a:pt x="822842" y="0"/>
                  </a:lnTo>
                  <a:cubicBezTo>
                    <a:pt x="826912" y="0"/>
                    <a:pt x="830210" y="3299"/>
                    <a:pt x="830210" y="7368"/>
                  </a:cubicBezTo>
                  <a:lnTo>
                    <a:pt x="830210" y="216051"/>
                  </a:lnTo>
                  <a:cubicBezTo>
                    <a:pt x="830210" y="220121"/>
                    <a:pt x="826912" y="223420"/>
                    <a:pt x="822842" y="223420"/>
                  </a:cubicBezTo>
                  <a:lnTo>
                    <a:pt x="7368" y="223420"/>
                  </a:lnTo>
                  <a:cubicBezTo>
                    <a:pt x="3299" y="223420"/>
                    <a:pt x="0" y="220121"/>
                    <a:pt x="0" y="216051"/>
                  </a:cubicBezTo>
                  <a:lnTo>
                    <a:pt x="0" y="7368"/>
                  </a:lnTo>
                  <a:cubicBezTo>
                    <a:pt x="0" y="3299"/>
                    <a:pt x="3299" y="0"/>
                    <a:pt x="7368" y="0"/>
                  </a:cubicBezTo>
                  <a:close/>
                </a:path>
              </a:pathLst>
            </a:custGeom>
            <a:solidFill>
              <a:srgbClr val="DBBAA7"/>
            </a:solidFill>
            <a:ln w="19050" cap="sq">
              <a:solidFill>
                <a:srgbClr val="000000"/>
              </a:solidFill>
              <a:prstDash val="solid"/>
              <a:miter/>
            </a:ln>
          </p:spPr>
          <p:txBody>
            <a:bodyPr/>
            <a:lstStyle/>
            <a:p>
              <a:endParaRPr lang="en-GB" sz="1200"/>
            </a:p>
          </p:txBody>
        </p:sp>
        <p:sp>
          <p:nvSpPr>
            <p:cNvPr id="24" name="TextBox 24"/>
            <p:cNvSpPr txBox="1"/>
            <p:nvPr/>
          </p:nvSpPr>
          <p:spPr>
            <a:xfrm>
              <a:off x="5328" y="-67448"/>
              <a:ext cx="830210" cy="328194"/>
            </a:xfrm>
            <a:prstGeom prst="rect">
              <a:avLst/>
            </a:prstGeom>
          </p:spPr>
          <p:txBody>
            <a:bodyPr lIns="33867" tIns="33867" rIns="33867" bIns="33867" rtlCol="0" anchor="ctr"/>
            <a:lstStyle/>
            <a:p>
              <a:pPr algn="ctr">
                <a:lnSpc>
                  <a:spcPts val="2000"/>
                </a:lnSpc>
              </a:pPr>
              <a:r>
                <a:rPr lang="en-US" sz="1333" spc="67" dirty="0">
                  <a:solidFill>
                    <a:srgbClr val="191919"/>
                  </a:solidFill>
                  <a:latin typeface="Arial Bold"/>
                </a:rPr>
                <a:t>Social</a:t>
              </a:r>
            </a:p>
          </p:txBody>
        </p:sp>
      </p:grpSp>
      <p:grpSp>
        <p:nvGrpSpPr>
          <p:cNvPr id="25" name="Group 25"/>
          <p:cNvGrpSpPr/>
          <p:nvPr/>
        </p:nvGrpSpPr>
        <p:grpSpPr>
          <a:xfrm>
            <a:off x="1563293" y="3839248"/>
            <a:ext cx="2101470" cy="830743"/>
            <a:chOff x="0" y="-65568"/>
            <a:chExt cx="830210" cy="328194"/>
          </a:xfrm>
        </p:grpSpPr>
        <p:sp>
          <p:nvSpPr>
            <p:cNvPr id="26" name="Freeform 26"/>
            <p:cNvSpPr/>
            <p:nvPr/>
          </p:nvSpPr>
          <p:spPr>
            <a:xfrm>
              <a:off x="0" y="0"/>
              <a:ext cx="830210" cy="223420"/>
            </a:xfrm>
            <a:custGeom>
              <a:avLst/>
              <a:gdLst/>
              <a:ahLst/>
              <a:cxnLst/>
              <a:rect l="l" t="t" r="r" b="b"/>
              <a:pathLst>
                <a:path w="830210" h="223420">
                  <a:moveTo>
                    <a:pt x="7368" y="0"/>
                  </a:moveTo>
                  <a:lnTo>
                    <a:pt x="822842" y="0"/>
                  </a:lnTo>
                  <a:cubicBezTo>
                    <a:pt x="826912" y="0"/>
                    <a:pt x="830210" y="3299"/>
                    <a:pt x="830210" y="7368"/>
                  </a:cubicBezTo>
                  <a:lnTo>
                    <a:pt x="830210" y="216051"/>
                  </a:lnTo>
                  <a:cubicBezTo>
                    <a:pt x="830210" y="220121"/>
                    <a:pt x="826912" y="223420"/>
                    <a:pt x="822842" y="223420"/>
                  </a:cubicBezTo>
                  <a:lnTo>
                    <a:pt x="7368" y="223420"/>
                  </a:lnTo>
                  <a:cubicBezTo>
                    <a:pt x="3299" y="223420"/>
                    <a:pt x="0" y="220121"/>
                    <a:pt x="0" y="216051"/>
                  </a:cubicBezTo>
                  <a:lnTo>
                    <a:pt x="0" y="7368"/>
                  </a:lnTo>
                  <a:cubicBezTo>
                    <a:pt x="0" y="3299"/>
                    <a:pt x="3299" y="0"/>
                    <a:pt x="7368" y="0"/>
                  </a:cubicBezTo>
                  <a:close/>
                </a:path>
              </a:pathLst>
            </a:custGeom>
            <a:solidFill>
              <a:srgbClr val="DBBAA7"/>
            </a:solidFill>
            <a:ln w="19050" cap="sq">
              <a:solidFill>
                <a:srgbClr val="000000"/>
              </a:solidFill>
              <a:prstDash val="solid"/>
              <a:miter/>
            </a:ln>
          </p:spPr>
          <p:txBody>
            <a:bodyPr/>
            <a:lstStyle/>
            <a:p>
              <a:endParaRPr lang="en-GB" sz="1200"/>
            </a:p>
          </p:txBody>
        </p:sp>
        <p:sp>
          <p:nvSpPr>
            <p:cNvPr id="27" name="TextBox 27"/>
            <p:cNvSpPr txBox="1"/>
            <p:nvPr/>
          </p:nvSpPr>
          <p:spPr>
            <a:xfrm>
              <a:off x="0" y="-65568"/>
              <a:ext cx="830210" cy="328194"/>
            </a:xfrm>
            <a:prstGeom prst="rect">
              <a:avLst/>
            </a:prstGeom>
          </p:spPr>
          <p:txBody>
            <a:bodyPr lIns="33867" tIns="33867" rIns="33867" bIns="33867" rtlCol="0" anchor="ctr"/>
            <a:lstStyle/>
            <a:p>
              <a:pPr algn="ctr">
                <a:lnSpc>
                  <a:spcPts val="2000"/>
                </a:lnSpc>
              </a:pPr>
              <a:r>
                <a:rPr lang="en-US" sz="1333" spc="67" dirty="0">
                  <a:solidFill>
                    <a:srgbClr val="191919"/>
                  </a:solidFill>
                  <a:latin typeface="Arial Bold"/>
                </a:rPr>
                <a:t>Environmental</a:t>
              </a:r>
            </a:p>
          </p:txBody>
        </p:sp>
      </p:grpSp>
      <p:sp>
        <p:nvSpPr>
          <p:cNvPr id="28" name="AutoShape 28"/>
          <p:cNvSpPr/>
          <p:nvPr/>
        </p:nvSpPr>
        <p:spPr>
          <a:xfrm flipV="1">
            <a:off x="4292614" y="1934681"/>
            <a:ext cx="1445393" cy="6627"/>
          </a:xfrm>
          <a:prstGeom prst="line">
            <a:avLst/>
          </a:prstGeom>
          <a:ln w="38100" cap="flat">
            <a:solidFill>
              <a:srgbClr val="A8A8A8"/>
            </a:solidFill>
            <a:prstDash val="solid"/>
            <a:headEnd type="triangle" w="lg" len="med"/>
            <a:tailEnd type="none" w="sm" len="sm"/>
          </a:ln>
        </p:spPr>
        <p:txBody>
          <a:bodyPr/>
          <a:lstStyle/>
          <a:p>
            <a:endParaRPr lang="en-GB" sz="1200"/>
          </a:p>
        </p:txBody>
      </p:sp>
      <p:sp>
        <p:nvSpPr>
          <p:cNvPr id="29" name="AutoShape 29"/>
          <p:cNvSpPr/>
          <p:nvPr/>
        </p:nvSpPr>
        <p:spPr>
          <a:xfrm flipV="1">
            <a:off x="6441843" y="1928684"/>
            <a:ext cx="1372325" cy="4351"/>
          </a:xfrm>
          <a:prstGeom prst="line">
            <a:avLst/>
          </a:prstGeom>
          <a:ln w="38100" cap="flat">
            <a:solidFill>
              <a:srgbClr val="A8A8A8"/>
            </a:solidFill>
            <a:prstDash val="solid"/>
            <a:headEnd type="none" w="sm" len="sm"/>
            <a:tailEnd type="triangle" w="lg" len="med"/>
          </a:ln>
        </p:spPr>
        <p:txBody>
          <a:bodyPr/>
          <a:lstStyle/>
          <a:p>
            <a:endParaRPr lang="en-GB" sz="1200"/>
          </a:p>
        </p:txBody>
      </p:sp>
      <p:sp>
        <p:nvSpPr>
          <p:cNvPr id="30" name="AutoShape 30"/>
          <p:cNvSpPr/>
          <p:nvPr/>
        </p:nvSpPr>
        <p:spPr>
          <a:xfrm>
            <a:off x="3807071" y="3023422"/>
            <a:ext cx="1863569" cy="0"/>
          </a:xfrm>
          <a:prstGeom prst="line">
            <a:avLst/>
          </a:prstGeom>
          <a:ln w="38100" cap="flat">
            <a:solidFill>
              <a:srgbClr val="A8A8A8"/>
            </a:solidFill>
            <a:prstDash val="solid"/>
            <a:headEnd type="triangle" w="lg" len="med"/>
            <a:tailEnd type="none" w="sm" len="sm"/>
          </a:ln>
        </p:spPr>
        <p:txBody>
          <a:bodyPr/>
          <a:lstStyle/>
          <a:p>
            <a:endParaRPr lang="en-GB" sz="1200"/>
          </a:p>
        </p:txBody>
      </p:sp>
      <p:sp>
        <p:nvSpPr>
          <p:cNvPr id="31" name="AutoShape 31"/>
          <p:cNvSpPr/>
          <p:nvPr/>
        </p:nvSpPr>
        <p:spPr>
          <a:xfrm flipV="1">
            <a:off x="3664763" y="4296306"/>
            <a:ext cx="1993175" cy="6860"/>
          </a:xfrm>
          <a:prstGeom prst="line">
            <a:avLst/>
          </a:prstGeom>
          <a:ln w="38100" cap="flat">
            <a:solidFill>
              <a:srgbClr val="A8A8A8"/>
            </a:solidFill>
            <a:prstDash val="solid"/>
            <a:headEnd type="triangle" w="lg" len="med"/>
            <a:tailEnd type="none" w="sm" len="sm"/>
          </a:ln>
        </p:spPr>
        <p:txBody>
          <a:bodyPr/>
          <a:lstStyle/>
          <a:p>
            <a:endParaRPr lang="en-GB" sz="1200"/>
          </a:p>
        </p:txBody>
      </p:sp>
      <p:sp>
        <p:nvSpPr>
          <p:cNvPr id="32" name="AutoShape 32"/>
          <p:cNvSpPr/>
          <p:nvPr/>
        </p:nvSpPr>
        <p:spPr>
          <a:xfrm>
            <a:off x="4267395" y="5317206"/>
            <a:ext cx="1390544" cy="0"/>
          </a:xfrm>
          <a:prstGeom prst="line">
            <a:avLst/>
          </a:prstGeom>
          <a:ln w="38100" cap="flat">
            <a:solidFill>
              <a:srgbClr val="A8A8A8"/>
            </a:solidFill>
            <a:prstDash val="solid"/>
            <a:headEnd type="triangle" w="lg" len="med"/>
            <a:tailEnd type="none" w="sm" len="sm"/>
          </a:ln>
        </p:spPr>
        <p:txBody>
          <a:bodyPr/>
          <a:lstStyle/>
          <a:p>
            <a:endParaRPr lang="en-GB" sz="1200"/>
          </a:p>
        </p:txBody>
      </p:sp>
      <p:sp>
        <p:nvSpPr>
          <p:cNvPr id="33" name="AutoShape 33"/>
          <p:cNvSpPr/>
          <p:nvPr/>
        </p:nvSpPr>
        <p:spPr>
          <a:xfrm rot="-5400000" flipV="1">
            <a:off x="5171207" y="2483172"/>
            <a:ext cx="1129364" cy="4240"/>
          </a:xfrm>
          <a:prstGeom prst="line">
            <a:avLst/>
          </a:prstGeom>
          <a:ln w="38100" cap="flat">
            <a:solidFill>
              <a:srgbClr val="A8A8A8"/>
            </a:solidFill>
            <a:prstDash val="solid"/>
            <a:headEnd type="none" w="sm" len="sm"/>
            <a:tailEnd type="none" w="sm" len="sm"/>
          </a:ln>
        </p:spPr>
        <p:txBody>
          <a:bodyPr/>
          <a:lstStyle/>
          <a:p>
            <a:endParaRPr lang="en-GB" sz="1200"/>
          </a:p>
        </p:txBody>
      </p:sp>
      <p:sp>
        <p:nvSpPr>
          <p:cNvPr id="34" name="AutoShape 34"/>
          <p:cNvSpPr/>
          <p:nvPr/>
        </p:nvSpPr>
        <p:spPr>
          <a:xfrm rot="-5400000">
            <a:off x="5954131" y="2447945"/>
            <a:ext cx="1006176" cy="6448"/>
          </a:xfrm>
          <a:prstGeom prst="line">
            <a:avLst/>
          </a:prstGeom>
          <a:ln w="38100" cap="flat">
            <a:solidFill>
              <a:srgbClr val="A8A8A8"/>
            </a:solidFill>
            <a:prstDash val="solid"/>
            <a:headEnd type="none" w="sm" len="sm"/>
            <a:tailEnd type="none" w="sm" len="sm"/>
          </a:ln>
        </p:spPr>
        <p:txBody>
          <a:bodyPr/>
          <a:lstStyle/>
          <a:p>
            <a:endParaRPr lang="en-GB" sz="1200"/>
          </a:p>
        </p:txBody>
      </p:sp>
      <p:sp>
        <p:nvSpPr>
          <p:cNvPr id="35" name="AutoShape 35"/>
          <p:cNvSpPr/>
          <p:nvPr/>
        </p:nvSpPr>
        <p:spPr>
          <a:xfrm rot="-5400000">
            <a:off x="5244030" y="4905738"/>
            <a:ext cx="827819" cy="0"/>
          </a:xfrm>
          <a:prstGeom prst="line">
            <a:avLst/>
          </a:prstGeom>
          <a:ln w="38100" cap="flat">
            <a:solidFill>
              <a:srgbClr val="A8A8A8"/>
            </a:solidFill>
            <a:prstDash val="solid"/>
            <a:headEnd type="none" w="sm" len="sm"/>
            <a:tailEnd type="none" w="sm" len="sm"/>
          </a:ln>
        </p:spPr>
        <p:txBody>
          <a:bodyPr/>
          <a:lstStyle/>
          <a:p>
            <a:endParaRPr lang="en-GB" sz="1200"/>
          </a:p>
        </p:txBody>
      </p:sp>
      <p:sp>
        <p:nvSpPr>
          <p:cNvPr id="36" name="AutoShape 36"/>
          <p:cNvSpPr/>
          <p:nvPr/>
        </p:nvSpPr>
        <p:spPr>
          <a:xfrm rot="-5400000">
            <a:off x="6013431" y="4905738"/>
            <a:ext cx="827819" cy="0"/>
          </a:xfrm>
          <a:prstGeom prst="line">
            <a:avLst/>
          </a:prstGeom>
          <a:ln w="38100" cap="flat">
            <a:solidFill>
              <a:srgbClr val="A8A8A8"/>
            </a:solidFill>
            <a:prstDash val="solid"/>
            <a:headEnd type="none" w="sm" len="sm"/>
            <a:tailEnd type="none" w="sm" len="sm"/>
          </a:ln>
        </p:spPr>
        <p:txBody>
          <a:bodyPr/>
          <a:lstStyle/>
          <a:p>
            <a:endParaRPr lang="en-GB" sz="1200"/>
          </a:p>
        </p:txBody>
      </p:sp>
      <p:sp>
        <p:nvSpPr>
          <p:cNvPr id="37" name="AutoShape 37"/>
          <p:cNvSpPr/>
          <p:nvPr/>
        </p:nvSpPr>
        <p:spPr>
          <a:xfrm flipV="1">
            <a:off x="6440104" y="3023423"/>
            <a:ext cx="2087133" cy="3555"/>
          </a:xfrm>
          <a:prstGeom prst="line">
            <a:avLst/>
          </a:prstGeom>
          <a:ln w="38100" cap="flat">
            <a:solidFill>
              <a:srgbClr val="A8A8A8"/>
            </a:solidFill>
            <a:prstDash val="solid"/>
            <a:headEnd type="none" w="sm" len="sm"/>
            <a:tailEnd type="triangle" w="lg" len="med"/>
          </a:ln>
        </p:spPr>
        <p:txBody>
          <a:bodyPr/>
          <a:lstStyle/>
          <a:p>
            <a:endParaRPr lang="en-GB" sz="1200"/>
          </a:p>
        </p:txBody>
      </p:sp>
      <p:sp>
        <p:nvSpPr>
          <p:cNvPr id="38" name="AutoShape 38"/>
          <p:cNvSpPr/>
          <p:nvPr/>
        </p:nvSpPr>
        <p:spPr>
          <a:xfrm>
            <a:off x="6427340" y="4288078"/>
            <a:ext cx="1962217" cy="0"/>
          </a:xfrm>
          <a:prstGeom prst="line">
            <a:avLst/>
          </a:prstGeom>
          <a:ln w="38100" cap="flat">
            <a:solidFill>
              <a:srgbClr val="A8A8A8"/>
            </a:solidFill>
            <a:prstDash val="solid"/>
            <a:headEnd type="none" w="sm" len="sm"/>
            <a:tailEnd type="triangle" w="lg" len="med"/>
          </a:ln>
        </p:spPr>
        <p:txBody>
          <a:bodyPr/>
          <a:lstStyle/>
          <a:p>
            <a:endParaRPr lang="en-GB" sz="1200" dirty="0"/>
          </a:p>
        </p:txBody>
      </p:sp>
      <p:sp>
        <p:nvSpPr>
          <p:cNvPr id="39" name="AutoShape 39"/>
          <p:cNvSpPr/>
          <p:nvPr/>
        </p:nvSpPr>
        <p:spPr>
          <a:xfrm>
            <a:off x="6440136" y="5313651"/>
            <a:ext cx="1401328" cy="3555"/>
          </a:xfrm>
          <a:prstGeom prst="line">
            <a:avLst/>
          </a:prstGeom>
          <a:ln w="38100" cap="flat">
            <a:solidFill>
              <a:srgbClr val="A8A8A8"/>
            </a:solidFill>
            <a:prstDash val="solid"/>
            <a:headEnd type="none" w="sm" len="sm"/>
            <a:tailEnd type="triangle" w="lg" len="med"/>
          </a:ln>
        </p:spPr>
        <p:txBody>
          <a:bodyPr/>
          <a:lstStyle/>
          <a:p>
            <a:endParaRPr lang="en-GB" sz="1200" dirty="0"/>
          </a:p>
        </p:txBody>
      </p:sp>
      <p:grpSp>
        <p:nvGrpSpPr>
          <p:cNvPr id="41" name="Group 41"/>
          <p:cNvGrpSpPr/>
          <p:nvPr/>
        </p:nvGrpSpPr>
        <p:grpSpPr>
          <a:xfrm>
            <a:off x="4832012" y="2547067"/>
            <a:ext cx="2670285" cy="2154199"/>
            <a:chOff x="0" y="0"/>
            <a:chExt cx="1007524" cy="812800"/>
          </a:xfrm>
        </p:grpSpPr>
        <p:sp>
          <p:nvSpPr>
            <p:cNvPr id="42" name="Freeform 42"/>
            <p:cNvSpPr/>
            <p:nvPr/>
          </p:nvSpPr>
          <p:spPr>
            <a:xfrm>
              <a:off x="0" y="0"/>
              <a:ext cx="1007524" cy="812800"/>
            </a:xfrm>
            <a:custGeom>
              <a:avLst/>
              <a:gdLst/>
              <a:ahLst/>
              <a:cxnLst/>
              <a:rect l="l" t="t" r="r" b="b"/>
              <a:pathLst>
                <a:path w="1007524" h="812800">
                  <a:moveTo>
                    <a:pt x="44456" y="0"/>
                  </a:moveTo>
                  <a:lnTo>
                    <a:pt x="963069" y="0"/>
                  </a:lnTo>
                  <a:cubicBezTo>
                    <a:pt x="974859" y="0"/>
                    <a:pt x="986167" y="4684"/>
                    <a:pt x="994504" y="13021"/>
                  </a:cubicBezTo>
                  <a:cubicBezTo>
                    <a:pt x="1002841" y="21358"/>
                    <a:pt x="1007524" y="32665"/>
                    <a:pt x="1007524" y="44456"/>
                  </a:cubicBezTo>
                  <a:lnTo>
                    <a:pt x="1007524" y="768344"/>
                  </a:lnTo>
                  <a:cubicBezTo>
                    <a:pt x="1007524" y="780135"/>
                    <a:pt x="1002841" y="791442"/>
                    <a:pt x="994504" y="799779"/>
                  </a:cubicBezTo>
                  <a:cubicBezTo>
                    <a:pt x="986167" y="808116"/>
                    <a:pt x="974859" y="812800"/>
                    <a:pt x="963069" y="812800"/>
                  </a:cubicBezTo>
                  <a:lnTo>
                    <a:pt x="44456" y="812800"/>
                  </a:lnTo>
                  <a:cubicBezTo>
                    <a:pt x="32665" y="812800"/>
                    <a:pt x="21358" y="808116"/>
                    <a:pt x="13021" y="799779"/>
                  </a:cubicBezTo>
                  <a:cubicBezTo>
                    <a:pt x="4684" y="791442"/>
                    <a:pt x="0" y="780135"/>
                    <a:pt x="0" y="768344"/>
                  </a:cubicBezTo>
                  <a:lnTo>
                    <a:pt x="0" y="44456"/>
                  </a:lnTo>
                  <a:cubicBezTo>
                    <a:pt x="0" y="32665"/>
                    <a:pt x="4684" y="21358"/>
                    <a:pt x="13021" y="13021"/>
                  </a:cubicBezTo>
                  <a:cubicBezTo>
                    <a:pt x="21358" y="4684"/>
                    <a:pt x="32665" y="0"/>
                    <a:pt x="44456" y="0"/>
                  </a:cubicBezTo>
                  <a:close/>
                </a:path>
              </a:pathLst>
            </a:custGeom>
            <a:blipFill>
              <a:blip r:embed="rId5"/>
              <a:stretch>
                <a:fillRect l="-30672" r="-30672"/>
              </a:stretch>
            </a:blipFill>
          </p:spPr>
          <p:txBody>
            <a:bodyPr/>
            <a:lstStyle/>
            <a:p>
              <a:endParaRPr lang="en-GB" sz="1200">
                <a:solidFill>
                  <a:srgbClr val="862A01"/>
                </a:solidFill>
              </a:endParaRPr>
            </a:p>
          </p:txBody>
        </p:sp>
      </p:grpSp>
      <p:grpSp>
        <p:nvGrpSpPr>
          <p:cNvPr id="43" name="Group 43"/>
          <p:cNvGrpSpPr/>
          <p:nvPr/>
        </p:nvGrpSpPr>
        <p:grpSpPr>
          <a:xfrm>
            <a:off x="4830103" y="4074875"/>
            <a:ext cx="201224" cy="461458"/>
            <a:chOff x="0" y="0"/>
            <a:chExt cx="148574" cy="166054"/>
          </a:xfrm>
        </p:grpSpPr>
        <p:sp>
          <p:nvSpPr>
            <p:cNvPr id="44" name="Freeform 44"/>
            <p:cNvSpPr/>
            <p:nvPr/>
          </p:nvSpPr>
          <p:spPr>
            <a:xfrm>
              <a:off x="0" y="0"/>
              <a:ext cx="148574" cy="166054"/>
            </a:xfrm>
            <a:custGeom>
              <a:avLst/>
              <a:gdLst/>
              <a:ahLst/>
              <a:cxnLst/>
              <a:rect l="l" t="t" r="r" b="b"/>
              <a:pathLst>
                <a:path w="148574" h="166054">
                  <a:moveTo>
                    <a:pt x="0" y="0"/>
                  </a:moveTo>
                  <a:lnTo>
                    <a:pt x="148574" y="0"/>
                  </a:lnTo>
                  <a:lnTo>
                    <a:pt x="148574" y="166054"/>
                  </a:lnTo>
                  <a:lnTo>
                    <a:pt x="0" y="166054"/>
                  </a:lnTo>
                  <a:close/>
                </a:path>
              </a:pathLst>
            </a:custGeom>
            <a:solidFill>
              <a:srgbClr val="DCD4CC"/>
            </a:solidFill>
          </p:spPr>
          <p:txBody>
            <a:bodyPr/>
            <a:lstStyle/>
            <a:p>
              <a:endParaRPr lang="en-GB" sz="1200">
                <a:solidFill>
                  <a:srgbClr val="862A01"/>
                </a:solidFill>
              </a:endParaRPr>
            </a:p>
          </p:txBody>
        </p:sp>
        <p:sp>
          <p:nvSpPr>
            <p:cNvPr id="45" name="TextBox 45"/>
            <p:cNvSpPr txBox="1"/>
            <p:nvPr/>
          </p:nvSpPr>
          <p:spPr>
            <a:xfrm>
              <a:off x="0" y="-66675"/>
              <a:ext cx="148574" cy="232729"/>
            </a:xfrm>
            <a:prstGeom prst="rect">
              <a:avLst/>
            </a:prstGeom>
            <a:solidFill>
              <a:srgbClr val="862A01"/>
            </a:solidFill>
          </p:spPr>
          <p:txBody>
            <a:bodyPr lIns="33867" tIns="33867" rIns="33867" bIns="33867" rtlCol="0" anchor="ctr"/>
            <a:lstStyle/>
            <a:p>
              <a:pPr algn="ctr">
                <a:lnSpc>
                  <a:spcPts val="2000"/>
                </a:lnSpc>
              </a:pPr>
              <a:endParaRPr sz="1200" dirty="0">
                <a:solidFill>
                  <a:srgbClr val="862A01"/>
                </a:solidFill>
              </a:endParaRPr>
            </a:p>
          </p:txBody>
        </p:sp>
      </p:grpSp>
      <p:grpSp>
        <p:nvGrpSpPr>
          <p:cNvPr id="46" name="Group 46"/>
          <p:cNvGrpSpPr/>
          <p:nvPr/>
        </p:nvGrpSpPr>
        <p:grpSpPr>
          <a:xfrm>
            <a:off x="4198025" y="5582682"/>
            <a:ext cx="3795949" cy="1160139"/>
            <a:chOff x="-148292" y="-55782"/>
            <a:chExt cx="1076561" cy="458326"/>
          </a:xfrm>
        </p:grpSpPr>
        <p:sp>
          <p:nvSpPr>
            <p:cNvPr id="47" name="Freeform 47"/>
            <p:cNvSpPr/>
            <p:nvPr/>
          </p:nvSpPr>
          <p:spPr>
            <a:xfrm>
              <a:off x="-148292" y="17252"/>
              <a:ext cx="1076561" cy="353551"/>
            </a:xfrm>
            <a:custGeom>
              <a:avLst/>
              <a:gdLst/>
              <a:ahLst/>
              <a:cxnLst/>
              <a:rect l="l" t="t" r="r" b="b"/>
              <a:pathLst>
                <a:path w="1076561" h="353551">
                  <a:moveTo>
                    <a:pt x="5682" y="0"/>
                  </a:moveTo>
                  <a:lnTo>
                    <a:pt x="1070879" y="0"/>
                  </a:lnTo>
                  <a:cubicBezTo>
                    <a:pt x="1074017" y="0"/>
                    <a:pt x="1076561" y="2544"/>
                    <a:pt x="1076561" y="5682"/>
                  </a:cubicBezTo>
                  <a:lnTo>
                    <a:pt x="1076561" y="347869"/>
                  </a:lnTo>
                  <a:cubicBezTo>
                    <a:pt x="1076561" y="351007"/>
                    <a:pt x="1074017" y="353551"/>
                    <a:pt x="1070879" y="353551"/>
                  </a:cubicBezTo>
                  <a:lnTo>
                    <a:pt x="5682" y="353551"/>
                  </a:lnTo>
                  <a:cubicBezTo>
                    <a:pt x="2544" y="353551"/>
                    <a:pt x="0" y="351007"/>
                    <a:pt x="0" y="347869"/>
                  </a:cubicBezTo>
                  <a:lnTo>
                    <a:pt x="0" y="5682"/>
                  </a:lnTo>
                  <a:cubicBezTo>
                    <a:pt x="0" y="2544"/>
                    <a:pt x="2544" y="0"/>
                    <a:pt x="5682" y="0"/>
                  </a:cubicBezTo>
                  <a:close/>
                </a:path>
              </a:pathLst>
            </a:custGeom>
            <a:solidFill>
              <a:srgbClr val="DCD4CC"/>
            </a:solidFill>
            <a:ln w="66675" cap="sq">
              <a:solidFill>
                <a:srgbClr val="000000"/>
              </a:solidFill>
              <a:prstDash val="solid"/>
              <a:miter/>
            </a:ln>
          </p:spPr>
          <p:txBody>
            <a:bodyPr/>
            <a:lstStyle/>
            <a:p>
              <a:endParaRPr lang="en-GB" sz="1200"/>
            </a:p>
          </p:txBody>
        </p:sp>
        <p:sp>
          <p:nvSpPr>
            <p:cNvPr id="48" name="TextBox 48"/>
            <p:cNvSpPr txBox="1"/>
            <p:nvPr/>
          </p:nvSpPr>
          <p:spPr>
            <a:xfrm>
              <a:off x="-148292" y="-55782"/>
              <a:ext cx="1066626" cy="458326"/>
            </a:xfrm>
            <a:prstGeom prst="rect">
              <a:avLst/>
            </a:prstGeom>
          </p:spPr>
          <p:txBody>
            <a:bodyPr lIns="33867" tIns="33867" rIns="33867" bIns="33867" rtlCol="0" anchor="ctr"/>
            <a:lstStyle/>
            <a:p>
              <a:pPr algn="ctr">
                <a:lnSpc>
                  <a:spcPts val="2000"/>
                </a:lnSpc>
              </a:pPr>
              <a:r>
                <a:rPr lang="en-US" sz="1333" spc="67" dirty="0">
                  <a:solidFill>
                    <a:srgbClr val="191919"/>
                  </a:solidFill>
                  <a:latin typeface="Arial Bold"/>
                </a:rPr>
                <a:t>Greater understanding of who they are and their educational journey</a:t>
              </a:r>
            </a:p>
          </p:txBody>
        </p:sp>
      </p:grpSp>
      <p:sp>
        <p:nvSpPr>
          <p:cNvPr id="49" name="TextBox 49"/>
          <p:cNvSpPr txBox="1"/>
          <p:nvPr/>
        </p:nvSpPr>
        <p:spPr>
          <a:xfrm>
            <a:off x="2776561" y="609600"/>
            <a:ext cx="6638878" cy="368178"/>
          </a:xfrm>
          <a:prstGeom prst="rect">
            <a:avLst/>
          </a:prstGeom>
        </p:spPr>
        <p:txBody>
          <a:bodyPr lIns="0" tIns="0" rIns="0" bIns="0" rtlCol="0" anchor="t">
            <a:spAutoFit/>
          </a:bodyPr>
          <a:lstStyle/>
          <a:p>
            <a:pPr algn="ctr">
              <a:lnSpc>
                <a:spcPts val="3144"/>
              </a:lnSpc>
              <a:spcBef>
                <a:spcPct val="0"/>
              </a:spcBef>
            </a:pPr>
            <a:r>
              <a:rPr lang="en-US" sz="2400" spc="71">
                <a:solidFill>
                  <a:srgbClr val="191919"/>
                </a:solidFill>
                <a:latin typeface="Arial Bold"/>
              </a:rPr>
              <a:t>Throughout Senior Cycle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39651D-D385-7B3A-8991-73E772F2F3AF}"/>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5AD902-FC7F-EE04-0C66-9B0004769448}"/>
              </a:ext>
            </a:extLst>
          </p:cNvPr>
          <p:cNvSpPr>
            <a:spLocks noGrp="1"/>
          </p:cNvSpPr>
          <p:nvPr>
            <p:ph type="title"/>
          </p:nvPr>
        </p:nvSpPr>
        <p:spPr>
          <a:xfrm>
            <a:off x="406400" y="441325"/>
            <a:ext cx="8864600" cy="1325563"/>
          </a:xfrm>
        </p:spPr>
        <p:txBody>
          <a:bodyPr/>
          <a:lstStyle/>
          <a:p>
            <a:r>
              <a:rPr lang="en-IE" dirty="0"/>
              <a:t>Aims of the Ancient Greek and Latin Specifications</a:t>
            </a:r>
            <a:endParaRPr lang="en-GB" dirty="0"/>
          </a:p>
        </p:txBody>
      </p:sp>
      <p:sp>
        <p:nvSpPr>
          <p:cNvPr id="3" name="Content Placeholder 2">
            <a:extLst>
              <a:ext uri="{FF2B5EF4-FFF2-40B4-BE49-F238E27FC236}">
                <a16:creationId xmlns:a16="http://schemas.microsoft.com/office/drawing/2014/main" id="{934503A5-1F49-1D94-D097-2820FEA4E321}"/>
              </a:ext>
            </a:extLst>
          </p:cNvPr>
          <p:cNvSpPr>
            <a:spLocks noGrp="1"/>
          </p:cNvSpPr>
          <p:nvPr>
            <p:ph idx="1"/>
          </p:nvPr>
        </p:nvSpPr>
        <p:spPr>
          <a:xfrm>
            <a:off x="838200" y="2197099"/>
            <a:ext cx="6565900" cy="3979863"/>
          </a:xfrm>
        </p:spPr>
        <p:txBody>
          <a:bodyPr>
            <a:normAutofit fontScale="77500" lnSpcReduction="20000"/>
          </a:bodyPr>
          <a:lstStyle/>
          <a:p>
            <a:pPr>
              <a:lnSpc>
                <a:spcPct val="120000"/>
              </a:lnSpc>
            </a:pPr>
            <a:r>
              <a:rPr lang="en-IE" dirty="0"/>
              <a:t>Please go to page 5 of the specification.</a:t>
            </a:r>
          </a:p>
          <a:p>
            <a:pPr>
              <a:lnSpc>
                <a:spcPct val="120000"/>
              </a:lnSpc>
            </a:pPr>
            <a:endParaRPr lang="en-IE" dirty="0"/>
          </a:p>
          <a:p>
            <a:pPr>
              <a:lnSpc>
                <a:spcPct val="120000"/>
              </a:lnSpc>
            </a:pPr>
            <a:r>
              <a:rPr lang="en-IE" dirty="0"/>
              <a:t>Read the aims section. </a:t>
            </a:r>
          </a:p>
          <a:p>
            <a:pPr marL="0" indent="0">
              <a:lnSpc>
                <a:spcPct val="120000"/>
              </a:lnSpc>
              <a:buNone/>
            </a:pPr>
            <a:endParaRPr lang="en-IE" sz="2800" dirty="0">
              <a:ea typeface="Candara" panose="020E0502030303020204" pitchFamily="34" charset="0"/>
            </a:endParaRPr>
          </a:p>
          <a:p>
            <a:pPr>
              <a:lnSpc>
                <a:spcPct val="120000"/>
              </a:lnSpc>
            </a:pPr>
            <a:r>
              <a:rPr lang="en-GB" sz="2800" dirty="0">
                <a:ea typeface="Candara" panose="020E0502030303020204" pitchFamily="34" charset="0"/>
              </a:rPr>
              <a:t>Choose any 2 aims from the bullet pointed list and think of your own classroom context, explain how these aims could be realised. </a:t>
            </a:r>
            <a:endParaRPr lang="en-GB" dirty="0">
              <a:ea typeface="Candara" panose="020E0502030303020204" pitchFamily="34" charset="0"/>
            </a:endParaRPr>
          </a:p>
          <a:p>
            <a:pPr>
              <a:lnSpc>
                <a:spcPct val="120000"/>
              </a:lnSpc>
            </a:pPr>
            <a:endParaRPr lang="en-GB" dirty="0">
              <a:ea typeface="Candara" panose="020E0502030303020204" pitchFamily="34" charset="0"/>
            </a:endParaRPr>
          </a:p>
          <a:p>
            <a:pPr>
              <a:lnSpc>
                <a:spcPct val="120000"/>
              </a:lnSpc>
            </a:pPr>
            <a:r>
              <a:rPr lang="en-GB" sz="2800" dirty="0">
                <a:ea typeface="Candara" panose="020E0502030303020204" pitchFamily="34" charset="0"/>
              </a:rPr>
              <a:t>Break out room to share. (10mins)</a:t>
            </a:r>
          </a:p>
          <a:p>
            <a:endParaRPr lang="en-GB" dirty="0"/>
          </a:p>
        </p:txBody>
      </p:sp>
      <p:pic>
        <p:nvPicPr>
          <p:cNvPr id="9" name="Picture 8">
            <a:extLst>
              <a:ext uri="{FF2B5EF4-FFF2-40B4-BE49-F238E27FC236}">
                <a16:creationId xmlns:a16="http://schemas.microsoft.com/office/drawing/2014/main" id="{7BA3CF47-D1E3-9FAA-174F-4B9EF4E11E51}"/>
              </a:ext>
            </a:extLst>
          </p:cNvPr>
          <p:cNvPicPr>
            <a:picLocks noChangeAspect="1"/>
          </p:cNvPicPr>
          <p:nvPr/>
        </p:nvPicPr>
        <p:blipFill>
          <a:blip r:embed="rId3"/>
          <a:stretch>
            <a:fillRect/>
          </a:stretch>
        </p:blipFill>
        <p:spPr>
          <a:xfrm rot="937130">
            <a:off x="8739980" y="1605014"/>
            <a:ext cx="2554449" cy="3096950"/>
          </a:xfrm>
          <a:prstGeom prst="rect">
            <a:avLst/>
          </a:prstGeom>
          <a:ln>
            <a:solidFill>
              <a:schemeClr val="tx1"/>
            </a:solidFill>
          </a:ln>
          <a:effectLst>
            <a:outerShdw blurRad="50800" dist="38100" dir="10800000" algn="r" rotWithShape="0">
              <a:prstClr val="black">
                <a:alpha val="40000"/>
              </a:prstClr>
            </a:outerShdw>
          </a:effectLst>
        </p:spPr>
      </p:pic>
      <p:pic>
        <p:nvPicPr>
          <p:cNvPr id="8" name="Picture 7">
            <a:extLst>
              <a:ext uri="{FF2B5EF4-FFF2-40B4-BE49-F238E27FC236}">
                <a16:creationId xmlns:a16="http://schemas.microsoft.com/office/drawing/2014/main" id="{C509DEA7-C3DF-1085-E944-0E4EC7B86C47}"/>
              </a:ext>
            </a:extLst>
          </p:cNvPr>
          <p:cNvPicPr>
            <a:picLocks noChangeAspect="1"/>
          </p:cNvPicPr>
          <p:nvPr/>
        </p:nvPicPr>
        <p:blipFill>
          <a:blip r:embed="rId4"/>
          <a:srcRect r="3022"/>
          <a:stretch/>
        </p:blipFill>
        <p:spPr>
          <a:xfrm rot="960893">
            <a:off x="8731648" y="3377477"/>
            <a:ext cx="2554449" cy="3097009"/>
          </a:xfrm>
          <a:prstGeom prst="rect">
            <a:avLst/>
          </a:prstGeom>
          <a:ln>
            <a:solidFill>
              <a:schemeClr val="tx1"/>
            </a:solidFill>
          </a:ln>
          <a:effectLst>
            <a:outerShdw blurRad="50800" dist="38100" dir="16200000" rotWithShape="0">
              <a:prstClr val="black">
                <a:alpha val="40000"/>
              </a:prstClr>
            </a:outerShdw>
          </a:effectLst>
        </p:spPr>
      </p:pic>
    </p:spTree>
    <p:extLst>
      <p:ext uri="{BB962C8B-B14F-4D97-AF65-F5344CB8AC3E}">
        <p14:creationId xmlns:p14="http://schemas.microsoft.com/office/powerpoint/2010/main" val="296048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2ED4-BC3D-CB35-C437-0C542640720B}"/>
              </a:ext>
            </a:extLst>
          </p:cNvPr>
          <p:cNvSpPr>
            <a:spLocks noGrp="1"/>
          </p:cNvSpPr>
          <p:nvPr>
            <p:ph type="title"/>
          </p:nvPr>
        </p:nvSpPr>
        <p:spPr/>
        <p:txBody>
          <a:bodyPr/>
          <a:lstStyle/>
          <a:p>
            <a:endParaRPr lang="en-GB"/>
          </a:p>
        </p:txBody>
      </p:sp>
      <p:pic>
        <p:nvPicPr>
          <p:cNvPr id="6" name="Picture 5" descr="A map of the united states&#10;&#10;Description automatically generated">
            <a:extLst>
              <a:ext uri="{FF2B5EF4-FFF2-40B4-BE49-F238E27FC236}">
                <a16:creationId xmlns:a16="http://schemas.microsoft.com/office/drawing/2014/main" id="{7B551D25-5118-D8DB-79AE-3D8B6F510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 y="0"/>
            <a:ext cx="12189542" cy="6858000"/>
          </a:xfrm>
          <a:prstGeom prst="rect">
            <a:avLst/>
          </a:prstGeom>
        </p:spPr>
      </p:pic>
    </p:spTree>
    <p:extLst>
      <p:ext uri="{BB962C8B-B14F-4D97-AF65-F5344CB8AC3E}">
        <p14:creationId xmlns:p14="http://schemas.microsoft.com/office/powerpoint/2010/main" val="424518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282F8-B2B5-C8EE-9A18-DD6598F8FD45}"/>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descr="Greek Expansion in the Ancient Aegean">
            <a:extLst>
              <a:ext uri="{FF2B5EF4-FFF2-40B4-BE49-F238E27FC236}">
                <a16:creationId xmlns:a16="http://schemas.microsoft.com/office/drawing/2014/main" id="{373C56EA-80D7-CFE2-D56C-522DE7145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301" y="0"/>
            <a:ext cx="92953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descr="A map of europe with different colors of the continents&#10;&#10;Description automatically generated">
            <a:extLst>
              <a:ext uri="{FF2B5EF4-FFF2-40B4-BE49-F238E27FC236}">
                <a16:creationId xmlns:a16="http://schemas.microsoft.com/office/drawing/2014/main" id="{0FB71B26-77F4-5A23-755E-1387E1879F2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365125"/>
            <a:ext cx="12020383" cy="6005384"/>
          </a:xfrm>
        </p:spPr>
      </p:pic>
      <p:sp>
        <p:nvSpPr>
          <p:cNvPr id="2" name="Title 1">
            <a:extLst>
              <a:ext uri="{FF2B5EF4-FFF2-40B4-BE49-F238E27FC236}">
                <a16:creationId xmlns:a16="http://schemas.microsoft.com/office/drawing/2014/main" id="{CA392ED4-BC3D-CB35-C437-0C542640720B}"/>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97712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nodeType="withEffect">
                                  <p:stCondLst>
                                    <p:cond delay="0"/>
                                  </p:stCondLst>
                                  <p:childTnLst>
                                    <p:animEffect transition="out" filter="fade">
                                      <p:cBhvr>
                                        <p:cTn id="14" dur="500"/>
                                        <p:tgtEl>
                                          <p:spTgt spid="10242"/>
                                        </p:tgtEl>
                                      </p:cBhvr>
                                    </p:animEffect>
                                    <p:set>
                                      <p:cBhvr>
                                        <p:cTn id="15" dur="1" fill="hold">
                                          <p:stCondLst>
                                            <p:cond delay="499"/>
                                          </p:stCondLst>
                                        </p:cTn>
                                        <p:tgtEl>
                                          <p:spTgt spid="10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D547-4CF0-5E8E-18F3-E4A90358B83D}"/>
              </a:ext>
            </a:extLst>
          </p:cNvPr>
          <p:cNvSpPr>
            <a:spLocks noGrp="1"/>
          </p:cNvSpPr>
          <p:nvPr>
            <p:ph type="title"/>
          </p:nvPr>
        </p:nvSpPr>
        <p:spPr>
          <a:xfrm>
            <a:off x="389964" y="221690"/>
            <a:ext cx="10515600" cy="1325563"/>
          </a:xfrm>
        </p:spPr>
        <p:txBody>
          <a:bodyPr/>
          <a:lstStyle/>
          <a:p>
            <a:r>
              <a:rPr lang="en-IE" dirty="0"/>
              <a:t>History and Rationale - Latin</a:t>
            </a:r>
            <a:endParaRPr lang="en-GB" dirty="0"/>
          </a:p>
        </p:txBody>
      </p:sp>
      <p:pic>
        <p:nvPicPr>
          <p:cNvPr id="7" name="Picture 6" descr="A map of the united states&#10;&#10;Description automatically generated">
            <a:extLst>
              <a:ext uri="{FF2B5EF4-FFF2-40B4-BE49-F238E27FC236}">
                <a16:creationId xmlns:a16="http://schemas.microsoft.com/office/drawing/2014/main" id="{C2AA4593-E73F-FEA7-951F-2198CDDBE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814" y="1899821"/>
            <a:ext cx="6106605" cy="3435658"/>
          </a:xfrm>
          <a:prstGeom prst="rect">
            <a:avLst/>
          </a:prstGeom>
        </p:spPr>
      </p:pic>
      <p:sp>
        <p:nvSpPr>
          <p:cNvPr id="9" name="Content Placeholder 8">
            <a:extLst>
              <a:ext uri="{FF2B5EF4-FFF2-40B4-BE49-F238E27FC236}">
                <a16:creationId xmlns:a16="http://schemas.microsoft.com/office/drawing/2014/main" id="{0CEDF499-E78E-C378-422E-C63323611351}"/>
              </a:ext>
            </a:extLst>
          </p:cNvPr>
          <p:cNvSpPr>
            <a:spLocks noGrp="1"/>
          </p:cNvSpPr>
          <p:nvPr>
            <p:ph idx="1"/>
          </p:nvPr>
        </p:nvSpPr>
        <p:spPr>
          <a:xfrm>
            <a:off x="838201" y="1547253"/>
            <a:ext cx="4435136" cy="4560584"/>
          </a:xfrm>
        </p:spPr>
        <p:txBody>
          <a:bodyPr>
            <a:normAutofit fontScale="77500" lnSpcReduction="20000"/>
          </a:bodyPr>
          <a:lstStyle/>
          <a:p>
            <a:r>
              <a:rPr lang="en-IE" dirty="0"/>
              <a:t>pivotal place in history</a:t>
            </a:r>
          </a:p>
          <a:p>
            <a:endParaRPr lang="en-IE" dirty="0"/>
          </a:p>
          <a:p>
            <a:r>
              <a:rPr lang="en-IE" dirty="0"/>
              <a:t>became a </a:t>
            </a:r>
            <a:r>
              <a:rPr lang="en-IE" i="1" dirty="0"/>
              <a:t>lingua franca </a:t>
            </a:r>
            <a:r>
              <a:rPr lang="en-IE" dirty="0"/>
              <a:t>as Roman culture spread</a:t>
            </a:r>
          </a:p>
          <a:p>
            <a:endParaRPr lang="en-IE" dirty="0"/>
          </a:p>
          <a:p>
            <a:r>
              <a:rPr lang="en-IE" dirty="0"/>
              <a:t>shaped intellectual thought and cultural norms</a:t>
            </a:r>
          </a:p>
          <a:p>
            <a:endParaRPr lang="en-IE" dirty="0"/>
          </a:p>
          <a:p>
            <a:r>
              <a:rPr lang="en-IE" dirty="0"/>
              <a:t>Latin’s influence transcended borders</a:t>
            </a:r>
          </a:p>
          <a:p>
            <a:endParaRPr lang="en-IE" dirty="0"/>
          </a:p>
          <a:p>
            <a:r>
              <a:rPr lang="en-IE" dirty="0"/>
              <a:t>remains intertwined with technical terminology, law, medicine and the sciences</a:t>
            </a:r>
            <a:endParaRPr lang="en-GB" dirty="0"/>
          </a:p>
        </p:txBody>
      </p:sp>
    </p:spTree>
    <p:extLst>
      <p:ext uri="{BB962C8B-B14F-4D97-AF65-F5344CB8AC3E}">
        <p14:creationId xmlns:p14="http://schemas.microsoft.com/office/powerpoint/2010/main" val="211692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D547-4CF0-5E8E-18F3-E4A90358B83D}"/>
              </a:ext>
            </a:extLst>
          </p:cNvPr>
          <p:cNvSpPr>
            <a:spLocks noGrp="1"/>
          </p:cNvSpPr>
          <p:nvPr>
            <p:ph type="title"/>
          </p:nvPr>
        </p:nvSpPr>
        <p:spPr>
          <a:xfrm>
            <a:off x="389964" y="221690"/>
            <a:ext cx="10515600" cy="1325563"/>
          </a:xfrm>
        </p:spPr>
        <p:txBody>
          <a:bodyPr/>
          <a:lstStyle/>
          <a:p>
            <a:r>
              <a:rPr lang="en-IE" dirty="0"/>
              <a:t>History and Rationale – Ancient Greek</a:t>
            </a:r>
            <a:endParaRPr lang="en-GB" dirty="0"/>
          </a:p>
        </p:txBody>
      </p:sp>
      <p:sp>
        <p:nvSpPr>
          <p:cNvPr id="9" name="Content Placeholder 8">
            <a:extLst>
              <a:ext uri="{FF2B5EF4-FFF2-40B4-BE49-F238E27FC236}">
                <a16:creationId xmlns:a16="http://schemas.microsoft.com/office/drawing/2014/main" id="{0CEDF499-E78E-C378-422E-C63323611351}"/>
              </a:ext>
            </a:extLst>
          </p:cNvPr>
          <p:cNvSpPr>
            <a:spLocks noGrp="1"/>
          </p:cNvSpPr>
          <p:nvPr>
            <p:ph idx="1"/>
          </p:nvPr>
        </p:nvSpPr>
        <p:spPr>
          <a:xfrm>
            <a:off x="478264" y="1712353"/>
            <a:ext cx="5169500" cy="4485247"/>
          </a:xfrm>
        </p:spPr>
        <p:txBody>
          <a:bodyPr>
            <a:normAutofit fontScale="62500" lnSpcReduction="20000"/>
          </a:bodyPr>
          <a:lstStyle/>
          <a:p>
            <a:pPr>
              <a:lnSpc>
                <a:spcPct val="120000"/>
              </a:lnSpc>
            </a:pPr>
            <a:r>
              <a:rPr lang="en-GB" dirty="0"/>
              <a:t>Athens, in the 5th century BC, became a cultural and political hub, influencing the region</a:t>
            </a:r>
          </a:p>
          <a:p>
            <a:pPr marL="0" indent="0">
              <a:lnSpc>
                <a:spcPct val="120000"/>
              </a:lnSpc>
              <a:buNone/>
            </a:pPr>
            <a:endParaRPr lang="en-GB" dirty="0"/>
          </a:p>
          <a:p>
            <a:pPr>
              <a:lnSpc>
                <a:spcPct val="120000"/>
              </a:lnSpc>
            </a:pPr>
            <a:r>
              <a:rPr lang="en-GB" dirty="0"/>
              <a:t>Greek was the language of administration, education, literature and science</a:t>
            </a:r>
          </a:p>
          <a:p>
            <a:pPr marL="0" indent="0">
              <a:lnSpc>
                <a:spcPct val="120000"/>
              </a:lnSpc>
              <a:buNone/>
            </a:pPr>
            <a:endParaRPr lang="en-GB" dirty="0"/>
          </a:p>
          <a:p>
            <a:pPr>
              <a:lnSpc>
                <a:spcPct val="120000"/>
              </a:lnSpc>
            </a:pPr>
            <a:r>
              <a:rPr lang="en-GB" dirty="0"/>
              <a:t>famous literature of ancient Greece, especially of Athens, remained a seminal source of inspiration</a:t>
            </a:r>
          </a:p>
          <a:p>
            <a:pPr>
              <a:lnSpc>
                <a:spcPct val="120000"/>
              </a:lnSpc>
            </a:pPr>
            <a:endParaRPr lang="en-GB" dirty="0"/>
          </a:p>
          <a:p>
            <a:pPr>
              <a:lnSpc>
                <a:spcPct val="120000"/>
              </a:lnSpc>
            </a:pPr>
            <a:r>
              <a:rPr lang="en-GB" dirty="0"/>
              <a:t>it has had a major influence on modern foreign languages and technical terminology</a:t>
            </a:r>
          </a:p>
        </p:txBody>
      </p:sp>
      <p:pic>
        <p:nvPicPr>
          <p:cNvPr id="11266" name="Picture 2" descr="Greek Expansion in the Ancient Aegean">
            <a:extLst>
              <a:ext uri="{FF2B5EF4-FFF2-40B4-BE49-F238E27FC236}">
                <a16:creationId xmlns:a16="http://schemas.microsoft.com/office/drawing/2014/main" id="{B1293F98-8C1C-03CD-1D8C-71001043A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720" y="1712353"/>
            <a:ext cx="5755080" cy="432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56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6D80-6D67-B199-4AB7-7520B869E2D4}"/>
              </a:ext>
            </a:extLst>
          </p:cNvPr>
          <p:cNvSpPr>
            <a:spLocks noGrp="1"/>
          </p:cNvSpPr>
          <p:nvPr>
            <p:ph type="title"/>
          </p:nvPr>
        </p:nvSpPr>
        <p:spPr>
          <a:xfrm>
            <a:off x="225426" y="1409699"/>
            <a:ext cx="5422900" cy="1069975"/>
          </a:xfrm>
        </p:spPr>
        <p:txBody>
          <a:bodyPr>
            <a:noAutofit/>
          </a:bodyPr>
          <a:lstStyle/>
          <a:p>
            <a:r>
              <a:rPr lang="en-GB" sz="4400" dirty="0"/>
              <a:t>Classical Languages</a:t>
            </a:r>
          </a:p>
        </p:txBody>
      </p:sp>
      <p:sp>
        <p:nvSpPr>
          <p:cNvPr id="3" name="Text Placeholder 2">
            <a:extLst>
              <a:ext uri="{FF2B5EF4-FFF2-40B4-BE49-F238E27FC236}">
                <a16:creationId xmlns:a16="http://schemas.microsoft.com/office/drawing/2014/main" id="{DEF7E4F6-606B-D485-1E20-FDBDBC4B1691}"/>
              </a:ext>
            </a:extLst>
          </p:cNvPr>
          <p:cNvSpPr>
            <a:spLocks noGrp="1"/>
          </p:cNvSpPr>
          <p:nvPr>
            <p:ph type="body" sz="half" idx="2"/>
          </p:nvPr>
        </p:nvSpPr>
        <p:spPr>
          <a:xfrm>
            <a:off x="454026" y="2905920"/>
            <a:ext cx="5422900" cy="3505040"/>
          </a:xfrm>
        </p:spPr>
        <p:txBody>
          <a:bodyPr>
            <a:normAutofit fontScale="92500"/>
          </a:bodyPr>
          <a:lstStyle/>
          <a:p>
            <a:pPr algn="ctr">
              <a:lnSpc>
                <a:spcPct val="160000"/>
              </a:lnSpc>
            </a:pPr>
            <a:r>
              <a:rPr lang="en-GB" sz="3200" dirty="0"/>
              <a:t>An Exploration of the Classical Language Specifications</a:t>
            </a:r>
          </a:p>
          <a:p>
            <a:pPr algn="ctr">
              <a:lnSpc>
                <a:spcPct val="110000"/>
              </a:lnSpc>
            </a:pPr>
            <a:r>
              <a:rPr lang="en-GB" sz="3200" dirty="0"/>
              <a:t>Ancient Greek </a:t>
            </a:r>
          </a:p>
          <a:p>
            <a:pPr algn="ctr">
              <a:lnSpc>
                <a:spcPct val="110000"/>
              </a:lnSpc>
            </a:pPr>
            <a:r>
              <a:rPr lang="en-GB" sz="3200" dirty="0"/>
              <a:t>and Latin</a:t>
            </a:r>
          </a:p>
          <a:p>
            <a:endParaRPr lang="en-GB" dirty="0"/>
          </a:p>
        </p:txBody>
      </p:sp>
    </p:spTree>
    <p:extLst>
      <p:ext uri="{BB962C8B-B14F-4D97-AF65-F5344CB8AC3E}">
        <p14:creationId xmlns:p14="http://schemas.microsoft.com/office/powerpoint/2010/main" val="163358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21295-9EE9-BEF3-6F4C-242522FE4BD2}"/>
              </a:ext>
            </a:extLst>
          </p:cNvPr>
          <p:cNvSpPr>
            <a:spLocks noGrp="1"/>
          </p:cNvSpPr>
          <p:nvPr>
            <p:ph type="title"/>
          </p:nvPr>
        </p:nvSpPr>
        <p:spPr>
          <a:xfrm>
            <a:off x="360528" y="85465"/>
            <a:ext cx="10515600" cy="1325563"/>
          </a:xfrm>
        </p:spPr>
        <p:txBody>
          <a:bodyPr/>
          <a:lstStyle/>
          <a:p>
            <a:r>
              <a:rPr lang="en-IE" dirty="0"/>
              <a:t>Studying Ancient Greek and Latin</a:t>
            </a:r>
            <a:endParaRPr lang="en-GB" dirty="0"/>
          </a:p>
        </p:txBody>
      </p:sp>
      <p:sp>
        <p:nvSpPr>
          <p:cNvPr id="3" name="Content Placeholder 2">
            <a:extLst>
              <a:ext uri="{FF2B5EF4-FFF2-40B4-BE49-F238E27FC236}">
                <a16:creationId xmlns:a16="http://schemas.microsoft.com/office/drawing/2014/main" id="{85DF8C29-B02D-2C45-808C-B1E3274D7C81}"/>
              </a:ext>
            </a:extLst>
          </p:cNvPr>
          <p:cNvSpPr>
            <a:spLocks noGrp="1"/>
          </p:cNvSpPr>
          <p:nvPr>
            <p:ph idx="1"/>
          </p:nvPr>
        </p:nvSpPr>
        <p:spPr/>
        <p:txBody>
          <a:bodyPr/>
          <a:lstStyle/>
          <a:p>
            <a:pPr>
              <a:lnSpc>
                <a:spcPct val="115000"/>
              </a:lnSpc>
            </a:pPr>
            <a:endParaRPr lang="en-GB" b="1" dirty="0">
              <a:latin typeface="Calibri" panose="020F0502020204030204" pitchFamily="34" charset="0"/>
              <a:ea typeface="Candara" panose="020E0502030303020204" pitchFamily="34" charset="0"/>
            </a:endParaRPr>
          </a:p>
          <a:p>
            <a:pPr marL="0" indent="0" algn="ctr">
              <a:lnSpc>
                <a:spcPct val="115000"/>
              </a:lnSpc>
              <a:buNone/>
            </a:pPr>
            <a:r>
              <a:rPr lang="en-GB" i="1" dirty="0">
                <a:latin typeface="Calibri" panose="020F0502020204030204" pitchFamily="34" charset="0"/>
                <a:ea typeface="Candara" panose="020E0502030303020204" pitchFamily="34" charset="0"/>
              </a:rPr>
              <a:t>“Through Latin texts, </a:t>
            </a:r>
          </a:p>
          <a:p>
            <a:pPr marL="0" indent="0" algn="ctr">
              <a:lnSpc>
                <a:spcPct val="115000"/>
              </a:lnSpc>
              <a:buNone/>
            </a:pPr>
            <a:r>
              <a:rPr lang="en-GB" i="1" dirty="0">
                <a:latin typeface="Calibri" panose="020F0502020204030204" pitchFamily="34" charset="0"/>
                <a:ea typeface="Candara" panose="020E0502030303020204" pitchFamily="34" charset="0"/>
              </a:rPr>
              <a:t>students delve into the values, traditions, and societal norms of antiquity, fostering cultural literacy and awareness.” </a:t>
            </a:r>
            <a:endParaRPr lang="en-GB" i="1" dirty="0">
              <a:latin typeface="Arial" panose="020B0604020202020204" pitchFamily="34" charset="0"/>
              <a:ea typeface="Arial" panose="020B0604020202020204" pitchFamily="34" charset="0"/>
            </a:endParaRPr>
          </a:p>
          <a:p>
            <a:pPr>
              <a:lnSpc>
                <a:spcPct val="115000"/>
              </a:lnSpc>
            </a:pPr>
            <a:endParaRPr lang="en-GB" dirty="0"/>
          </a:p>
        </p:txBody>
      </p:sp>
      <p:pic>
        <p:nvPicPr>
          <p:cNvPr id="9" name="Picture 8" descr="Close-up of a manuscript&#10;&#10;Description automatically generated">
            <a:extLst>
              <a:ext uri="{FF2B5EF4-FFF2-40B4-BE49-F238E27FC236}">
                <a16:creationId xmlns:a16="http://schemas.microsoft.com/office/drawing/2014/main" id="{281F83A6-3CCD-C09D-CC0D-FCAB7A64C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884" y="1411028"/>
            <a:ext cx="4056275" cy="4048755"/>
          </a:xfrm>
          <a:prstGeom prst="rect">
            <a:avLst/>
          </a:prstGeom>
        </p:spPr>
      </p:pic>
      <p:pic>
        <p:nvPicPr>
          <p:cNvPr id="11" name="Picture 10" descr="A page of a book&#10;&#10;Description automatically generated">
            <a:extLst>
              <a:ext uri="{FF2B5EF4-FFF2-40B4-BE49-F238E27FC236}">
                <a16:creationId xmlns:a16="http://schemas.microsoft.com/office/drawing/2014/main" id="{285F1029-2A98-1223-4AA3-22CCE85F6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0159" y="1411028"/>
            <a:ext cx="3072461" cy="4034881"/>
          </a:xfrm>
          <a:prstGeom prst="rect">
            <a:avLst/>
          </a:prstGeom>
        </p:spPr>
      </p:pic>
      <p:pic>
        <p:nvPicPr>
          <p:cNvPr id="7" name="Picture 6" descr="A painting of two people&#10;&#10;Description automatically generated">
            <a:extLst>
              <a:ext uri="{FF2B5EF4-FFF2-40B4-BE49-F238E27FC236}">
                <a16:creationId xmlns:a16="http://schemas.microsoft.com/office/drawing/2014/main" id="{7D1316DD-F8EE-F469-9341-6223ED177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7887" y="1364006"/>
            <a:ext cx="6020404" cy="4104396"/>
          </a:xfrm>
          <a:prstGeom prst="rect">
            <a:avLst/>
          </a:prstGeom>
        </p:spPr>
      </p:pic>
      <p:pic>
        <p:nvPicPr>
          <p:cNvPr id="5" name="Picture 4" descr="A mosaic of a group of people&#10;&#10;Description automatically generated">
            <a:extLst>
              <a:ext uri="{FF2B5EF4-FFF2-40B4-BE49-F238E27FC236}">
                <a16:creationId xmlns:a16="http://schemas.microsoft.com/office/drawing/2014/main" id="{6E1DE61B-87AD-1BBD-83EA-4F9454F853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44" y="1364850"/>
            <a:ext cx="6131994" cy="4087996"/>
          </a:xfrm>
          <a:prstGeom prst="rect">
            <a:avLst/>
          </a:prstGeom>
        </p:spPr>
      </p:pic>
      <p:pic>
        <p:nvPicPr>
          <p:cNvPr id="17" name="Picture 16" descr="A statue of a person with a beard&#10;&#10;Description automatically generated">
            <a:extLst>
              <a:ext uri="{FF2B5EF4-FFF2-40B4-BE49-F238E27FC236}">
                <a16:creationId xmlns:a16="http://schemas.microsoft.com/office/drawing/2014/main" id="{147379AC-9B6D-7ED3-7AA4-E65963C5E0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9904" y="1364850"/>
            <a:ext cx="2722090" cy="4094933"/>
          </a:xfrm>
          <a:prstGeom prst="rect">
            <a:avLst/>
          </a:prstGeom>
        </p:spPr>
      </p:pic>
      <p:pic>
        <p:nvPicPr>
          <p:cNvPr id="15" name="Picture 14" descr="A stone sculpture of two people&#10;&#10;Description automatically generated">
            <a:extLst>
              <a:ext uri="{FF2B5EF4-FFF2-40B4-BE49-F238E27FC236}">
                <a16:creationId xmlns:a16="http://schemas.microsoft.com/office/drawing/2014/main" id="{9FBAF615-9DB1-0BD5-B340-B2AD7603BE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8346" y="1374044"/>
            <a:ext cx="3247160" cy="4094358"/>
          </a:xfrm>
          <a:prstGeom prst="rect">
            <a:avLst/>
          </a:prstGeom>
        </p:spPr>
      </p:pic>
      <p:pic>
        <p:nvPicPr>
          <p:cNvPr id="13" name="Picture 12" descr="A drawing of a group of people sitting in front of a building&#10;&#10;Description automatically generated">
            <a:extLst>
              <a:ext uri="{FF2B5EF4-FFF2-40B4-BE49-F238E27FC236}">
                <a16:creationId xmlns:a16="http://schemas.microsoft.com/office/drawing/2014/main" id="{46B4FCBD-C30A-7C1D-B2F8-32030462E6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205" y="1371365"/>
            <a:ext cx="6462287" cy="4087996"/>
          </a:xfrm>
          <a:prstGeom prst="rect">
            <a:avLst/>
          </a:prstGeom>
        </p:spPr>
      </p:pic>
    </p:spTree>
    <p:extLst>
      <p:ext uri="{BB962C8B-B14F-4D97-AF65-F5344CB8AC3E}">
        <p14:creationId xmlns:p14="http://schemas.microsoft.com/office/powerpoint/2010/main" val="38386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xEl>
                                              <p:pRg st="1" end="1"/>
                                            </p:txEl>
                                          </p:spTgt>
                                        </p:tgtEl>
                                      </p:cBhvr>
                                    </p:animEffect>
                                    <p:set>
                                      <p:cBhvr>
                                        <p:cTn id="17" dur="1" fill="hold">
                                          <p:stCondLst>
                                            <p:cond delay="499"/>
                                          </p:stCondLst>
                                        </p:cTn>
                                        <p:tgtEl>
                                          <p:spTgt spid="3">
                                            <p:txEl>
                                              <p:pRg st="1" end="1"/>
                                            </p:txEl>
                                          </p:spTgt>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
                                            <p:txEl>
                                              <p:pRg st="2" end="2"/>
                                            </p:txEl>
                                          </p:spTgt>
                                        </p:tgtEl>
                                      </p:cBhvr>
                                    </p:animEffect>
                                    <p:set>
                                      <p:cBhvr>
                                        <p:cTn id="20" dur="1" fill="hold">
                                          <p:stCondLst>
                                            <p:cond delay="499"/>
                                          </p:stCondLst>
                                        </p:cTn>
                                        <p:tgtEl>
                                          <p:spTgt spid="3">
                                            <p:txEl>
                                              <p:pRg st="2" end="2"/>
                                            </p:txEl>
                                          </p:spTgt>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2" nodeType="clickEffect">
                                  <p:stCondLst>
                                    <p:cond delay="0"/>
                                  </p:stCondLst>
                                  <p:childTnLst>
                                    <p:animEffect transition="out" filter="fade">
                                      <p:cBhvr>
                                        <p:cTn id="75" dur="500"/>
                                        <p:tgtEl>
                                          <p:spTgt spid="3">
                                            <p:txEl>
                                              <p:pRg st="1" end="1"/>
                                            </p:txEl>
                                          </p:spTgt>
                                        </p:tgtEl>
                                      </p:cBhvr>
                                    </p:animEffect>
                                    <p:set>
                                      <p:cBhvr>
                                        <p:cTn id="76"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2" nodeType="clickEffect">
                                  <p:stCondLst>
                                    <p:cond delay="0"/>
                                  </p:stCondLst>
                                  <p:childTnLst>
                                    <p:animEffect transition="out" filter="fade">
                                      <p:cBhvr>
                                        <p:cTn id="80" dur="500"/>
                                        <p:tgtEl>
                                          <p:spTgt spid="3">
                                            <p:txEl>
                                              <p:pRg st="2" end="2"/>
                                            </p:txEl>
                                          </p:spTgt>
                                        </p:tgtEl>
                                      </p:cBhvr>
                                    </p:animEffect>
                                    <p:set>
                                      <p:cBhvr>
                                        <p:cTn id="81"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30EF7B-49EA-3F06-2195-ADEDB19637BE}"/>
              </a:ext>
            </a:extLst>
          </p:cNvPr>
          <p:cNvSpPr>
            <a:spLocks noGrp="1"/>
          </p:cNvSpPr>
          <p:nvPr>
            <p:ph sz="half" idx="1"/>
          </p:nvPr>
        </p:nvSpPr>
        <p:spPr>
          <a:xfrm>
            <a:off x="838201" y="2384795"/>
            <a:ext cx="5181600" cy="4253747"/>
          </a:xfrm>
        </p:spPr>
        <p:txBody>
          <a:bodyPr>
            <a:normAutofit fontScale="92500" lnSpcReduction="20000"/>
          </a:bodyPr>
          <a:lstStyle/>
          <a:p>
            <a:pPr marL="0" indent="0">
              <a:buNone/>
            </a:pPr>
            <a:r>
              <a:rPr lang="en-GB" b="1" i="0" dirty="0">
                <a:effectLst/>
              </a:rPr>
              <a:t>Historical importance</a:t>
            </a:r>
          </a:p>
          <a:p>
            <a:pPr marL="0" indent="0">
              <a:buNone/>
            </a:pPr>
            <a:endParaRPr lang="en-GB" b="1" i="0" dirty="0">
              <a:effectLst/>
            </a:endParaRPr>
          </a:p>
          <a:p>
            <a:pPr marL="0" indent="0" algn="l">
              <a:buNone/>
            </a:pPr>
            <a:r>
              <a:rPr lang="en-GB" b="1" i="0" dirty="0">
                <a:effectLst/>
              </a:rPr>
              <a:t>Influence</a:t>
            </a:r>
          </a:p>
          <a:p>
            <a:pPr marL="0" indent="0">
              <a:buNone/>
            </a:pPr>
            <a:endParaRPr lang="en-GB" dirty="0"/>
          </a:p>
          <a:p>
            <a:pPr marL="0" indent="0">
              <a:buNone/>
            </a:pPr>
            <a:r>
              <a:rPr lang="en-GB" b="1" dirty="0"/>
              <a:t>Cultural connections</a:t>
            </a:r>
          </a:p>
          <a:p>
            <a:pPr marL="0" indent="0">
              <a:buNone/>
            </a:pPr>
            <a:endParaRPr lang="en-GB" b="1" dirty="0"/>
          </a:p>
          <a:p>
            <a:pPr marL="0" indent="0">
              <a:buNone/>
            </a:pPr>
            <a:r>
              <a:rPr lang="en-IE" b="1" dirty="0"/>
              <a:t>Language skills</a:t>
            </a:r>
          </a:p>
          <a:p>
            <a:pPr marL="0" indent="0">
              <a:buNone/>
            </a:pPr>
            <a:endParaRPr lang="en-IE" b="1" dirty="0"/>
          </a:p>
          <a:p>
            <a:pPr marL="0" indent="0">
              <a:buNone/>
            </a:pPr>
            <a:r>
              <a:rPr lang="en-IE" b="1" dirty="0"/>
              <a:t>Reading skills</a:t>
            </a:r>
          </a:p>
          <a:p>
            <a:pPr marL="0" indent="0">
              <a:buNone/>
            </a:pPr>
            <a:endParaRPr lang="en-GB" dirty="0"/>
          </a:p>
        </p:txBody>
      </p:sp>
      <p:sp>
        <p:nvSpPr>
          <p:cNvPr id="4" name="Content Placeholder 3">
            <a:extLst>
              <a:ext uri="{FF2B5EF4-FFF2-40B4-BE49-F238E27FC236}">
                <a16:creationId xmlns:a16="http://schemas.microsoft.com/office/drawing/2014/main" id="{1B55C26F-F6F1-1A45-C583-D1EED4CA0BCC}"/>
              </a:ext>
            </a:extLst>
          </p:cNvPr>
          <p:cNvSpPr>
            <a:spLocks noGrp="1"/>
          </p:cNvSpPr>
          <p:nvPr>
            <p:ph sz="half" idx="2"/>
          </p:nvPr>
        </p:nvSpPr>
        <p:spPr>
          <a:xfrm>
            <a:off x="6172201" y="2384795"/>
            <a:ext cx="5568696" cy="3906824"/>
          </a:xfrm>
        </p:spPr>
        <p:txBody>
          <a:bodyPr>
            <a:normAutofit fontScale="92500" lnSpcReduction="20000"/>
          </a:bodyPr>
          <a:lstStyle/>
          <a:p>
            <a:pPr marL="0" indent="0">
              <a:buNone/>
            </a:pPr>
            <a:r>
              <a:rPr lang="en-IE" b="1" dirty="0"/>
              <a:t>Critical thinking and analysis</a:t>
            </a:r>
          </a:p>
          <a:p>
            <a:pPr marL="0" indent="0">
              <a:buNone/>
            </a:pPr>
            <a:endParaRPr lang="en-IE" b="1" dirty="0"/>
          </a:p>
          <a:p>
            <a:pPr marL="0" indent="0">
              <a:buNone/>
            </a:pPr>
            <a:r>
              <a:rPr lang="en-IE" b="1" dirty="0"/>
              <a:t>Cultural reflection</a:t>
            </a:r>
          </a:p>
          <a:p>
            <a:pPr marL="0" indent="0">
              <a:buNone/>
            </a:pPr>
            <a:endParaRPr lang="en-IE" b="1" dirty="0"/>
          </a:p>
          <a:p>
            <a:pPr marL="0" indent="0">
              <a:buNone/>
            </a:pPr>
            <a:r>
              <a:rPr lang="en-IE" b="1" dirty="0"/>
              <a:t>Cross curricular connections</a:t>
            </a:r>
          </a:p>
          <a:p>
            <a:pPr marL="0" indent="0">
              <a:buNone/>
            </a:pPr>
            <a:endParaRPr lang="en-IE" b="1" dirty="0"/>
          </a:p>
          <a:p>
            <a:pPr marL="0" indent="0">
              <a:buNone/>
            </a:pPr>
            <a:r>
              <a:rPr lang="en-IE" b="1" dirty="0"/>
              <a:t>Holistic development</a:t>
            </a:r>
          </a:p>
          <a:p>
            <a:pPr marL="0" indent="0">
              <a:buNone/>
            </a:pPr>
            <a:endParaRPr lang="en-IE" b="1" dirty="0"/>
          </a:p>
          <a:p>
            <a:pPr marL="0" indent="0">
              <a:buNone/>
            </a:pPr>
            <a:r>
              <a:rPr lang="en-IE" b="1" dirty="0">
                <a:solidFill>
                  <a:srgbClr val="FF0000"/>
                </a:solidFill>
              </a:rPr>
              <a:t>Other</a:t>
            </a:r>
            <a:endParaRPr lang="en-GB" b="1" dirty="0">
              <a:solidFill>
                <a:srgbClr val="FF0000"/>
              </a:solidFill>
            </a:endParaRPr>
          </a:p>
        </p:txBody>
      </p:sp>
      <p:grpSp>
        <p:nvGrpSpPr>
          <p:cNvPr id="6" name="Group 5">
            <a:extLst>
              <a:ext uri="{FF2B5EF4-FFF2-40B4-BE49-F238E27FC236}">
                <a16:creationId xmlns:a16="http://schemas.microsoft.com/office/drawing/2014/main" id="{AE82F5EA-CB9B-69BD-C626-400F75A58693}"/>
              </a:ext>
            </a:extLst>
          </p:cNvPr>
          <p:cNvGrpSpPr/>
          <p:nvPr/>
        </p:nvGrpSpPr>
        <p:grpSpPr>
          <a:xfrm>
            <a:off x="10390848" y="127432"/>
            <a:ext cx="1671736" cy="1903220"/>
            <a:chOff x="10390848" y="127432"/>
            <a:chExt cx="1671736" cy="1903220"/>
          </a:xfrm>
        </p:grpSpPr>
        <p:pic>
          <p:nvPicPr>
            <p:cNvPr id="1026" name="Picture 2" descr="Poll&quot; Icon - Download for free – Iconduck">
              <a:extLst>
                <a:ext uri="{FF2B5EF4-FFF2-40B4-BE49-F238E27FC236}">
                  <a16:creationId xmlns:a16="http://schemas.microsoft.com/office/drawing/2014/main" id="{EFBAFF4D-B085-350F-065D-B57AA520B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0848" y="127432"/>
              <a:ext cx="1671736" cy="16791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oom">
              <a:extLst>
                <a:ext uri="{FF2B5EF4-FFF2-40B4-BE49-F238E27FC236}">
                  <a16:creationId xmlns:a16="http://schemas.microsoft.com/office/drawing/2014/main" id="{5C394460-4B5D-7A36-2C49-1BE9DB233A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0390848" y="1582609"/>
              <a:ext cx="1671736" cy="44804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1">
            <a:extLst>
              <a:ext uri="{FF2B5EF4-FFF2-40B4-BE49-F238E27FC236}">
                <a16:creationId xmlns:a16="http://schemas.microsoft.com/office/drawing/2014/main" id="{A39926D2-A4D7-632F-8677-6B5B99D8BA98}"/>
              </a:ext>
            </a:extLst>
          </p:cNvPr>
          <p:cNvSpPr txBox="1">
            <a:spLocks/>
          </p:cNvSpPr>
          <p:nvPr/>
        </p:nvSpPr>
        <p:spPr>
          <a:xfrm>
            <a:off x="453484" y="257046"/>
            <a:ext cx="9585960" cy="132556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defTabSz="990752">
              <a:defRPr/>
            </a:pPr>
            <a:r>
              <a:rPr lang="en-GB" b="1" i="0" dirty="0">
                <a:effectLst/>
                <a:latin typeface="Söhne"/>
              </a:rPr>
              <a:t>Which of the following do you find most important as a reason for studying an ancient language particularly when considering your students learning experiences.</a:t>
            </a:r>
          </a:p>
        </p:txBody>
      </p:sp>
    </p:spTree>
    <p:extLst>
      <p:ext uri="{BB962C8B-B14F-4D97-AF65-F5344CB8AC3E}">
        <p14:creationId xmlns:p14="http://schemas.microsoft.com/office/powerpoint/2010/main" val="416137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5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05D3DA-7757-14A1-A3E9-832AF2DEB9A5}"/>
              </a:ext>
            </a:extLst>
          </p:cNvPr>
          <p:cNvSpPr/>
          <p:nvPr/>
        </p:nvSpPr>
        <p:spPr>
          <a:xfrm>
            <a:off x="-14235" y="-95534"/>
            <a:ext cx="12192000" cy="6953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63ED985-9447-2FEC-9E0D-10FF2A140E8A}"/>
              </a:ext>
            </a:extLst>
          </p:cNvPr>
          <p:cNvPicPr>
            <a:picLocks noChangeAspect="1"/>
          </p:cNvPicPr>
          <p:nvPr/>
        </p:nvPicPr>
        <p:blipFill>
          <a:blip r:embed="rId3"/>
          <a:srcRect r="6807"/>
          <a:stretch/>
        </p:blipFill>
        <p:spPr>
          <a:xfrm>
            <a:off x="9857052" y="1801274"/>
            <a:ext cx="1521232" cy="1979025"/>
          </a:xfrm>
          <a:prstGeom prst="rect">
            <a:avLst/>
          </a:prstGeom>
          <a:ln w="92075">
            <a:solidFill>
              <a:schemeClr val="tx1"/>
            </a:solidFill>
          </a:ln>
        </p:spPr>
      </p:pic>
      <p:sp>
        <p:nvSpPr>
          <p:cNvPr id="2" name="Title 1">
            <a:extLst>
              <a:ext uri="{FF2B5EF4-FFF2-40B4-BE49-F238E27FC236}">
                <a16:creationId xmlns:a16="http://schemas.microsoft.com/office/drawing/2014/main" id="{A0ABC9D6-2113-0A4A-50A0-F8C99B021A40}"/>
              </a:ext>
            </a:extLst>
          </p:cNvPr>
          <p:cNvSpPr>
            <a:spLocks noGrp="1"/>
          </p:cNvSpPr>
          <p:nvPr>
            <p:ph type="title"/>
          </p:nvPr>
        </p:nvSpPr>
        <p:spPr>
          <a:xfrm>
            <a:off x="425160" y="146769"/>
            <a:ext cx="10515600" cy="1325563"/>
          </a:xfrm>
        </p:spPr>
        <p:txBody>
          <a:bodyPr/>
          <a:lstStyle/>
          <a:p>
            <a:r>
              <a:rPr lang="en-GB" dirty="0"/>
              <a:t>Continuity and Progression</a:t>
            </a:r>
          </a:p>
        </p:txBody>
      </p:sp>
      <p:pic>
        <p:nvPicPr>
          <p:cNvPr id="4" name="Picture 3">
            <a:extLst>
              <a:ext uri="{FF2B5EF4-FFF2-40B4-BE49-F238E27FC236}">
                <a16:creationId xmlns:a16="http://schemas.microsoft.com/office/drawing/2014/main" id="{9AC50930-BAC1-2E51-7D7A-9A3F8165B363}"/>
              </a:ext>
            </a:extLst>
          </p:cNvPr>
          <p:cNvPicPr>
            <a:picLocks noChangeAspect="1"/>
          </p:cNvPicPr>
          <p:nvPr/>
        </p:nvPicPr>
        <p:blipFill>
          <a:blip r:embed="rId4"/>
          <a:stretch>
            <a:fillRect/>
          </a:stretch>
        </p:blipFill>
        <p:spPr>
          <a:xfrm>
            <a:off x="413692" y="1472332"/>
            <a:ext cx="9173855" cy="4344006"/>
          </a:xfrm>
          <a:prstGeom prst="rect">
            <a:avLst/>
          </a:prstGeom>
        </p:spPr>
      </p:pic>
      <p:pic>
        <p:nvPicPr>
          <p:cNvPr id="5" name="Google Shape;134;p4">
            <a:extLst>
              <a:ext uri="{FF2B5EF4-FFF2-40B4-BE49-F238E27FC236}">
                <a16:creationId xmlns:a16="http://schemas.microsoft.com/office/drawing/2014/main" id="{666F0B5B-D7DF-9F8A-90AE-7C8916E388FD}"/>
              </a:ext>
            </a:extLst>
          </p:cNvPr>
          <p:cNvPicPr preferRelativeResize="0">
            <a:picLocks noGrp="1"/>
          </p:cNvPicPr>
          <p:nvPr>
            <p:ph idx="1"/>
          </p:nvPr>
        </p:nvPicPr>
        <p:blipFill rotWithShape="1">
          <a:blip r:embed="rId5">
            <a:alphaModFix/>
          </a:blip>
          <a:srcRect l="22325" t="28685" r="9767" b="41984"/>
          <a:stretch/>
        </p:blipFill>
        <p:spPr>
          <a:xfrm>
            <a:off x="5306431" y="3125897"/>
            <a:ext cx="1650844" cy="976412"/>
          </a:xfrm>
          <a:prstGeom prst="rect">
            <a:avLst/>
          </a:prstGeom>
          <a:noFill/>
          <a:ln w="107950" cap="flat" cmpd="sng">
            <a:solidFill>
              <a:schemeClr val="tx1"/>
            </a:solidFill>
            <a:prstDash val="solid"/>
            <a:round/>
            <a:headEnd type="none" w="sm" len="sm"/>
            <a:tailEnd type="none" w="sm" len="sm"/>
          </a:ln>
        </p:spPr>
      </p:pic>
      <p:pic>
        <p:nvPicPr>
          <p:cNvPr id="9" name="Picture 8">
            <a:extLst>
              <a:ext uri="{FF2B5EF4-FFF2-40B4-BE49-F238E27FC236}">
                <a16:creationId xmlns:a16="http://schemas.microsoft.com/office/drawing/2014/main" id="{3904E6B5-F277-959C-E708-B263A75D8E82}"/>
              </a:ext>
            </a:extLst>
          </p:cNvPr>
          <p:cNvPicPr>
            <a:picLocks noChangeAspect="1"/>
          </p:cNvPicPr>
          <p:nvPr/>
        </p:nvPicPr>
        <p:blipFill>
          <a:blip r:embed="rId6"/>
          <a:srcRect r="10588"/>
          <a:stretch/>
        </p:blipFill>
        <p:spPr>
          <a:xfrm>
            <a:off x="9857051" y="3644335"/>
            <a:ext cx="1521233" cy="2000403"/>
          </a:xfrm>
          <a:prstGeom prst="rect">
            <a:avLst/>
          </a:prstGeom>
          <a:ln w="92075">
            <a:solidFill>
              <a:schemeClr val="tx1"/>
            </a:solidFill>
          </a:ln>
        </p:spPr>
      </p:pic>
      <p:sp>
        <p:nvSpPr>
          <p:cNvPr id="6" name="Arrow: Right 5">
            <a:extLst>
              <a:ext uri="{FF2B5EF4-FFF2-40B4-BE49-F238E27FC236}">
                <a16:creationId xmlns:a16="http://schemas.microsoft.com/office/drawing/2014/main" id="{0655C183-0EC9-FDA9-A81A-839B1611455A}"/>
              </a:ext>
            </a:extLst>
          </p:cNvPr>
          <p:cNvSpPr/>
          <p:nvPr/>
        </p:nvSpPr>
        <p:spPr>
          <a:xfrm>
            <a:off x="6970882" y="3399235"/>
            <a:ext cx="2775183" cy="36507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63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4BE234-C562-4E19-6DAF-EE33491A36BA}"/>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Group 5 Plurilingual &amp; Pluricultural competence – Introducing the New CEFR  (2018)">
            <a:extLst>
              <a:ext uri="{FF2B5EF4-FFF2-40B4-BE49-F238E27FC236}">
                <a16:creationId xmlns:a16="http://schemas.microsoft.com/office/drawing/2014/main" id="{EE6FF0F5-B549-283F-FDA4-E555DD4BFA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1463" y="13628"/>
            <a:ext cx="8689074" cy="6858000"/>
          </a:xfrm>
          <a:prstGeom prst="rect">
            <a:avLst/>
          </a:prstGeom>
          <a:noFill/>
          <a:ln>
            <a:noFill/>
          </a:ln>
        </p:spPr>
      </p:pic>
      <p:sp>
        <p:nvSpPr>
          <p:cNvPr id="9" name="TextBox 8">
            <a:extLst>
              <a:ext uri="{FF2B5EF4-FFF2-40B4-BE49-F238E27FC236}">
                <a16:creationId xmlns:a16="http://schemas.microsoft.com/office/drawing/2014/main" id="{1B864029-0160-1BB7-C612-489413083A28}"/>
              </a:ext>
            </a:extLst>
          </p:cNvPr>
          <p:cNvSpPr txBox="1"/>
          <p:nvPr/>
        </p:nvSpPr>
        <p:spPr>
          <a:xfrm>
            <a:off x="7738282" y="3442628"/>
            <a:ext cx="4219434" cy="3139321"/>
          </a:xfrm>
          <a:prstGeom prst="rect">
            <a:avLst/>
          </a:prstGeom>
          <a:noFill/>
        </p:spPr>
        <p:txBody>
          <a:bodyPr wrap="square" rtlCol="0">
            <a:spAutoFit/>
          </a:bodyPr>
          <a:lstStyle/>
          <a:p>
            <a:r>
              <a:rPr lang="en-GB" sz="2200" b="1" dirty="0">
                <a:solidFill>
                  <a:srgbClr val="0E85AA"/>
                </a:solidFill>
                <a:effectLst/>
                <a:latin typeface="Calibri" panose="020F0502020204030204" pitchFamily="34" charset="0"/>
                <a:ea typeface="Candara" panose="020E0502030303020204" pitchFamily="34" charset="0"/>
                <a:cs typeface="Lato" panose="020F0502020204030203" pitchFamily="34" charset="0"/>
              </a:rPr>
              <a:t>Pluricultural - </a:t>
            </a:r>
            <a:r>
              <a:rPr lang="en-GB" sz="2200" dirty="0" err="1">
                <a:solidFill>
                  <a:srgbClr val="0E85AA"/>
                </a:solidFill>
                <a:effectLst/>
                <a:latin typeface="Calibri" panose="020F0502020204030204" pitchFamily="34" charset="0"/>
                <a:ea typeface="Aptos" panose="020B0004020202020204" pitchFamily="34" charset="0"/>
                <a:cs typeface="Lato" panose="020F0502020204030203" pitchFamily="34" charset="0"/>
              </a:rPr>
              <a:t>Pluriculturalism</a:t>
            </a:r>
            <a:r>
              <a:rPr lang="en-GB" sz="2200" dirty="0">
                <a:solidFill>
                  <a:srgbClr val="0E85AA"/>
                </a:solidFill>
                <a:effectLst/>
                <a:latin typeface="Calibri" panose="020F0502020204030204" pitchFamily="34" charset="0"/>
                <a:ea typeface="Aptos" panose="020B0004020202020204" pitchFamily="34" charset="0"/>
                <a:cs typeface="Lato" panose="020F0502020204030203" pitchFamily="34" charset="0"/>
              </a:rPr>
              <a:t>: In a person’s cultural competence, the various cultures to which that person has gained access do not simply co-exist side by side; they are compared, contrasted, and actively interact to produce an enriched, integrated pluricultural competence.</a:t>
            </a:r>
            <a:endParaRPr lang="en-GB" sz="2200" dirty="0">
              <a:solidFill>
                <a:srgbClr val="0E85AA"/>
              </a:solidFill>
              <a:effectLst/>
              <a:latin typeface="Lato" panose="020F0502020204030203" pitchFamily="34" charset="0"/>
              <a:ea typeface="Aptos" panose="020B0004020202020204" pitchFamily="34" charset="0"/>
              <a:cs typeface="Lato" panose="020F0502020204030203" pitchFamily="34" charset="0"/>
            </a:endParaRPr>
          </a:p>
        </p:txBody>
      </p:sp>
      <p:sp>
        <p:nvSpPr>
          <p:cNvPr id="10" name="TextBox 9">
            <a:extLst>
              <a:ext uri="{FF2B5EF4-FFF2-40B4-BE49-F238E27FC236}">
                <a16:creationId xmlns:a16="http://schemas.microsoft.com/office/drawing/2014/main" id="{EE50CCC0-5397-90BC-A936-70B3D869368A}"/>
              </a:ext>
            </a:extLst>
          </p:cNvPr>
          <p:cNvSpPr txBox="1"/>
          <p:nvPr/>
        </p:nvSpPr>
        <p:spPr>
          <a:xfrm>
            <a:off x="135342" y="330285"/>
            <a:ext cx="4477602" cy="3046988"/>
          </a:xfrm>
          <a:prstGeom prst="rect">
            <a:avLst/>
          </a:prstGeom>
          <a:noFill/>
        </p:spPr>
        <p:txBody>
          <a:bodyPr wrap="square" rtlCol="0">
            <a:spAutoFit/>
          </a:bodyPr>
          <a:lstStyle/>
          <a:p>
            <a:r>
              <a:rPr lang="en-GB" sz="2400" b="1" dirty="0">
                <a:solidFill>
                  <a:srgbClr val="0E85AA"/>
                </a:solidFill>
                <a:effectLst/>
                <a:latin typeface="Calibri" panose="020F0502020204030204" pitchFamily="34" charset="0"/>
                <a:ea typeface="Candara" panose="020E0502030303020204" pitchFamily="34" charset="0"/>
              </a:rPr>
              <a:t>Plurilingual</a:t>
            </a:r>
            <a:r>
              <a:rPr lang="en-GB" sz="2400" b="1" dirty="0">
                <a:solidFill>
                  <a:srgbClr val="0E85AA"/>
                </a:solidFill>
                <a:effectLst/>
                <a:latin typeface="Calibri" panose="020F0502020204030204" pitchFamily="34" charset="0"/>
                <a:ea typeface="Arial" panose="020B0604020202020204" pitchFamily="34" charset="0"/>
              </a:rPr>
              <a:t> - </a:t>
            </a:r>
            <a:r>
              <a:rPr lang="en-GB" sz="2400" dirty="0">
                <a:solidFill>
                  <a:srgbClr val="0E85AA"/>
                </a:solidFill>
                <a:effectLst/>
                <a:latin typeface="Calibri" panose="020F0502020204030204" pitchFamily="34" charset="0"/>
                <a:ea typeface="Arial" panose="020B0604020202020204" pitchFamily="34" charset="0"/>
              </a:rPr>
              <a:t>Plurilingualism is the dynamic and developing linguistic repertoire of an individual user/learner in which they draw on all of their linguistic and cultural resources and experiences in order to participate more fully in social and educational contexts.</a:t>
            </a:r>
            <a:endParaRPr lang="en-GB" sz="2400" dirty="0">
              <a:solidFill>
                <a:srgbClr val="0E85AA"/>
              </a:solidFill>
              <a:effectLst/>
              <a:latin typeface="Lato" panose="020F0502020204030203" pitchFamily="34" charset="0"/>
              <a:ea typeface="Aptos" panose="020B0004020202020204" pitchFamily="34" charset="0"/>
              <a:cs typeface="Lato" panose="020F0502020204030203" pitchFamily="34" charset="0"/>
            </a:endParaRPr>
          </a:p>
        </p:txBody>
      </p:sp>
    </p:spTree>
    <p:extLst>
      <p:ext uri="{BB962C8B-B14F-4D97-AF65-F5344CB8AC3E}">
        <p14:creationId xmlns:p14="http://schemas.microsoft.com/office/powerpoint/2010/main" val="164724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25"/>
                                      </p:to>
                                    </p:set>
                                    <p:animEffect filter="image" prLst="opacity: 0.25">
                                      <p:cBhvr rctx="IE">
                                        <p:cTn id="7" dur="indefinite"/>
                                        <p:tgtEl>
                                          <p:spTgt spid="5"/>
                                        </p:tgtEl>
                                      </p:cBhvr>
                                    </p:animEffect>
                                  </p:childTnLst>
                                </p:cTn>
                              </p:par>
                              <p:par>
                                <p:cTn id="8" presetID="6" presetClass="emph" presetSubtype="0" fill="hold" nodeType="withEffect">
                                  <p:stCondLst>
                                    <p:cond delay="0"/>
                                  </p:stCondLst>
                                  <p:childTnLst>
                                    <p:animScale>
                                      <p:cBhvr>
                                        <p:cTn id="9" dur="2000" fill="hold"/>
                                        <p:tgtEl>
                                          <p:spTgt spid="5"/>
                                        </p:tgtEl>
                                      </p:cBhvr>
                                      <p:by x="50000" y="50000"/>
                                    </p:animScale>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0EB2A-B4BC-F2B7-F0A2-AD5CAD8E5D94}"/>
              </a:ext>
            </a:extLst>
          </p:cNvPr>
          <p:cNvSpPr>
            <a:spLocks noGrp="1"/>
          </p:cNvSpPr>
          <p:nvPr>
            <p:ph type="title"/>
          </p:nvPr>
        </p:nvSpPr>
        <p:spPr>
          <a:xfrm>
            <a:off x="372035" y="167901"/>
            <a:ext cx="10515600" cy="1325563"/>
          </a:xfrm>
        </p:spPr>
        <p:txBody>
          <a:bodyPr>
            <a:normAutofit fontScale="90000"/>
          </a:bodyPr>
          <a:lstStyle/>
          <a:p>
            <a:r>
              <a:rPr lang="en-GB" dirty="0"/>
              <a:t>Part 2</a:t>
            </a:r>
            <a:br>
              <a:rPr lang="en-GB" dirty="0"/>
            </a:br>
            <a:r>
              <a:rPr lang="en-GB" dirty="0"/>
              <a:t>Key Competencies, Teaching and Learning </a:t>
            </a:r>
          </a:p>
        </p:txBody>
      </p:sp>
      <p:sp>
        <p:nvSpPr>
          <p:cNvPr id="3" name="Content Placeholder 2">
            <a:extLst>
              <a:ext uri="{FF2B5EF4-FFF2-40B4-BE49-F238E27FC236}">
                <a16:creationId xmlns:a16="http://schemas.microsoft.com/office/drawing/2014/main" id="{333E622F-7C9E-83B5-50B4-0B97AC3534B0}"/>
              </a:ext>
            </a:extLst>
          </p:cNvPr>
          <p:cNvSpPr>
            <a:spLocks noGrp="1"/>
          </p:cNvSpPr>
          <p:nvPr>
            <p:ph sz="half" idx="1"/>
          </p:nvPr>
        </p:nvSpPr>
        <p:spPr>
          <a:xfrm>
            <a:off x="838199" y="1825625"/>
            <a:ext cx="6248401" cy="4351338"/>
          </a:xfrm>
        </p:spPr>
        <p:txBody>
          <a:bodyPr/>
          <a:lstStyle/>
          <a:p>
            <a:pPr marL="514350" indent="-514350">
              <a:buAutoNum type="arabicParenR"/>
            </a:pPr>
            <a:endParaRPr lang="en-GB" dirty="0"/>
          </a:p>
          <a:p>
            <a:pPr marL="514350" indent="-514350">
              <a:buAutoNum type="arabicParenR"/>
            </a:pPr>
            <a:r>
              <a:rPr lang="en-GB" dirty="0"/>
              <a:t>Senior cycle Key Competencies</a:t>
            </a:r>
          </a:p>
          <a:p>
            <a:pPr marL="514350" indent="-514350">
              <a:buAutoNum type="arabicParenR"/>
            </a:pPr>
            <a:endParaRPr lang="en-GB" dirty="0"/>
          </a:p>
          <a:p>
            <a:pPr marL="514350" indent="-514350">
              <a:buAutoNum type="arabicParenR"/>
            </a:pPr>
            <a:r>
              <a:rPr lang="en-GB" dirty="0"/>
              <a:t>Teaching and Learning</a:t>
            </a:r>
          </a:p>
          <a:p>
            <a:pPr marL="514350" indent="-514350">
              <a:buAutoNum type="arabicParenR"/>
            </a:pPr>
            <a:endParaRPr lang="en-GB" dirty="0"/>
          </a:p>
          <a:p>
            <a:pPr marL="514350" indent="-514350">
              <a:buAutoNum type="arabicParenR"/>
            </a:pPr>
            <a:r>
              <a:rPr lang="en-GB" dirty="0"/>
              <a:t>Language Portfolio</a:t>
            </a:r>
          </a:p>
          <a:p>
            <a:pPr marL="514350" indent="-514350">
              <a:buAutoNum type="arabicParenR"/>
            </a:pPr>
            <a:endParaRPr lang="en-GB" dirty="0"/>
          </a:p>
          <a:p>
            <a:pPr marL="0" indent="0">
              <a:buNone/>
            </a:pPr>
            <a:endParaRPr lang="en-GB" dirty="0"/>
          </a:p>
          <a:p>
            <a:pPr marL="514350" indent="-514350">
              <a:buAutoNum type="arabicParenR" startAt="3"/>
            </a:pPr>
            <a:endParaRPr lang="en-GB" dirty="0"/>
          </a:p>
          <a:p>
            <a:pPr marL="514350" indent="-514350">
              <a:buAutoNum type="arabicParenR" startAt="3"/>
            </a:pPr>
            <a:endParaRPr lang="en-GB" dirty="0"/>
          </a:p>
          <a:p>
            <a:endParaRPr lang="en-GB" dirty="0"/>
          </a:p>
        </p:txBody>
      </p:sp>
      <p:pic>
        <p:nvPicPr>
          <p:cNvPr id="13318" name="Picture 6" descr="Inscription = γράψιμο | A twelfth portion of the Cretan laws… | Flickr">
            <a:extLst>
              <a:ext uri="{FF2B5EF4-FFF2-40B4-BE49-F238E27FC236}">
                <a16:creationId xmlns:a16="http://schemas.microsoft.com/office/drawing/2014/main" id="{39849E50-7DB2-7CEF-CBEE-9E709BE8E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454" y="2106302"/>
            <a:ext cx="5185252" cy="323571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E14B4A-66CF-4A5D-D8F0-F7949BBD1387}"/>
              </a:ext>
            </a:extLst>
          </p:cNvPr>
          <p:cNvPicPr>
            <a:picLocks noChangeAspect="1"/>
          </p:cNvPicPr>
          <p:nvPr/>
        </p:nvPicPr>
        <p:blipFill>
          <a:blip r:embed="rId3"/>
          <a:stretch>
            <a:fillRect/>
          </a:stretch>
        </p:blipFill>
        <p:spPr>
          <a:xfrm>
            <a:off x="36404" y="1696536"/>
            <a:ext cx="12155596" cy="3943900"/>
          </a:xfrm>
          <a:prstGeom prst="rect">
            <a:avLst/>
          </a:prstGeom>
        </p:spPr>
      </p:pic>
      <p:sp>
        <p:nvSpPr>
          <p:cNvPr id="2" name="Title 1">
            <a:extLst>
              <a:ext uri="{FF2B5EF4-FFF2-40B4-BE49-F238E27FC236}">
                <a16:creationId xmlns:a16="http://schemas.microsoft.com/office/drawing/2014/main" id="{1834ED1A-AA15-BF46-709E-3A48ED28C265}"/>
              </a:ext>
            </a:extLst>
          </p:cNvPr>
          <p:cNvSpPr>
            <a:spLocks noGrp="1"/>
          </p:cNvSpPr>
          <p:nvPr>
            <p:ph type="title"/>
          </p:nvPr>
        </p:nvSpPr>
        <p:spPr>
          <a:xfrm>
            <a:off x="367352" y="78522"/>
            <a:ext cx="10515600" cy="1325563"/>
          </a:xfrm>
        </p:spPr>
        <p:txBody>
          <a:bodyPr/>
          <a:lstStyle/>
          <a:p>
            <a:r>
              <a:rPr lang="en-IE" dirty="0"/>
              <a:t>Senior Cycle Key Competencies</a:t>
            </a:r>
            <a:endParaRPr lang="en-GB" dirty="0"/>
          </a:p>
        </p:txBody>
      </p:sp>
      <p:sp>
        <p:nvSpPr>
          <p:cNvPr id="6" name="Content Placeholder 5">
            <a:extLst>
              <a:ext uri="{FF2B5EF4-FFF2-40B4-BE49-F238E27FC236}">
                <a16:creationId xmlns:a16="http://schemas.microsoft.com/office/drawing/2014/main" id="{616A952D-3793-0E8B-D284-91764501112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79427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1758C-CEF3-B843-1B68-5C3648D42AB2}"/>
              </a:ext>
            </a:extLst>
          </p:cNvPr>
          <p:cNvSpPr/>
          <p:nvPr/>
        </p:nvSpPr>
        <p:spPr>
          <a:xfrm>
            <a:off x="8534400" y="0"/>
            <a:ext cx="3657600" cy="1491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2514B38E-07EF-0A39-B48D-2AD4CE874015}"/>
              </a:ext>
            </a:extLst>
          </p:cNvPr>
          <p:cNvSpPr>
            <a:spLocks noGrp="1"/>
          </p:cNvSpPr>
          <p:nvPr>
            <p:ph type="title"/>
          </p:nvPr>
        </p:nvSpPr>
        <p:spPr>
          <a:xfrm>
            <a:off x="387824" y="351477"/>
            <a:ext cx="10515600" cy="1325563"/>
          </a:xfrm>
        </p:spPr>
        <p:txBody>
          <a:bodyPr/>
          <a:lstStyle/>
          <a:p>
            <a:r>
              <a:rPr lang="en-US" dirty="0"/>
              <a:t>Key Competencies</a:t>
            </a:r>
            <a:br>
              <a:rPr lang="en-US" dirty="0"/>
            </a:br>
            <a:endParaRPr lang="en-US" dirty="0"/>
          </a:p>
        </p:txBody>
      </p:sp>
      <p:sp>
        <p:nvSpPr>
          <p:cNvPr id="3" name="TextBox 2">
            <a:extLst>
              <a:ext uri="{FF2B5EF4-FFF2-40B4-BE49-F238E27FC236}">
                <a16:creationId xmlns:a16="http://schemas.microsoft.com/office/drawing/2014/main" id="{F5447FE9-2A7F-96C8-5EA9-922B0913411D}"/>
              </a:ext>
            </a:extLst>
          </p:cNvPr>
          <p:cNvSpPr txBox="1"/>
          <p:nvPr/>
        </p:nvSpPr>
        <p:spPr>
          <a:xfrm>
            <a:off x="838199" y="1677040"/>
            <a:ext cx="5181600" cy="4351338"/>
          </a:xfrm>
          <a:prstGeom prst="rect">
            <a:avLst/>
          </a:prstGeom>
        </p:spPr>
        <p:txBody>
          <a:bodyPr vert="horz" lIns="91440" tIns="45720" rIns="91440" bIns="45720" rtlCol="0">
            <a:normAutofit lnSpcReduction="10000"/>
          </a:bodyPr>
          <a:lstStyle/>
          <a:p>
            <a:pPr marL="342900" indent="-342900">
              <a:lnSpc>
                <a:spcPct val="90000"/>
              </a:lnSpc>
              <a:spcBef>
                <a:spcPts val="1000"/>
              </a:spcBef>
              <a:buFont typeface="Arial" panose="020B0604020202020204" pitchFamily="34" charset="0"/>
              <a:buChar char="•"/>
            </a:pPr>
            <a:r>
              <a:rPr lang="en-US" sz="2400" dirty="0">
                <a:solidFill>
                  <a:srgbClr val="0E85AA"/>
                </a:solidFill>
                <a:effectLst/>
              </a:rPr>
              <a:t>are linked and blend together</a:t>
            </a:r>
          </a:p>
          <a:p>
            <a:pPr marL="342900" indent="-342900">
              <a:lnSpc>
                <a:spcPct val="90000"/>
              </a:lnSpc>
              <a:spcBef>
                <a:spcPts val="1000"/>
              </a:spcBef>
              <a:buFont typeface="Arial" panose="020B0604020202020204" pitchFamily="34" charset="0"/>
              <a:buChar char="•"/>
            </a:pPr>
            <a:endParaRPr lang="en-US" sz="2400" dirty="0">
              <a:solidFill>
                <a:srgbClr val="0E85AA"/>
              </a:solidFill>
              <a:effectLst/>
            </a:endParaRPr>
          </a:p>
          <a:p>
            <a:pPr marL="342900" indent="-342900">
              <a:lnSpc>
                <a:spcPct val="90000"/>
              </a:lnSpc>
              <a:spcBef>
                <a:spcPts val="1000"/>
              </a:spcBef>
              <a:buFont typeface="Arial" panose="020B0604020202020204" pitchFamily="34" charset="0"/>
              <a:buChar char="•"/>
            </a:pPr>
            <a:r>
              <a:rPr lang="en-US" sz="2400" dirty="0">
                <a:solidFill>
                  <a:srgbClr val="0E85AA"/>
                </a:solidFill>
                <a:effectLst/>
              </a:rPr>
              <a:t>are </a:t>
            </a:r>
            <a:r>
              <a:rPr lang="en-US" sz="2400" b="1" dirty="0">
                <a:solidFill>
                  <a:srgbClr val="0E85AA"/>
                </a:solidFill>
                <a:effectLst/>
              </a:rPr>
              <a:t>visible</a:t>
            </a:r>
            <a:r>
              <a:rPr lang="en-US" sz="2400" dirty="0">
                <a:solidFill>
                  <a:srgbClr val="0E85AA"/>
                </a:solidFill>
                <a:effectLst/>
              </a:rPr>
              <a:t> across the curriculum</a:t>
            </a:r>
          </a:p>
          <a:p>
            <a:pPr marL="342900" indent="-342900">
              <a:lnSpc>
                <a:spcPct val="90000"/>
              </a:lnSpc>
              <a:spcBef>
                <a:spcPts val="1000"/>
              </a:spcBef>
              <a:buFont typeface="Arial" panose="020B0604020202020204" pitchFamily="34" charset="0"/>
              <a:buChar char="•"/>
            </a:pPr>
            <a:endParaRPr lang="en-US" sz="2400" dirty="0">
              <a:solidFill>
                <a:srgbClr val="0E85AA"/>
              </a:solidFill>
              <a:effectLst/>
            </a:endParaRPr>
          </a:p>
          <a:p>
            <a:pPr marL="342900" indent="-342900">
              <a:lnSpc>
                <a:spcPct val="90000"/>
              </a:lnSpc>
              <a:spcBef>
                <a:spcPts val="1000"/>
              </a:spcBef>
              <a:buFont typeface="Arial" panose="020B0604020202020204" pitchFamily="34" charset="0"/>
              <a:buChar char="•"/>
            </a:pPr>
            <a:r>
              <a:rPr lang="en-US" sz="2400" dirty="0">
                <a:solidFill>
                  <a:srgbClr val="0E85AA"/>
                </a:solidFill>
                <a:effectLst/>
              </a:rPr>
              <a:t>can help students and teachers to make meaningful connections between and across different areas of learning</a:t>
            </a:r>
          </a:p>
          <a:p>
            <a:pPr marL="342900" indent="-342900">
              <a:lnSpc>
                <a:spcPct val="90000"/>
              </a:lnSpc>
              <a:spcBef>
                <a:spcPts val="1000"/>
              </a:spcBef>
              <a:buFont typeface="Arial" panose="020B0604020202020204" pitchFamily="34" charset="0"/>
              <a:buChar char="•"/>
            </a:pPr>
            <a:endParaRPr lang="en-US" sz="2400" dirty="0">
              <a:solidFill>
                <a:srgbClr val="0E85AA"/>
              </a:solidFill>
              <a:effectLst/>
            </a:endParaRPr>
          </a:p>
          <a:p>
            <a:pPr marL="342900" indent="-342900">
              <a:lnSpc>
                <a:spcPct val="90000"/>
              </a:lnSpc>
              <a:spcBef>
                <a:spcPts val="1000"/>
              </a:spcBef>
              <a:buFont typeface="Arial" panose="020B0604020202020204" pitchFamily="34" charset="0"/>
              <a:buChar char="•"/>
            </a:pPr>
            <a:r>
              <a:rPr lang="en-US" sz="2400" dirty="0">
                <a:solidFill>
                  <a:srgbClr val="0E85AA"/>
                </a:solidFill>
                <a:effectLst/>
              </a:rPr>
              <a:t>can improve students’ overall learning</a:t>
            </a:r>
            <a:endParaRPr lang="en-US" sz="2400" dirty="0">
              <a:solidFill>
                <a:srgbClr val="0E85AA"/>
              </a:solidFill>
            </a:endParaRPr>
          </a:p>
        </p:txBody>
      </p:sp>
      <p:pic>
        <p:nvPicPr>
          <p:cNvPr id="7" name="Content Placeholder 4" descr="A diagram of a key competencies in senior cycle&#10;&#10;Description automatically generated">
            <a:extLst>
              <a:ext uri="{FF2B5EF4-FFF2-40B4-BE49-F238E27FC236}">
                <a16:creationId xmlns:a16="http://schemas.microsoft.com/office/drawing/2014/main" id="{83E04991-2B05-DB12-15DC-58DF0ED8309B}"/>
              </a:ext>
            </a:extLst>
          </p:cNvPr>
          <p:cNvPicPr>
            <a:picLocks noGrp="1" noChangeAspect="1"/>
          </p:cNvPicPr>
          <p:nvPr>
            <p:ph sz="half" idx="2"/>
          </p:nvPr>
        </p:nvPicPr>
        <p:blipFill>
          <a:blip r:embed="rId3"/>
          <a:stretch>
            <a:fillRect/>
          </a:stretch>
        </p:blipFill>
        <p:spPr>
          <a:xfrm>
            <a:off x="6172202" y="890348"/>
            <a:ext cx="5455957" cy="4961194"/>
          </a:xfrm>
          <a:noFill/>
        </p:spPr>
      </p:pic>
      <p:sp>
        <p:nvSpPr>
          <p:cNvPr id="8" name="TextBox 7">
            <a:extLst>
              <a:ext uri="{FF2B5EF4-FFF2-40B4-BE49-F238E27FC236}">
                <a16:creationId xmlns:a16="http://schemas.microsoft.com/office/drawing/2014/main" id="{BA81E086-28E6-9998-D3ED-1D57577DA7D9}"/>
              </a:ext>
            </a:extLst>
          </p:cNvPr>
          <p:cNvSpPr txBox="1"/>
          <p:nvPr/>
        </p:nvSpPr>
        <p:spPr>
          <a:xfrm>
            <a:off x="716245" y="2305615"/>
            <a:ext cx="5455957" cy="2246769"/>
          </a:xfrm>
          <a:prstGeom prst="rect">
            <a:avLst/>
          </a:prstGeom>
          <a:noFill/>
        </p:spPr>
        <p:txBody>
          <a:bodyPr wrap="square" rtlCol="0">
            <a:spAutoFit/>
          </a:bodyPr>
          <a:lstStyle/>
          <a:p>
            <a:pPr algn="ctr"/>
            <a:r>
              <a:rPr lang="en-GB" sz="2800" i="1" dirty="0">
                <a:solidFill>
                  <a:srgbClr val="0E85AA"/>
                </a:solidFill>
              </a:rPr>
              <a:t>“The key competencies </a:t>
            </a:r>
            <a:r>
              <a:rPr lang="en-GB" sz="2800" b="1" i="1" dirty="0">
                <a:solidFill>
                  <a:srgbClr val="0E85AA"/>
                </a:solidFill>
              </a:rPr>
              <a:t>come to life through the learning experiences and pedagogies </a:t>
            </a:r>
            <a:r>
              <a:rPr lang="en-GB" sz="2800" i="1" dirty="0">
                <a:solidFill>
                  <a:srgbClr val="0E85AA"/>
                </a:solidFill>
              </a:rPr>
              <a:t>teachers choose and through students’ responses to them.”</a:t>
            </a:r>
          </a:p>
        </p:txBody>
      </p:sp>
      <p:sp>
        <p:nvSpPr>
          <p:cNvPr id="9" name="TextBox 8">
            <a:extLst>
              <a:ext uri="{FF2B5EF4-FFF2-40B4-BE49-F238E27FC236}">
                <a16:creationId xmlns:a16="http://schemas.microsoft.com/office/drawing/2014/main" id="{2F12DAB5-1898-CAA3-DBBA-C77EF15CDA24}"/>
              </a:ext>
            </a:extLst>
          </p:cNvPr>
          <p:cNvSpPr txBox="1"/>
          <p:nvPr/>
        </p:nvSpPr>
        <p:spPr>
          <a:xfrm>
            <a:off x="838200" y="6026392"/>
            <a:ext cx="525780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E85AA"/>
                </a:solidFill>
                <a:effectLst/>
                <a:uLnTx/>
                <a:uFillTx/>
                <a:latin typeface="Arial" panose="020B0604020202020204"/>
                <a:ea typeface="+mn-ea"/>
                <a:cs typeface="+mn-cs"/>
              </a:rPr>
              <a:t>Department of Education, 2024, p.8 Curriculum Specification for Leaving Certificate Latin</a:t>
            </a:r>
          </a:p>
        </p:txBody>
      </p:sp>
    </p:spTree>
    <p:extLst>
      <p:ext uri="{BB962C8B-B14F-4D97-AF65-F5344CB8AC3E}">
        <p14:creationId xmlns:p14="http://schemas.microsoft.com/office/powerpoint/2010/main" val="348074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
                                            <p:txEl>
                                              <p:pRg st="0" end="0"/>
                                            </p:txEl>
                                          </p:spTgt>
                                        </p:tgtEl>
                                      </p:cBhvr>
                                    </p:animEffect>
                                    <p:set>
                                      <p:cBhvr>
                                        <p:cTn id="32" dur="1" fill="hold">
                                          <p:stCondLst>
                                            <p:cond delay="499"/>
                                          </p:stCondLst>
                                        </p:cTn>
                                        <p:tgtEl>
                                          <p:spTgt spid="3">
                                            <p:txEl>
                                              <p:pRg st="0" end="0"/>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3">
                                            <p:txEl>
                                              <p:pRg st="2" end="2"/>
                                            </p:txEl>
                                          </p:spTgt>
                                        </p:tgtEl>
                                      </p:cBhvr>
                                    </p:animEffect>
                                    <p:set>
                                      <p:cBhvr>
                                        <p:cTn id="35" dur="1" fill="hold">
                                          <p:stCondLst>
                                            <p:cond delay="499"/>
                                          </p:stCondLst>
                                        </p:cTn>
                                        <p:tgtEl>
                                          <p:spTgt spid="3">
                                            <p:txEl>
                                              <p:pRg st="2" end="2"/>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3">
                                            <p:txEl>
                                              <p:pRg st="4" end="4"/>
                                            </p:txEl>
                                          </p:spTgt>
                                        </p:tgtEl>
                                      </p:cBhvr>
                                    </p:animEffect>
                                    <p:set>
                                      <p:cBhvr>
                                        <p:cTn id="38" dur="1" fill="hold">
                                          <p:stCondLst>
                                            <p:cond delay="499"/>
                                          </p:stCondLst>
                                        </p:cTn>
                                        <p:tgtEl>
                                          <p:spTgt spid="3">
                                            <p:txEl>
                                              <p:pRg st="4" end="4"/>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3">
                                            <p:txEl>
                                              <p:pRg st="6" end="6"/>
                                            </p:txEl>
                                          </p:spTgt>
                                        </p:tgtEl>
                                      </p:cBhvr>
                                    </p:animEffect>
                                    <p:set>
                                      <p:cBhvr>
                                        <p:cTn id="41" dur="1" fill="hold">
                                          <p:stCondLst>
                                            <p:cond delay="499"/>
                                          </p:stCondLst>
                                        </p:cTn>
                                        <p:tgtEl>
                                          <p:spTgt spid="3">
                                            <p:txEl>
                                              <p:pRg st="6" end="6"/>
                                            </p:txEl>
                                          </p:spTgt>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8509-E68D-5974-2A8E-099827D2E821}"/>
              </a:ext>
            </a:extLst>
          </p:cNvPr>
          <p:cNvSpPr>
            <a:spLocks noGrp="1"/>
          </p:cNvSpPr>
          <p:nvPr>
            <p:ph type="title"/>
          </p:nvPr>
        </p:nvSpPr>
        <p:spPr>
          <a:xfrm>
            <a:off x="431367" y="199061"/>
            <a:ext cx="10515600" cy="1325563"/>
          </a:xfrm>
        </p:spPr>
        <p:txBody>
          <a:bodyPr/>
          <a:lstStyle/>
          <a:p>
            <a:r>
              <a:rPr lang="en-IE" dirty="0"/>
              <a:t>Visibility of Key Competencies</a:t>
            </a:r>
            <a:endParaRPr lang="en-GB" dirty="0"/>
          </a:p>
        </p:txBody>
      </p:sp>
      <p:pic>
        <p:nvPicPr>
          <p:cNvPr id="7" name="Content Placeholder 4" descr="A diagram of a key competencies in senior cycle&#10;&#10;Description automatically generated">
            <a:extLst>
              <a:ext uri="{FF2B5EF4-FFF2-40B4-BE49-F238E27FC236}">
                <a16:creationId xmlns:a16="http://schemas.microsoft.com/office/drawing/2014/main" id="{F04EC69A-DB3F-4D34-F635-9BFB38F9D672}"/>
              </a:ext>
            </a:extLst>
          </p:cNvPr>
          <p:cNvPicPr>
            <a:picLocks noChangeAspect="1"/>
          </p:cNvPicPr>
          <p:nvPr/>
        </p:nvPicPr>
        <p:blipFill>
          <a:blip r:embed="rId3"/>
          <a:stretch>
            <a:fillRect/>
          </a:stretch>
        </p:blipFill>
        <p:spPr>
          <a:xfrm>
            <a:off x="8071202" y="2086704"/>
            <a:ext cx="3398280" cy="3092435"/>
          </a:xfrm>
          <a:prstGeom prst="rect">
            <a:avLst/>
          </a:prstGeom>
          <a:noFill/>
        </p:spPr>
      </p:pic>
      <p:sp>
        <p:nvSpPr>
          <p:cNvPr id="11" name="TextBox 10">
            <a:extLst>
              <a:ext uri="{FF2B5EF4-FFF2-40B4-BE49-F238E27FC236}">
                <a16:creationId xmlns:a16="http://schemas.microsoft.com/office/drawing/2014/main" id="{996ADCA3-05D9-D9C7-A34C-EABD0FA9543C}"/>
              </a:ext>
            </a:extLst>
          </p:cNvPr>
          <p:cNvSpPr txBox="1"/>
          <p:nvPr/>
        </p:nvSpPr>
        <p:spPr>
          <a:xfrm>
            <a:off x="722518" y="2232539"/>
            <a:ext cx="6569122" cy="2800767"/>
          </a:xfrm>
          <a:prstGeom prst="rect">
            <a:avLst/>
          </a:prstGeom>
          <a:noFill/>
        </p:spPr>
        <p:txBody>
          <a:bodyPr wrap="square">
            <a:spAutoFit/>
          </a:bodyPr>
          <a:lstStyle/>
          <a:p>
            <a:pPr algn="ctr"/>
            <a:r>
              <a:rPr lang="en-GB" sz="2200" i="1" dirty="0">
                <a:solidFill>
                  <a:srgbClr val="0E85AA"/>
                </a:solidFill>
              </a:rPr>
              <a:t>“The key competencies come to life through the learning experiences and pedagogies teachers choose and through students’ responses to them. Students can and should be helped to develop their key competencies irrespective of their past or present background, circumstances or experiences and should have </a:t>
            </a:r>
            <a:r>
              <a:rPr lang="en-GB" sz="2200" b="1" i="1" dirty="0">
                <a:solidFill>
                  <a:srgbClr val="0E85AA"/>
                </a:solidFill>
              </a:rPr>
              <a:t>many opportunities </a:t>
            </a:r>
            <a:r>
              <a:rPr lang="en-GB" sz="2200" i="1" dirty="0">
                <a:solidFill>
                  <a:srgbClr val="0E85AA"/>
                </a:solidFill>
              </a:rPr>
              <a:t>to make </a:t>
            </a:r>
            <a:r>
              <a:rPr lang="en-GB" sz="2200" b="1" i="1" dirty="0">
                <a:solidFill>
                  <a:srgbClr val="0E85AA"/>
                </a:solidFill>
              </a:rPr>
              <a:t>their key competencies visible.”</a:t>
            </a:r>
          </a:p>
        </p:txBody>
      </p:sp>
      <p:sp>
        <p:nvSpPr>
          <p:cNvPr id="5" name="TextBox 4">
            <a:extLst>
              <a:ext uri="{FF2B5EF4-FFF2-40B4-BE49-F238E27FC236}">
                <a16:creationId xmlns:a16="http://schemas.microsoft.com/office/drawing/2014/main" id="{20820AC9-2BBB-7536-F457-6BF6BBF94C34}"/>
              </a:ext>
            </a:extLst>
          </p:cNvPr>
          <p:cNvSpPr txBox="1"/>
          <p:nvPr/>
        </p:nvSpPr>
        <p:spPr>
          <a:xfrm>
            <a:off x="946569" y="6034625"/>
            <a:ext cx="6345071" cy="276999"/>
          </a:xfrm>
          <a:prstGeom prst="rect">
            <a:avLst/>
          </a:prstGeom>
          <a:noFill/>
        </p:spPr>
        <p:txBody>
          <a:bodyPr wrap="square">
            <a:spAutoFit/>
          </a:bodyPr>
          <a:lstStyle/>
          <a:p>
            <a:pPr marL="0" indent="0">
              <a:buNone/>
            </a:pPr>
            <a:r>
              <a:rPr lang="en-GB" sz="1200" dirty="0">
                <a:solidFill>
                  <a:srgbClr val="0E85AA"/>
                </a:solidFill>
              </a:rPr>
              <a:t>Department of Education, 2024, p.2 Curriculum Specification for Leaving Certificate Latin</a:t>
            </a:r>
          </a:p>
        </p:txBody>
      </p:sp>
    </p:spTree>
    <p:extLst>
      <p:ext uri="{BB962C8B-B14F-4D97-AF65-F5344CB8AC3E}">
        <p14:creationId xmlns:p14="http://schemas.microsoft.com/office/powerpoint/2010/main" val="350467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7"/>
                                        </p:tgtEl>
                                      </p:cBhvr>
                                      <p:by x="50000" y="50000"/>
                                    </p:animScale>
                                  </p:childTnLst>
                                </p:cTn>
                              </p:par>
                              <p:par>
                                <p:cTn id="12" presetID="50" presetClass="path" presetSubtype="0" accel="40000" decel="50000" fill="hold" nodeType="withEffect">
                                  <p:stCondLst>
                                    <p:cond delay="0"/>
                                  </p:stCondLst>
                                  <p:childTnLst>
                                    <p:animMotion origin="layout" path="M 4.375E-6 -7.40741E-7 L 0.14375 -7.40741E-7 C 0.20794 -7.40741E-7 0.2875 0.00162 0.2875 0.00324 L 0.2875 0.00671 " pathEditMode="relative" rAng="0" ptsTypes="AAAA">
                                      <p:cBhvr>
                                        <p:cTn id="13" dur="2000" fill="hold"/>
                                        <p:tgtEl>
                                          <p:spTgt spid="7"/>
                                        </p:tgtEl>
                                        <p:attrNameLst>
                                          <p:attrName>ppt_x</p:attrName>
                                          <p:attrName>ppt_y</p:attrName>
                                        </p:attrNameLst>
                                      </p:cBhvr>
                                      <p:rCtr x="14375" y="324"/>
                                    </p:animMotion>
                                  </p:childTnLst>
                                </p:cTn>
                              </p:par>
                              <p:par>
                                <p:cTn id="14" presetID="9" presetClass="emph" presetSubtype="0" nodeType="withEffect">
                                  <p:stCondLst>
                                    <p:cond delay="0"/>
                                  </p:stCondLst>
                                  <p:childTnLst>
                                    <p:set>
                                      <p:cBhvr>
                                        <p:cTn id="15" dur="indefinite"/>
                                        <p:tgtEl>
                                          <p:spTgt spid="7"/>
                                        </p:tgtEl>
                                        <p:attrNameLst>
                                          <p:attrName>style.opacity</p:attrName>
                                        </p:attrNameLst>
                                      </p:cBhvr>
                                      <p:to>
                                        <p:strVal val="0.75"/>
                                      </p:to>
                                    </p:set>
                                    <p:animEffect filter="image" prLst="opacity: 0.75">
                                      <p:cBhvr rctx="IE">
                                        <p:cTn id="16" dur="indefinite"/>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D252-834E-2F22-3115-6E370301904B}"/>
              </a:ext>
            </a:extLst>
          </p:cNvPr>
          <p:cNvSpPr>
            <a:spLocks noGrp="1"/>
          </p:cNvSpPr>
          <p:nvPr>
            <p:ph type="title"/>
          </p:nvPr>
        </p:nvSpPr>
        <p:spPr>
          <a:xfrm>
            <a:off x="387824" y="365125"/>
            <a:ext cx="9356677" cy="1325563"/>
          </a:xfrm>
        </p:spPr>
        <p:txBody>
          <a:bodyPr>
            <a:normAutofit/>
          </a:bodyPr>
          <a:lstStyle/>
          <a:p>
            <a:r>
              <a:rPr lang="en-GB" dirty="0">
                <a:latin typeface="+mn-lt"/>
                <a:ea typeface="Candara" panose="020E0502030303020204" pitchFamily="34" charset="0"/>
              </a:rPr>
              <a:t>The Role of Ancient Greek/Latin in Developing the Key Competencies</a:t>
            </a:r>
            <a:endParaRPr lang="en-GB" dirty="0">
              <a:latin typeface="+mn-lt"/>
            </a:endParaRPr>
          </a:p>
        </p:txBody>
      </p:sp>
      <p:sp>
        <p:nvSpPr>
          <p:cNvPr id="3" name="Content Placeholder 2">
            <a:extLst>
              <a:ext uri="{FF2B5EF4-FFF2-40B4-BE49-F238E27FC236}">
                <a16:creationId xmlns:a16="http://schemas.microsoft.com/office/drawing/2014/main" id="{60885673-40C0-24DD-4159-57018BF1968E}"/>
              </a:ext>
            </a:extLst>
          </p:cNvPr>
          <p:cNvSpPr>
            <a:spLocks noGrp="1"/>
          </p:cNvSpPr>
          <p:nvPr>
            <p:ph idx="1"/>
          </p:nvPr>
        </p:nvSpPr>
        <p:spPr>
          <a:xfrm>
            <a:off x="672830" y="1990995"/>
            <a:ext cx="10515600" cy="2922645"/>
          </a:xfrm>
        </p:spPr>
        <p:txBody>
          <a:bodyPr>
            <a:normAutofit/>
          </a:bodyPr>
          <a:lstStyle/>
          <a:p>
            <a:pPr marL="0" indent="0">
              <a:buNone/>
            </a:pPr>
            <a:endParaRPr lang="en-GB" b="1" dirty="0">
              <a:solidFill>
                <a:srgbClr val="FF0000"/>
              </a:solidFill>
              <a:ea typeface="Candara" panose="020E0502030303020204" pitchFamily="34" charset="0"/>
            </a:endParaRPr>
          </a:p>
          <a:p>
            <a:pPr marL="0" indent="0">
              <a:buNone/>
            </a:pPr>
            <a:endParaRPr lang="en-GB" b="1" dirty="0">
              <a:solidFill>
                <a:srgbClr val="FF0000"/>
              </a:solidFill>
              <a:ea typeface="Candara" panose="020E0502030303020204" pitchFamily="34" charset="0"/>
            </a:endParaRPr>
          </a:p>
          <a:p>
            <a:pPr marL="0" indent="0">
              <a:buNone/>
            </a:pPr>
            <a:r>
              <a:rPr lang="en-GB" dirty="0">
                <a:ea typeface="Candara" panose="020E0502030303020204" pitchFamily="34" charset="0"/>
              </a:rPr>
              <a:t>Use the Padlet link to explore how the key competencies can be developed through learning Latin/Ancient Greek</a:t>
            </a:r>
            <a:endParaRPr lang="en-GB" dirty="0">
              <a:ea typeface="Arial" panose="020B0604020202020204" pitchFamily="34" charset="0"/>
            </a:endParaRPr>
          </a:p>
          <a:p>
            <a:endParaRPr lang="en-GB" dirty="0"/>
          </a:p>
          <a:p>
            <a:endParaRPr lang="en-GB" dirty="0"/>
          </a:p>
        </p:txBody>
      </p:sp>
      <p:pic>
        <p:nvPicPr>
          <p:cNvPr id="1026" name="Picture 2" descr="Padlet | San Francisco CA">
            <a:extLst>
              <a:ext uri="{FF2B5EF4-FFF2-40B4-BE49-F238E27FC236}">
                <a16:creationId xmlns:a16="http://schemas.microsoft.com/office/drawing/2014/main" id="{3F5D9D13-0B6F-1E2F-D8D1-A70BCD295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9856" y="1091388"/>
            <a:ext cx="1598327" cy="15983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on a white background&#10;&#10;Description automatically generated">
            <a:extLst>
              <a:ext uri="{FF2B5EF4-FFF2-40B4-BE49-F238E27FC236}">
                <a16:creationId xmlns:a16="http://schemas.microsoft.com/office/drawing/2014/main" id="{5BEFF286-0A12-E4C8-C60B-D77173E3E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647" y="4261535"/>
            <a:ext cx="1904824" cy="1904824"/>
          </a:xfrm>
          <a:prstGeom prst="rect">
            <a:avLst/>
          </a:prstGeom>
        </p:spPr>
      </p:pic>
    </p:spTree>
    <p:extLst>
      <p:ext uri="{BB962C8B-B14F-4D97-AF65-F5344CB8AC3E}">
        <p14:creationId xmlns:p14="http://schemas.microsoft.com/office/powerpoint/2010/main" val="207696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66CF8E-90EC-56D3-2E31-F017E73B8CCE}"/>
              </a:ext>
            </a:extLst>
          </p:cNvPr>
          <p:cNvSpPr/>
          <p:nvPr/>
        </p:nvSpPr>
        <p:spPr>
          <a:xfrm>
            <a:off x="0" y="1364776"/>
            <a:ext cx="12192000" cy="54932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63A060F-C28D-F113-2A33-FCD2B80409A9}"/>
              </a:ext>
            </a:extLst>
          </p:cNvPr>
          <p:cNvSpPr>
            <a:spLocks noGrp="1"/>
          </p:cNvSpPr>
          <p:nvPr>
            <p:ph type="title"/>
          </p:nvPr>
        </p:nvSpPr>
        <p:spPr>
          <a:xfrm>
            <a:off x="349343" y="107629"/>
            <a:ext cx="10515600" cy="1325563"/>
          </a:xfrm>
        </p:spPr>
        <p:txBody>
          <a:bodyPr/>
          <a:lstStyle/>
          <a:p>
            <a:r>
              <a:rPr lang="en-IE" dirty="0"/>
              <a:t>Teaching and Learning</a:t>
            </a:r>
            <a:endParaRPr lang="en-GB" dirty="0"/>
          </a:p>
        </p:txBody>
      </p:sp>
      <p:pic>
        <p:nvPicPr>
          <p:cNvPr id="9" name="Picture 8" descr="People and speech bubbles">
            <a:extLst>
              <a:ext uri="{FF2B5EF4-FFF2-40B4-BE49-F238E27FC236}">
                <a16:creationId xmlns:a16="http://schemas.microsoft.com/office/drawing/2014/main" id="{BD915FD5-2389-4BBB-1085-5FCCD1163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43" y="1770535"/>
            <a:ext cx="4317054" cy="4317054"/>
          </a:xfrm>
          <a:prstGeom prst="rect">
            <a:avLst/>
          </a:prstGeom>
          <a:ln>
            <a:solidFill>
              <a:schemeClr val="tx1"/>
            </a:solidFill>
          </a:ln>
        </p:spPr>
      </p:pic>
      <p:pic>
        <p:nvPicPr>
          <p:cNvPr id="3076" name="Picture 4" descr="Herculaneum - Lyre and Cupids - Fresco, public domain photogrpaph - PICRYL  - Public Domain Media Search Engine Public Domain Search">
            <a:extLst>
              <a:ext uri="{FF2B5EF4-FFF2-40B4-BE49-F238E27FC236}">
                <a16:creationId xmlns:a16="http://schemas.microsoft.com/office/drawing/2014/main" id="{C4C5092D-B86A-B1A9-6B11-6F309D0DEC2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495799" y="1772849"/>
            <a:ext cx="2423615" cy="4314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Adoreum: the newly discovered flatbread fresco of Pompeii">
            <a:extLst>
              <a:ext uri="{FF2B5EF4-FFF2-40B4-BE49-F238E27FC236}">
                <a16:creationId xmlns:a16="http://schemas.microsoft.com/office/drawing/2014/main" id="{E6977164-FD7E-99B8-90ED-E7A32A4BA2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919415" y="1100839"/>
            <a:ext cx="4667534" cy="26237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Roman Mosaics - World History Encyclopedia">
            <a:extLst>
              <a:ext uri="{FF2B5EF4-FFF2-40B4-BE49-F238E27FC236}">
                <a16:creationId xmlns:a16="http://schemas.microsoft.com/office/drawing/2014/main" id="{6EA54A4E-4CB2-F7C0-F4F7-D7A539CC93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919414" y="3724629"/>
            <a:ext cx="4667534" cy="2866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9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1999" cy="6859441"/>
          </a:xfrm>
          <a:custGeom>
            <a:avLst/>
            <a:gdLst/>
            <a:ahLst/>
            <a:cxnLst/>
            <a:rect l="l" t="t" r="r" b="b"/>
            <a:pathLst>
              <a:path w="21374100" h="15116175">
                <a:moveTo>
                  <a:pt x="0" y="0"/>
                </a:moveTo>
                <a:lnTo>
                  <a:pt x="21374100" y="0"/>
                </a:lnTo>
                <a:lnTo>
                  <a:pt x="21374100" y="15116175"/>
                </a:lnTo>
                <a:lnTo>
                  <a:pt x="0" y="15116175"/>
                </a:lnTo>
                <a:lnTo>
                  <a:pt x="0" y="0"/>
                </a:lnTo>
                <a:close/>
              </a:path>
            </a:pathLst>
          </a:custGeom>
          <a:blipFill>
            <a:blip r:embed="rId3"/>
            <a:stretch>
              <a:fillRect l="-3599" t="-756" r="-3645" b="-781"/>
            </a:stretch>
          </a:blipFill>
        </p:spPr>
        <p:txBody>
          <a:bodyPr/>
          <a:lstStyle/>
          <a:p>
            <a:endParaRPr lang="en-GB" sz="817"/>
          </a:p>
        </p:txBody>
      </p:sp>
      <p:sp>
        <p:nvSpPr>
          <p:cNvPr id="4" name="Freeform 4"/>
          <p:cNvSpPr/>
          <p:nvPr/>
        </p:nvSpPr>
        <p:spPr>
          <a:xfrm>
            <a:off x="1037692" y="2319769"/>
            <a:ext cx="9469624" cy="3633969"/>
          </a:xfrm>
          <a:custGeom>
            <a:avLst/>
            <a:gdLst/>
            <a:ahLst/>
            <a:cxnLst/>
            <a:rect l="l" t="t" r="r" b="b"/>
            <a:pathLst>
              <a:path w="27824328" h="10677586">
                <a:moveTo>
                  <a:pt x="0" y="0"/>
                </a:moveTo>
                <a:lnTo>
                  <a:pt x="27824328" y="0"/>
                </a:lnTo>
                <a:lnTo>
                  <a:pt x="27824328" y="10677586"/>
                </a:lnTo>
                <a:lnTo>
                  <a:pt x="0" y="10677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817"/>
          </a:p>
        </p:txBody>
      </p:sp>
      <p:sp>
        <p:nvSpPr>
          <p:cNvPr id="5" name="TextBox 5"/>
          <p:cNvSpPr txBox="1"/>
          <p:nvPr/>
        </p:nvSpPr>
        <p:spPr>
          <a:xfrm>
            <a:off x="803652" y="1414670"/>
            <a:ext cx="3725772" cy="785343"/>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Classical Languages Introduction to Ancient Greek and Latin Specifications - Webinar</a:t>
            </a:r>
          </a:p>
        </p:txBody>
      </p:sp>
      <p:sp>
        <p:nvSpPr>
          <p:cNvPr id="6" name="TextBox 6"/>
          <p:cNvSpPr txBox="1"/>
          <p:nvPr/>
        </p:nvSpPr>
        <p:spPr>
          <a:xfrm>
            <a:off x="3553071" y="6045307"/>
            <a:ext cx="2408822" cy="516039"/>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Full Day Face to Face PLE</a:t>
            </a:r>
          </a:p>
        </p:txBody>
      </p:sp>
      <p:sp>
        <p:nvSpPr>
          <p:cNvPr id="7" name="TextBox 7"/>
          <p:cNvSpPr txBox="1"/>
          <p:nvPr/>
        </p:nvSpPr>
        <p:spPr>
          <a:xfrm>
            <a:off x="4910905" y="1799202"/>
            <a:ext cx="3903714" cy="516039"/>
          </a:xfrm>
          <a:prstGeom prst="rect">
            <a:avLst/>
          </a:prstGeom>
        </p:spPr>
        <p:txBody>
          <a:bodyPr lIns="0" tIns="0" rIns="0" bIns="0" rtlCol="0" anchor="t">
            <a:spAutoFit/>
          </a:bodyPr>
          <a:lstStyle/>
          <a:p>
            <a:pPr algn="ctr">
              <a:lnSpc>
                <a:spcPts val="2147"/>
              </a:lnSpc>
            </a:pPr>
            <a:r>
              <a:rPr lang="en-US" sz="1533" b="1" dirty="0">
                <a:solidFill>
                  <a:srgbClr val="000000"/>
                </a:solidFill>
                <a:latin typeface="Arial Bold"/>
                <a:ea typeface="Arial Bold"/>
                <a:cs typeface="Arial Bold"/>
                <a:sym typeface="Arial Bold"/>
              </a:rPr>
              <a:t>Classical Languages Online Collaborative</a:t>
            </a:r>
          </a:p>
          <a:p>
            <a:pPr algn="ctr">
              <a:lnSpc>
                <a:spcPts val="2147"/>
              </a:lnSpc>
              <a:spcBef>
                <a:spcPct val="0"/>
              </a:spcBef>
            </a:pPr>
            <a:endParaRPr lang="en-US" sz="1533" b="1" dirty="0">
              <a:solidFill>
                <a:srgbClr val="000000"/>
              </a:solidFill>
              <a:latin typeface="Arial Bold"/>
              <a:ea typeface="Arial Bold"/>
              <a:cs typeface="Arial Bold"/>
              <a:sym typeface="Arial Bold"/>
            </a:endParaRPr>
          </a:p>
        </p:txBody>
      </p:sp>
      <p:sp>
        <p:nvSpPr>
          <p:cNvPr id="8" name="TextBox 8"/>
          <p:cNvSpPr txBox="1"/>
          <p:nvPr/>
        </p:nvSpPr>
        <p:spPr>
          <a:xfrm>
            <a:off x="7734507" y="6045307"/>
            <a:ext cx="2408822" cy="516039"/>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Full Day Face to Face PLE</a:t>
            </a:r>
          </a:p>
        </p:txBody>
      </p:sp>
      <p:sp>
        <p:nvSpPr>
          <p:cNvPr id="9" name="TextBox 9"/>
          <p:cNvSpPr txBox="1"/>
          <p:nvPr/>
        </p:nvSpPr>
        <p:spPr>
          <a:xfrm>
            <a:off x="1278466" y="281571"/>
            <a:ext cx="9635065" cy="981231"/>
          </a:xfrm>
          <a:prstGeom prst="rect">
            <a:avLst/>
          </a:prstGeom>
        </p:spPr>
        <p:txBody>
          <a:bodyPr wrap="square" lIns="0" tIns="0" rIns="0" bIns="0" rtlCol="0" anchor="t">
            <a:spAutoFit/>
          </a:bodyPr>
          <a:lstStyle/>
          <a:p>
            <a:pPr algn="ctr">
              <a:lnSpc>
                <a:spcPts val="3821"/>
              </a:lnSpc>
              <a:spcBef>
                <a:spcPct val="0"/>
              </a:spcBef>
            </a:pPr>
            <a:r>
              <a:rPr lang="en-US" sz="4400" b="1" dirty="0" err="1">
                <a:solidFill>
                  <a:srgbClr val="0E85AA"/>
                </a:solidFill>
                <a:latin typeface="Arial Bold"/>
                <a:ea typeface="Arial Bold"/>
                <a:cs typeface="Arial Bold"/>
                <a:sym typeface="Arial Bold"/>
              </a:rPr>
              <a:t>Oide</a:t>
            </a:r>
            <a:r>
              <a:rPr lang="en-US" sz="4400" b="1" dirty="0">
                <a:solidFill>
                  <a:srgbClr val="0E85AA"/>
                </a:solidFill>
                <a:latin typeface="Arial Bold"/>
                <a:ea typeface="Arial Bold"/>
                <a:cs typeface="Arial Bold"/>
                <a:sym typeface="Arial Bold"/>
              </a:rPr>
              <a:t> Timeline of Supports for Classical Languages</a:t>
            </a:r>
          </a:p>
        </p:txBody>
      </p:sp>
      <p:sp>
        <p:nvSpPr>
          <p:cNvPr id="10" name="TextBox 10"/>
          <p:cNvSpPr txBox="1"/>
          <p:nvPr/>
        </p:nvSpPr>
        <p:spPr>
          <a:xfrm>
            <a:off x="2230095" y="3986471"/>
            <a:ext cx="789281" cy="415948"/>
          </a:xfrm>
          <a:prstGeom prst="rect">
            <a:avLst/>
          </a:prstGeom>
        </p:spPr>
        <p:txBody>
          <a:bodyPr wrap="square"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November 2024</a:t>
            </a:r>
          </a:p>
        </p:txBody>
      </p:sp>
      <p:sp>
        <p:nvSpPr>
          <p:cNvPr id="11" name="TextBox 11"/>
          <p:cNvSpPr txBox="1"/>
          <p:nvPr/>
        </p:nvSpPr>
        <p:spPr>
          <a:xfrm>
            <a:off x="4345862" y="3928779"/>
            <a:ext cx="789281" cy="415948"/>
          </a:xfrm>
          <a:prstGeom prst="rect">
            <a:avLst/>
          </a:prstGeom>
        </p:spPr>
        <p:txBody>
          <a:bodyPr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March 2025</a:t>
            </a:r>
          </a:p>
        </p:txBody>
      </p:sp>
      <p:sp>
        <p:nvSpPr>
          <p:cNvPr id="12" name="TextBox 12"/>
          <p:cNvSpPr txBox="1"/>
          <p:nvPr/>
        </p:nvSpPr>
        <p:spPr>
          <a:xfrm>
            <a:off x="6331802" y="3939959"/>
            <a:ext cx="971226" cy="415948"/>
          </a:xfrm>
          <a:prstGeom prst="rect">
            <a:avLst/>
          </a:prstGeom>
        </p:spPr>
        <p:txBody>
          <a:bodyPr lIns="0" tIns="0" rIns="0" bIns="0" rtlCol="0" anchor="t">
            <a:spAutoFit/>
          </a:bodyPr>
          <a:lstStyle/>
          <a:p>
            <a:pPr algn="ctr">
              <a:lnSpc>
                <a:spcPts val="1652"/>
              </a:lnSpc>
            </a:pPr>
            <a:r>
              <a:rPr lang="en-US" sz="1180" b="1" dirty="0">
                <a:solidFill>
                  <a:srgbClr val="000000"/>
                </a:solidFill>
                <a:latin typeface="Arial Bold"/>
                <a:ea typeface="Arial Bold"/>
                <a:cs typeface="Arial Bold"/>
                <a:sym typeface="Arial Bold"/>
              </a:rPr>
              <a:t>May</a:t>
            </a:r>
          </a:p>
          <a:p>
            <a:pPr algn="ctr">
              <a:lnSpc>
                <a:spcPts val="1652"/>
              </a:lnSpc>
              <a:spcBef>
                <a:spcPct val="0"/>
              </a:spcBef>
            </a:pPr>
            <a:r>
              <a:rPr lang="en-US" sz="1180" b="1" dirty="0">
                <a:solidFill>
                  <a:srgbClr val="000000"/>
                </a:solidFill>
                <a:latin typeface="Arial Bold"/>
                <a:ea typeface="Arial Bold"/>
                <a:cs typeface="Arial Bold"/>
                <a:sym typeface="Arial Bold"/>
              </a:rPr>
              <a:t>2025</a:t>
            </a:r>
          </a:p>
        </p:txBody>
      </p:sp>
      <p:sp>
        <p:nvSpPr>
          <p:cNvPr id="13" name="TextBox 13"/>
          <p:cNvSpPr txBox="1"/>
          <p:nvPr/>
        </p:nvSpPr>
        <p:spPr>
          <a:xfrm>
            <a:off x="8469207" y="3909470"/>
            <a:ext cx="971226" cy="415948"/>
          </a:xfrm>
          <a:prstGeom prst="rect">
            <a:avLst/>
          </a:prstGeom>
        </p:spPr>
        <p:txBody>
          <a:bodyPr lIns="0" tIns="0" rIns="0" bIns="0" rtlCol="0" anchor="t">
            <a:spAutoFit/>
          </a:bodyPr>
          <a:lstStyle/>
          <a:p>
            <a:pPr algn="ctr">
              <a:lnSpc>
                <a:spcPts val="1652"/>
              </a:lnSpc>
            </a:pPr>
            <a:r>
              <a:rPr lang="en-US" sz="1180" b="1" dirty="0">
                <a:solidFill>
                  <a:srgbClr val="000000"/>
                </a:solidFill>
                <a:latin typeface="Arial Bold"/>
                <a:ea typeface="Arial Bold"/>
                <a:cs typeface="Arial Bold"/>
                <a:sym typeface="Arial Bold"/>
              </a:rPr>
              <a:t>November </a:t>
            </a:r>
          </a:p>
          <a:p>
            <a:pPr algn="ctr">
              <a:lnSpc>
                <a:spcPts val="1652"/>
              </a:lnSpc>
              <a:spcBef>
                <a:spcPct val="0"/>
              </a:spcBef>
            </a:pPr>
            <a:r>
              <a:rPr lang="en-US" sz="1180" b="1" dirty="0">
                <a:solidFill>
                  <a:srgbClr val="000000"/>
                </a:solidFill>
                <a:latin typeface="Arial Bold"/>
                <a:ea typeface="Arial Bold"/>
                <a:cs typeface="Arial Bold"/>
                <a:sym typeface="Arial Bold"/>
              </a:rPr>
              <a:t>2025</a:t>
            </a:r>
          </a:p>
        </p:txBody>
      </p:sp>
      <p:sp>
        <p:nvSpPr>
          <p:cNvPr id="14" name="TextBox 11">
            <a:extLst>
              <a:ext uri="{FF2B5EF4-FFF2-40B4-BE49-F238E27FC236}">
                <a16:creationId xmlns:a16="http://schemas.microsoft.com/office/drawing/2014/main" id="{7120A490-3B3B-D5BD-B678-CA90410EE66D}"/>
              </a:ext>
            </a:extLst>
          </p:cNvPr>
          <p:cNvSpPr txBox="1"/>
          <p:nvPr/>
        </p:nvSpPr>
        <p:spPr>
          <a:xfrm>
            <a:off x="7989893" y="2339820"/>
            <a:ext cx="3555114" cy="633956"/>
          </a:xfrm>
          <a:prstGeom prst="rect">
            <a:avLst/>
          </a:prstGeom>
          <a:solidFill>
            <a:schemeClr val="accent6">
              <a:lumMod val="60000"/>
              <a:lumOff val="40000"/>
            </a:schemeClr>
          </a:solidFill>
          <a:ln>
            <a:solidFill>
              <a:schemeClr val="tx1"/>
            </a:solidFill>
          </a:ln>
        </p:spPr>
        <p:txBody>
          <a:bodyPr wrap="square"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September 2025</a:t>
            </a:r>
          </a:p>
          <a:p>
            <a:pPr algn="ctr">
              <a:lnSpc>
                <a:spcPts val="1652"/>
              </a:lnSpc>
              <a:spcBef>
                <a:spcPct val="0"/>
              </a:spcBef>
            </a:pPr>
            <a:r>
              <a:rPr lang="en-US" sz="1180" b="1" dirty="0">
                <a:solidFill>
                  <a:srgbClr val="000000"/>
                </a:solidFill>
                <a:latin typeface="Arial Bold"/>
                <a:ea typeface="Arial Bold"/>
                <a:cs typeface="Arial Bold"/>
                <a:sym typeface="Arial Bold"/>
              </a:rPr>
              <a:t>the new specifications for Ancient Greek and Latin begin to be taught in schools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5F5717-7343-F391-63EE-04F7B1832B89}"/>
              </a:ext>
            </a:extLst>
          </p:cNvPr>
          <p:cNvSpPr/>
          <p:nvPr/>
        </p:nvSpPr>
        <p:spPr>
          <a:xfrm>
            <a:off x="13648" y="1518551"/>
            <a:ext cx="12178352" cy="5339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effectLst/>
                <a:latin typeface="Calibri" panose="020F0502020204030204" pitchFamily="34" charset="0"/>
                <a:ea typeface="Candara" panose="020E0502030303020204" pitchFamily="34" charset="0"/>
              </a:rPr>
              <a:t>is not that students become effective</a:t>
            </a:r>
            <a:r>
              <a:rPr lang="en-GB" sz="1800" dirty="0">
                <a:effectLst/>
                <a:latin typeface="Calibri" panose="020F0502020204030204" pitchFamily="34" charset="0"/>
                <a:ea typeface="Candara" panose="020E0502030303020204" pitchFamily="34" charset="0"/>
              </a:rPr>
              <a:t> </a:t>
            </a:r>
            <a:r>
              <a:rPr lang="en-GB" sz="1800" b="1" dirty="0">
                <a:effectLst/>
                <a:latin typeface="Calibri" panose="020F0502020204030204" pitchFamily="34" charset="0"/>
                <a:ea typeface="Candara" panose="020E0502030303020204" pitchFamily="34" charset="0"/>
              </a:rPr>
              <a:t>users of the classical language, but that they become effective readers of texts written in the</a:t>
            </a:r>
            <a:r>
              <a:rPr lang="en-GB" sz="1800" dirty="0">
                <a:effectLst/>
                <a:latin typeface="Calibri" panose="020F0502020204030204" pitchFamily="34" charset="0"/>
                <a:ea typeface="Candara" panose="020E0502030303020204" pitchFamily="34" charset="0"/>
              </a:rPr>
              <a:t> </a:t>
            </a:r>
            <a:r>
              <a:rPr lang="en-GB" sz="1800" b="1" dirty="0">
                <a:effectLst/>
                <a:latin typeface="Calibri" panose="020F0502020204030204" pitchFamily="34" charset="0"/>
                <a:ea typeface="Candara" panose="020E0502030303020204" pitchFamily="34" charset="0"/>
              </a:rPr>
              <a:t>language,</a:t>
            </a:r>
            <a:r>
              <a:rPr lang="en-GB" sz="1800" dirty="0">
                <a:effectLst/>
                <a:latin typeface="Calibri" panose="020F0502020204030204" pitchFamily="34" charset="0"/>
                <a:ea typeface="Candara" panose="020E0502030303020204" pitchFamily="34" charset="0"/>
              </a:rPr>
              <a:t> which is no longer the native language of any community but retains </a:t>
            </a:r>
            <a:r>
              <a:rPr lang="en-GB" sz="1800" b="1" dirty="0">
                <a:effectLst/>
                <a:latin typeface="Calibri" panose="020F0502020204030204" pitchFamily="34" charset="0"/>
                <a:ea typeface="Candara" panose="020E0502030303020204" pitchFamily="34" charset="0"/>
              </a:rPr>
              <a:t>significant cultural and historical relevance</a:t>
            </a:r>
            <a:r>
              <a:rPr lang="en-GB" sz="1800" dirty="0">
                <a:effectLst/>
                <a:latin typeface="Calibri" panose="020F0502020204030204" pitchFamily="34" charset="0"/>
                <a:ea typeface="Candara" panose="020E0502030303020204" pitchFamily="34" charset="0"/>
              </a:rPr>
              <a:t>. </a:t>
            </a:r>
          </a:p>
        </p:txBody>
      </p:sp>
      <p:pic>
        <p:nvPicPr>
          <p:cNvPr id="4098" name="Picture 2" descr="The CEFR Levels - Dante in Linea">
            <a:extLst>
              <a:ext uri="{FF2B5EF4-FFF2-40B4-BE49-F238E27FC236}">
                <a16:creationId xmlns:a16="http://schemas.microsoft.com/office/drawing/2014/main" id="{D4AA3AFA-3DE7-D8B1-6BA4-2CEF6E5D25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80141" y="1374099"/>
            <a:ext cx="9314235" cy="52439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45332B-A885-8A76-73A5-046C5F502107}"/>
              </a:ext>
            </a:extLst>
          </p:cNvPr>
          <p:cNvSpPr>
            <a:spLocks noGrp="1"/>
          </p:cNvSpPr>
          <p:nvPr>
            <p:ph type="title"/>
          </p:nvPr>
        </p:nvSpPr>
        <p:spPr>
          <a:xfrm>
            <a:off x="387824" y="48536"/>
            <a:ext cx="10515600" cy="1325563"/>
          </a:xfrm>
        </p:spPr>
        <p:txBody>
          <a:bodyPr/>
          <a:lstStyle/>
          <a:p>
            <a:r>
              <a:rPr lang="en-IE" dirty="0"/>
              <a:t>CEFR Alignment</a:t>
            </a:r>
            <a:endParaRPr lang="en-GB" dirty="0"/>
          </a:p>
        </p:txBody>
      </p:sp>
      <p:sp>
        <p:nvSpPr>
          <p:cNvPr id="6" name="TextBox 5">
            <a:extLst>
              <a:ext uri="{FF2B5EF4-FFF2-40B4-BE49-F238E27FC236}">
                <a16:creationId xmlns:a16="http://schemas.microsoft.com/office/drawing/2014/main" id="{A43B4375-E6CC-6F33-184D-1C12E5E97A1A}"/>
              </a:ext>
            </a:extLst>
          </p:cNvPr>
          <p:cNvSpPr txBox="1"/>
          <p:nvPr/>
        </p:nvSpPr>
        <p:spPr>
          <a:xfrm>
            <a:off x="954388" y="3227414"/>
            <a:ext cx="5141612" cy="1754326"/>
          </a:xfrm>
          <a:prstGeom prst="rect">
            <a:avLst/>
          </a:prstGeom>
          <a:noFill/>
        </p:spPr>
        <p:txBody>
          <a:bodyPr wrap="square">
            <a:spAutoFit/>
          </a:bodyPr>
          <a:lstStyle/>
          <a:p>
            <a:r>
              <a:rPr lang="en-GB" sz="1800" dirty="0">
                <a:solidFill>
                  <a:srgbClr val="24647C"/>
                </a:solidFill>
                <a:effectLst/>
                <a:ea typeface="Candara" panose="020E0502030303020204" pitchFamily="34" charset="0"/>
              </a:rPr>
              <a:t>“the ultimate goal is not that students become effective users of the classical language, but that they </a:t>
            </a:r>
            <a:r>
              <a:rPr lang="en-GB" sz="1800" b="1" dirty="0">
                <a:solidFill>
                  <a:srgbClr val="24647C"/>
                </a:solidFill>
                <a:effectLst/>
                <a:ea typeface="Candara" panose="020E0502030303020204" pitchFamily="34" charset="0"/>
              </a:rPr>
              <a:t>become effective readers of texts written in the language,</a:t>
            </a:r>
            <a:r>
              <a:rPr lang="en-GB" sz="1800" dirty="0">
                <a:solidFill>
                  <a:srgbClr val="24647C"/>
                </a:solidFill>
                <a:effectLst/>
                <a:ea typeface="Candara" panose="020E0502030303020204" pitchFamily="34" charset="0"/>
              </a:rPr>
              <a:t> which is no longer the native language of any community but retains significant cultural and historical relevance.”</a:t>
            </a:r>
          </a:p>
        </p:txBody>
      </p:sp>
      <p:pic>
        <p:nvPicPr>
          <p:cNvPr id="8" name="Picture 2" descr="The CEFR Levels - Dante in Linea">
            <a:extLst>
              <a:ext uri="{FF2B5EF4-FFF2-40B4-BE49-F238E27FC236}">
                <a16:creationId xmlns:a16="http://schemas.microsoft.com/office/drawing/2014/main" id="{DD73934A-E69A-0C1B-2A4F-A696C4BAA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141" y="1355017"/>
            <a:ext cx="9314235" cy="524391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42964569-A10F-BD85-C658-339C9BBD683A}"/>
              </a:ext>
            </a:extLst>
          </p:cNvPr>
          <p:cNvSpPr/>
          <p:nvPr/>
        </p:nvSpPr>
        <p:spPr>
          <a:xfrm>
            <a:off x="4318198" y="2899850"/>
            <a:ext cx="2868602" cy="301615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7E89A0CF-7B16-BC6E-6B01-AF37E99C1FC4}"/>
              </a:ext>
            </a:extLst>
          </p:cNvPr>
          <p:cNvSpPr txBox="1"/>
          <p:nvPr/>
        </p:nvSpPr>
        <p:spPr>
          <a:xfrm>
            <a:off x="2462284" y="2176442"/>
            <a:ext cx="1997898" cy="1046440"/>
          </a:xfrm>
          <a:prstGeom prst="rect">
            <a:avLst/>
          </a:prstGeom>
          <a:noFill/>
        </p:spPr>
        <p:txBody>
          <a:bodyPr wrap="square">
            <a:spAutoFit/>
          </a:bodyPr>
          <a:lstStyle/>
          <a:p>
            <a:r>
              <a:rPr lang="en-GB" sz="2200" b="1" dirty="0">
                <a:solidFill>
                  <a:srgbClr val="FF0000"/>
                </a:solidFill>
                <a:effectLst/>
                <a:ea typeface="Candara" panose="020E0502030303020204" pitchFamily="34" charset="0"/>
              </a:rPr>
              <a:t>RECEPTION</a:t>
            </a:r>
          </a:p>
          <a:p>
            <a:endParaRPr lang="en-GB" b="1" dirty="0">
              <a:solidFill>
                <a:srgbClr val="24647C"/>
              </a:solidFill>
              <a:ea typeface="Candara" panose="020E0502030303020204" pitchFamily="34" charset="0"/>
            </a:endParaRPr>
          </a:p>
          <a:p>
            <a:r>
              <a:rPr lang="en-GB" sz="2200" b="1" dirty="0">
                <a:solidFill>
                  <a:srgbClr val="FF0000"/>
                </a:solidFill>
                <a:effectLst/>
                <a:ea typeface="Candara" panose="020E0502030303020204" pitchFamily="34" charset="0"/>
              </a:rPr>
              <a:t>MEDIATION</a:t>
            </a:r>
          </a:p>
        </p:txBody>
      </p:sp>
      <p:sp>
        <p:nvSpPr>
          <p:cNvPr id="11" name="TextBox 10">
            <a:extLst>
              <a:ext uri="{FF2B5EF4-FFF2-40B4-BE49-F238E27FC236}">
                <a16:creationId xmlns:a16="http://schemas.microsoft.com/office/drawing/2014/main" id="{2399F2EC-F9D2-CD0C-99F7-BF9495B04C4C}"/>
              </a:ext>
            </a:extLst>
          </p:cNvPr>
          <p:cNvSpPr txBox="1"/>
          <p:nvPr/>
        </p:nvSpPr>
        <p:spPr>
          <a:xfrm>
            <a:off x="2459441" y="2309140"/>
            <a:ext cx="2456597" cy="2677656"/>
          </a:xfrm>
          <a:prstGeom prst="rect">
            <a:avLst/>
          </a:prstGeom>
          <a:noFill/>
        </p:spPr>
        <p:txBody>
          <a:bodyPr wrap="square" rtlCol="0">
            <a:spAutoFit/>
          </a:bodyPr>
          <a:lstStyle/>
          <a:p>
            <a:r>
              <a:rPr lang="en-IE" sz="2400" b="1" dirty="0">
                <a:solidFill>
                  <a:srgbClr val="0E85AA"/>
                </a:solidFill>
              </a:rPr>
              <a:t>Reception</a:t>
            </a:r>
          </a:p>
          <a:p>
            <a:endParaRPr lang="en-IE" sz="2400" b="1" dirty="0">
              <a:solidFill>
                <a:srgbClr val="0E85AA"/>
              </a:solidFill>
            </a:endParaRPr>
          </a:p>
          <a:p>
            <a:r>
              <a:rPr lang="en-IE" sz="2400" b="1" dirty="0">
                <a:solidFill>
                  <a:srgbClr val="0E85AA"/>
                </a:solidFill>
              </a:rPr>
              <a:t>Production</a:t>
            </a:r>
          </a:p>
          <a:p>
            <a:endParaRPr lang="en-IE" sz="2400" b="1" dirty="0">
              <a:solidFill>
                <a:srgbClr val="0E85AA"/>
              </a:solidFill>
            </a:endParaRPr>
          </a:p>
          <a:p>
            <a:r>
              <a:rPr lang="en-IE" sz="2400" b="1" dirty="0">
                <a:solidFill>
                  <a:srgbClr val="0E85AA"/>
                </a:solidFill>
              </a:rPr>
              <a:t>Interaction</a:t>
            </a:r>
          </a:p>
          <a:p>
            <a:endParaRPr lang="en-IE" sz="2400" b="1" dirty="0">
              <a:solidFill>
                <a:srgbClr val="0E85AA"/>
              </a:solidFill>
            </a:endParaRPr>
          </a:p>
          <a:p>
            <a:r>
              <a:rPr lang="en-IE" sz="2400" b="1" dirty="0">
                <a:solidFill>
                  <a:srgbClr val="0E85AA"/>
                </a:solidFill>
              </a:rPr>
              <a:t>Mediation</a:t>
            </a:r>
            <a:endParaRPr lang="en-GB" sz="2400" b="1" dirty="0">
              <a:solidFill>
                <a:srgbClr val="0E85AA"/>
              </a:solidFill>
            </a:endParaRPr>
          </a:p>
        </p:txBody>
      </p:sp>
      <p:sp>
        <p:nvSpPr>
          <p:cNvPr id="12" name="Oval 11">
            <a:extLst>
              <a:ext uri="{FF2B5EF4-FFF2-40B4-BE49-F238E27FC236}">
                <a16:creationId xmlns:a16="http://schemas.microsoft.com/office/drawing/2014/main" id="{A2DBF0A2-05A3-B77C-FA79-44C9B47C8130}"/>
              </a:ext>
            </a:extLst>
          </p:cNvPr>
          <p:cNvSpPr/>
          <p:nvPr/>
        </p:nvSpPr>
        <p:spPr>
          <a:xfrm>
            <a:off x="2079509" y="1696590"/>
            <a:ext cx="2576583" cy="18083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45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600" fill="hold"/>
                                        <p:tgtEl>
                                          <p:spTgt spid="4098"/>
                                        </p:tgtEl>
                                      </p:cBhvr>
                                      <p:by x="50000" y="50000"/>
                                    </p:animScale>
                                  </p:childTnLst>
                                </p:cTn>
                              </p:par>
                              <p:par>
                                <p:cTn id="12" presetID="63" presetClass="path" presetSubtype="0" accel="50000" decel="50000" fill="hold" nodeType="withEffect">
                                  <p:stCondLst>
                                    <p:cond delay="0"/>
                                  </p:stCondLst>
                                  <p:childTnLst>
                                    <p:animMotion origin="layout" path="M 0.00899 -0.0419 L 0.25899 -0.0419 " pathEditMode="relative" rAng="0" ptsTypes="AA">
                                      <p:cBhvr>
                                        <p:cTn id="13" dur="2000" fill="hold"/>
                                        <p:tgtEl>
                                          <p:spTgt spid="4098"/>
                                        </p:tgtEl>
                                        <p:attrNameLst>
                                          <p:attrName>ppt_x</p:attrName>
                                          <p:attrName>ppt_y</p:attrName>
                                        </p:attrNameLst>
                                      </p:cBhvr>
                                      <p:rCtr x="12500" y="0"/>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animEffect transition="in" filter="fade">
                                      <p:cBhvr>
                                        <p:cTn id="28" dur="500"/>
                                        <p:tgtEl>
                                          <p:spTgt spid="1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animEffect transition="in" filter="fade">
                                      <p:cBhvr>
                                        <p:cTn id="33" dur="500"/>
                                        <p:tgtEl>
                                          <p:spTgt spid="11">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6" presetClass="path" presetSubtype="0" accel="50000" decel="50000" fill="hold" grpId="0" nodeType="clickEffect">
                                  <p:stCondLst>
                                    <p:cond delay="0"/>
                                  </p:stCondLst>
                                  <p:childTnLst>
                                    <p:animMotion origin="layout" path="M 3.125E-6 1.11111E-6 L 0.25 -0.25 " pathEditMode="relative" rAng="0" ptsTypes="AA">
                                      <p:cBhvr>
                                        <p:cTn id="37" dur="2000" fill="hold"/>
                                        <p:tgtEl>
                                          <p:spTgt spid="11">
                                            <p:txEl>
                                              <p:pRg st="0" end="0"/>
                                            </p:txEl>
                                          </p:spTgt>
                                        </p:tgtEl>
                                        <p:attrNameLst>
                                          <p:attrName>ppt_x</p:attrName>
                                          <p:attrName>ppt_y</p:attrName>
                                        </p:attrNameLst>
                                      </p:cBhvr>
                                      <p:rCtr x="12500" y="-12500"/>
                                    </p:animMotion>
                                  </p:childTnLst>
                                </p:cTn>
                              </p:par>
                              <p:par>
                                <p:cTn id="38" presetID="56" presetClass="path" presetSubtype="0" accel="50000" decel="50000" fill="hold" grpId="0" nodeType="withEffect">
                                  <p:stCondLst>
                                    <p:cond delay="0"/>
                                  </p:stCondLst>
                                  <p:childTnLst>
                                    <p:animMotion origin="layout" path="M 4.375E-6 -1.85185E-6 L 0.25 -0.25 " pathEditMode="relative" rAng="0" ptsTypes="AA">
                                      <p:cBhvr>
                                        <p:cTn id="39" dur="2000" fill="hold"/>
                                        <p:tgtEl>
                                          <p:spTgt spid="11">
                                            <p:txEl>
                                              <p:pRg st="2" end="2"/>
                                            </p:txEl>
                                          </p:spTgt>
                                        </p:tgtEl>
                                        <p:attrNameLst>
                                          <p:attrName>ppt_x</p:attrName>
                                          <p:attrName>ppt_y</p:attrName>
                                        </p:attrNameLst>
                                      </p:cBhvr>
                                      <p:rCtr x="12500" y="-12500"/>
                                    </p:animMotion>
                                  </p:childTnLst>
                                </p:cTn>
                              </p:par>
                              <p:par>
                                <p:cTn id="40" presetID="56" presetClass="path" presetSubtype="0" accel="50000" decel="50000" fill="hold" grpId="0" nodeType="withEffect">
                                  <p:stCondLst>
                                    <p:cond delay="0"/>
                                  </p:stCondLst>
                                  <p:childTnLst>
                                    <p:animMotion origin="layout" path="M -2.5E-6 -3.33333E-6 L 0.25 -0.25 " pathEditMode="relative" rAng="0" ptsTypes="AA">
                                      <p:cBhvr>
                                        <p:cTn id="41" dur="2000" fill="hold"/>
                                        <p:tgtEl>
                                          <p:spTgt spid="11">
                                            <p:txEl>
                                              <p:pRg st="4" end="4"/>
                                            </p:txEl>
                                          </p:spTgt>
                                        </p:tgtEl>
                                        <p:attrNameLst>
                                          <p:attrName>ppt_x</p:attrName>
                                          <p:attrName>ppt_y</p:attrName>
                                        </p:attrNameLst>
                                      </p:cBhvr>
                                      <p:rCtr x="12500" y="-12500"/>
                                    </p:animMotion>
                                  </p:childTnLst>
                                </p:cTn>
                              </p:par>
                              <p:par>
                                <p:cTn id="42" presetID="56" presetClass="path" presetSubtype="0" accel="50000" decel="50000" fill="hold" grpId="0" nodeType="withEffect">
                                  <p:stCondLst>
                                    <p:cond delay="0"/>
                                  </p:stCondLst>
                                  <p:childTnLst>
                                    <p:animMotion origin="layout" path="M -3.54167E-6 3.7037E-6 L 0.25 -0.25 " pathEditMode="relative" rAng="0" ptsTypes="AA">
                                      <p:cBhvr>
                                        <p:cTn id="43" dur="2000" fill="hold"/>
                                        <p:tgtEl>
                                          <p:spTgt spid="11">
                                            <p:txEl>
                                              <p:pRg st="6" end="6"/>
                                            </p:txEl>
                                          </p:spTgt>
                                        </p:tgtEl>
                                        <p:attrNameLst>
                                          <p:attrName>ppt_x</p:attrName>
                                          <p:attrName>ppt_y</p:attrName>
                                        </p:attrNameLst>
                                      </p:cBhvr>
                                      <p:rCtr x="12500" y="-12500"/>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fade">
                                      <p:cBhvr>
                                        <p:cTn id="53" dur="500"/>
                                        <p:tgtEl>
                                          <p:spTgt spid="10">
                                            <p:txEl>
                                              <p:pRg st="0" end="0"/>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0">
                                            <p:txEl>
                                              <p:pRg st="2" end="2"/>
                                            </p:txEl>
                                          </p:spTgt>
                                        </p:tgtEl>
                                        <p:attrNameLst>
                                          <p:attrName>style.visibility</p:attrName>
                                        </p:attrNameLst>
                                      </p:cBhvr>
                                      <p:to>
                                        <p:strVal val="visible"/>
                                      </p:to>
                                    </p:set>
                                    <p:animEffect transition="in" filter="fade">
                                      <p:cBhvr>
                                        <p:cTn id="56" dur="500"/>
                                        <p:tgtEl>
                                          <p:spTgt spid="10">
                                            <p:txEl>
                                              <p:pRg st="2" end="2"/>
                                            </p:txEl>
                                          </p:spTgt>
                                        </p:tgtEl>
                                      </p:cBhvr>
                                    </p:animEffect>
                                  </p:childTnLst>
                                </p:cTn>
                              </p:par>
                              <p:par>
                                <p:cTn id="57" presetID="10" presetClass="exit" presetSubtype="0" fill="hold" nodeType="withEffect">
                                  <p:stCondLst>
                                    <p:cond delay="0"/>
                                  </p:stCondLst>
                                  <p:childTnLst>
                                    <p:animEffect transition="out" filter="fade">
                                      <p:cBhvr>
                                        <p:cTn id="58" dur="500"/>
                                        <p:tgtEl>
                                          <p:spTgt spid="11">
                                            <p:txEl>
                                              <p:pRg st="0" end="0"/>
                                            </p:txEl>
                                          </p:spTgt>
                                        </p:tgtEl>
                                      </p:cBhvr>
                                    </p:animEffect>
                                    <p:set>
                                      <p:cBhvr>
                                        <p:cTn id="59" dur="1" fill="hold">
                                          <p:stCondLst>
                                            <p:cond delay="499"/>
                                          </p:stCondLst>
                                        </p:cTn>
                                        <p:tgtEl>
                                          <p:spTgt spid="11">
                                            <p:txEl>
                                              <p:pRg st="0" end="0"/>
                                            </p:txEl>
                                          </p:spTgt>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1">
                                            <p:txEl>
                                              <p:pRg st="6" end="6"/>
                                            </p:txEl>
                                          </p:spTgt>
                                        </p:tgtEl>
                                      </p:cBhvr>
                                    </p:animEffect>
                                    <p:set>
                                      <p:cBhvr>
                                        <p:cTn id="62" dur="1" fill="hold">
                                          <p:stCondLst>
                                            <p:cond delay="499"/>
                                          </p:stCondLst>
                                        </p:cTn>
                                        <p:tgtEl>
                                          <p:spTgt spid="11">
                                            <p:txEl>
                                              <p:pRg st="6" end="6"/>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par>
                                <p:cTn id="74" presetID="10" presetClass="exit" presetSubtype="0" fill="hold" grpId="1" nodeType="with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098"/>
                                        </p:tgtEl>
                                      </p:cBhvr>
                                    </p:animEffect>
                                    <p:set>
                                      <p:cBhvr>
                                        <p:cTn id="79" dur="1" fill="hold">
                                          <p:stCondLst>
                                            <p:cond delay="499"/>
                                          </p:stCondLst>
                                        </p:cTn>
                                        <p:tgtEl>
                                          <p:spTgt spid="409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0">
                                            <p:txEl>
                                              <p:pRg st="0" end="0"/>
                                            </p:txEl>
                                          </p:spTgt>
                                        </p:tgtEl>
                                      </p:cBhvr>
                                    </p:animEffect>
                                    <p:set>
                                      <p:cBhvr>
                                        <p:cTn id="82" dur="1" fill="hold">
                                          <p:stCondLst>
                                            <p:cond delay="499"/>
                                          </p:stCondLst>
                                        </p:cTn>
                                        <p:tgtEl>
                                          <p:spTgt spid="10">
                                            <p:txEl>
                                              <p:pRg st="0" end="0"/>
                                            </p:txEl>
                                          </p:spTgt>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0">
                                            <p:txEl>
                                              <p:pRg st="2" end="2"/>
                                            </p:txEl>
                                          </p:spTgt>
                                        </p:tgtEl>
                                      </p:cBhvr>
                                    </p:animEffect>
                                    <p:set>
                                      <p:cBhvr>
                                        <p:cTn id="85" dur="1" fill="hold">
                                          <p:stCondLst>
                                            <p:cond delay="499"/>
                                          </p:stCondLst>
                                        </p:cTn>
                                        <p:tgtEl>
                                          <p:spTgt spid="10">
                                            <p:txEl>
                                              <p:pRg st="2" end="2"/>
                                            </p:txEl>
                                          </p:spTgt>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1">
                                            <p:txEl>
                                              <p:pRg st="2" end="2"/>
                                            </p:txEl>
                                          </p:spTgt>
                                        </p:tgtEl>
                                      </p:cBhvr>
                                    </p:animEffect>
                                    <p:set>
                                      <p:cBhvr>
                                        <p:cTn id="88" dur="1" fill="hold">
                                          <p:stCondLst>
                                            <p:cond delay="499"/>
                                          </p:stCondLst>
                                        </p:cTn>
                                        <p:tgtEl>
                                          <p:spTgt spid="11">
                                            <p:txEl>
                                              <p:pRg st="2" end="2"/>
                                            </p:txEl>
                                          </p:spTgt>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
                                            <p:txEl>
                                              <p:pRg st="4" end="4"/>
                                            </p:txEl>
                                          </p:spTgt>
                                        </p:tgtEl>
                                      </p:cBhvr>
                                    </p:animEffect>
                                    <p:set>
                                      <p:cBhvr>
                                        <p:cTn id="91" dur="1" fill="hold">
                                          <p:stCondLst>
                                            <p:cond delay="499"/>
                                          </p:stCondLst>
                                        </p:cTn>
                                        <p:tgtEl>
                                          <p:spTgt spid="11">
                                            <p:txEl>
                                              <p:pRg st="4" end="4"/>
                                            </p:txEl>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5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9"/>
                                        </p:tgtEl>
                                        <p:attrNameLst>
                                          <p:attrName>style.visibility</p:attrName>
                                        </p:attrNameLst>
                                      </p:cBhvr>
                                      <p:to>
                                        <p:strVal val="visible"/>
                                      </p:to>
                                    </p:set>
                                    <p:anim calcmode="lin" valueType="num">
                                      <p:cBhvr additive="base">
                                        <p:cTn id="102" dur="500" fill="hold"/>
                                        <p:tgtEl>
                                          <p:spTgt spid="9"/>
                                        </p:tgtEl>
                                        <p:attrNameLst>
                                          <p:attrName>ppt_x</p:attrName>
                                        </p:attrNameLst>
                                      </p:cBhvr>
                                      <p:tavLst>
                                        <p:tav tm="0">
                                          <p:val>
                                            <p:strVal val="#ppt_x"/>
                                          </p:val>
                                        </p:tav>
                                        <p:tav tm="100000">
                                          <p:val>
                                            <p:strVal val="#ppt_x"/>
                                          </p:val>
                                        </p:tav>
                                      </p:tavLst>
                                    </p:anim>
                                    <p:anim calcmode="lin" valueType="num">
                                      <p:cBhvr additive="base">
                                        <p:cTn id="10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animBg="1"/>
      <p:bldP spid="10" grpId="0"/>
      <p:bldP spid="11" grpId="0" uiExpand="1" build="allAtOnce"/>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CEFR Levels - Dante in Linea">
            <a:extLst>
              <a:ext uri="{FF2B5EF4-FFF2-40B4-BE49-F238E27FC236}">
                <a16:creationId xmlns:a16="http://schemas.microsoft.com/office/drawing/2014/main" id="{E29D2000-456E-440D-43AD-431D57C71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479" y="834156"/>
            <a:ext cx="8573219" cy="482672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02211BF-79DD-CA63-9517-B4B427922866}"/>
              </a:ext>
            </a:extLst>
          </p:cNvPr>
          <p:cNvSpPr/>
          <p:nvPr/>
        </p:nvSpPr>
        <p:spPr>
          <a:xfrm>
            <a:off x="4027990" y="2465408"/>
            <a:ext cx="2637950" cy="273296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7539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DA21-94ED-2359-A690-7B56D52B965B}"/>
              </a:ext>
            </a:extLst>
          </p:cNvPr>
          <p:cNvSpPr>
            <a:spLocks noGrp="1"/>
          </p:cNvSpPr>
          <p:nvPr>
            <p:ph type="title"/>
          </p:nvPr>
        </p:nvSpPr>
        <p:spPr>
          <a:xfrm>
            <a:off x="333233" y="310534"/>
            <a:ext cx="9725167" cy="1325563"/>
          </a:xfrm>
        </p:spPr>
        <p:txBody>
          <a:bodyPr/>
          <a:lstStyle/>
          <a:p>
            <a:r>
              <a:rPr lang="en-IE" dirty="0"/>
              <a:t>Who can take Ancient Greek and Latin at Senior Cycle?</a:t>
            </a:r>
            <a:endParaRPr lang="en-GB" dirty="0"/>
          </a:p>
        </p:txBody>
      </p:sp>
      <p:sp>
        <p:nvSpPr>
          <p:cNvPr id="3" name="Content Placeholder 2">
            <a:extLst>
              <a:ext uri="{FF2B5EF4-FFF2-40B4-BE49-F238E27FC236}">
                <a16:creationId xmlns:a16="http://schemas.microsoft.com/office/drawing/2014/main" id="{205D7AC4-0023-0C81-5F26-B90E82663696}"/>
              </a:ext>
            </a:extLst>
          </p:cNvPr>
          <p:cNvSpPr>
            <a:spLocks noGrp="1"/>
          </p:cNvSpPr>
          <p:nvPr>
            <p:ph idx="1"/>
          </p:nvPr>
        </p:nvSpPr>
        <p:spPr>
          <a:xfrm>
            <a:off x="742666" y="2016694"/>
            <a:ext cx="6236632" cy="3729013"/>
          </a:xfrm>
        </p:spPr>
        <p:txBody>
          <a:bodyPr>
            <a:normAutofit/>
          </a:bodyPr>
          <a:lstStyle/>
          <a:p>
            <a:pPr marL="0" indent="0">
              <a:buNone/>
            </a:pPr>
            <a:endParaRPr lang="en-IE" sz="2400" dirty="0"/>
          </a:p>
          <a:p>
            <a:pPr marL="0" indent="0">
              <a:buNone/>
            </a:pPr>
            <a:r>
              <a:rPr lang="en-IE" sz="2400" dirty="0"/>
              <a:t>Students from all language backgrounds.</a:t>
            </a:r>
          </a:p>
          <a:p>
            <a:pPr marL="0" indent="0">
              <a:buNone/>
            </a:pPr>
            <a:endParaRPr lang="en-IE" sz="2400" dirty="0"/>
          </a:p>
          <a:p>
            <a:pPr marL="0" indent="0">
              <a:buNone/>
            </a:pPr>
            <a:r>
              <a:rPr lang="en-IE" sz="2400" dirty="0"/>
              <a:t>Students with some/a lot of experience of the language(s). </a:t>
            </a:r>
          </a:p>
          <a:p>
            <a:pPr marL="0" indent="0">
              <a:buNone/>
            </a:pPr>
            <a:endParaRPr lang="en-IE" sz="2400" dirty="0"/>
          </a:p>
          <a:p>
            <a:pPr marL="0" indent="0">
              <a:buNone/>
            </a:pPr>
            <a:r>
              <a:rPr lang="en-IE" sz="2400" dirty="0"/>
              <a:t>Students who have no prior experience.</a:t>
            </a:r>
            <a:endParaRPr lang="en-GB" sz="2400" dirty="0"/>
          </a:p>
        </p:txBody>
      </p:sp>
      <p:pic>
        <p:nvPicPr>
          <p:cNvPr id="5124" name="Picture 4" descr="Bilingual Greek-Latin text | Dickinson College Commentaries">
            <a:extLst>
              <a:ext uri="{FF2B5EF4-FFF2-40B4-BE49-F238E27FC236}">
                <a16:creationId xmlns:a16="http://schemas.microsoft.com/office/drawing/2014/main" id="{60E663BD-41A0-9FDF-2590-7D39EE626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334" y="2189466"/>
            <a:ext cx="4154000" cy="334916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99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2E28-46EC-0088-7CEF-8D341D64101D}"/>
              </a:ext>
            </a:extLst>
          </p:cNvPr>
          <p:cNvSpPr>
            <a:spLocks noGrp="1"/>
          </p:cNvSpPr>
          <p:nvPr>
            <p:ph type="title"/>
          </p:nvPr>
        </p:nvSpPr>
        <p:spPr>
          <a:xfrm>
            <a:off x="999565" y="308314"/>
            <a:ext cx="10515600" cy="1325563"/>
          </a:xfrm>
        </p:spPr>
        <p:txBody>
          <a:bodyPr/>
          <a:lstStyle/>
          <a:p>
            <a:r>
              <a:rPr lang="en-IE" dirty="0"/>
              <a:t>The Language Portfolio – </a:t>
            </a:r>
            <a:r>
              <a:rPr lang="en-IE" dirty="0" err="1"/>
              <a:t>pg</a:t>
            </a:r>
            <a:r>
              <a:rPr lang="en-IE" dirty="0"/>
              <a:t> 23</a:t>
            </a:r>
            <a:endParaRPr lang="en-GB" dirty="0"/>
          </a:p>
        </p:txBody>
      </p:sp>
      <p:pic>
        <p:nvPicPr>
          <p:cNvPr id="5" name="Picture 4">
            <a:extLst>
              <a:ext uri="{FF2B5EF4-FFF2-40B4-BE49-F238E27FC236}">
                <a16:creationId xmlns:a16="http://schemas.microsoft.com/office/drawing/2014/main" id="{D6D488DF-AE47-A0DC-66B8-DDDE4258F133}"/>
              </a:ext>
            </a:extLst>
          </p:cNvPr>
          <p:cNvPicPr>
            <a:picLocks noChangeAspect="1"/>
          </p:cNvPicPr>
          <p:nvPr/>
        </p:nvPicPr>
        <p:blipFill>
          <a:blip r:embed="rId3"/>
          <a:srcRect r="3022"/>
          <a:stretch/>
        </p:blipFill>
        <p:spPr>
          <a:xfrm>
            <a:off x="1624779" y="1633877"/>
            <a:ext cx="3678934" cy="4460332"/>
          </a:xfrm>
          <a:prstGeom prst="rect">
            <a:avLst/>
          </a:prstGeom>
          <a:ln>
            <a:solidFill>
              <a:schemeClr val="tx1"/>
            </a:solidFill>
          </a:ln>
        </p:spPr>
      </p:pic>
      <p:pic>
        <p:nvPicPr>
          <p:cNvPr id="6" name="Picture 5">
            <a:extLst>
              <a:ext uri="{FF2B5EF4-FFF2-40B4-BE49-F238E27FC236}">
                <a16:creationId xmlns:a16="http://schemas.microsoft.com/office/drawing/2014/main" id="{03E05A7E-9190-4998-038B-48B6BF423798}"/>
              </a:ext>
            </a:extLst>
          </p:cNvPr>
          <p:cNvPicPr>
            <a:picLocks noChangeAspect="1"/>
          </p:cNvPicPr>
          <p:nvPr/>
        </p:nvPicPr>
        <p:blipFill>
          <a:blip r:embed="rId4"/>
          <a:stretch>
            <a:fillRect/>
          </a:stretch>
        </p:blipFill>
        <p:spPr>
          <a:xfrm>
            <a:off x="6888287" y="1633877"/>
            <a:ext cx="3678934" cy="4460247"/>
          </a:xfrm>
          <a:prstGeom prst="rect">
            <a:avLst/>
          </a:prstGeom>
          <a:ln>
            <a:solidFill>
              <a:schemeClr val="tx1"/>
            </a:solidFill>
          </a:ln>
        </p:spPr>
      </p:pic>
    </p:spTree>
    <p:extLst>
      <p:ext uri="{BB962C8B-B14F-4D97-AF65-F5344CB8AC3E}">
        <p14:creationId xmlns:p14="http://schemas.microsoft.com/office/powerpoint/2010/main" val="24142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D3329-7DB9-335D-D249-3C8C1723165A}"/>
              </a:ext>
            </a:extLst>
          </p:cNvPr>
          <p:cNvSpPr>
            <a:spLocks noGrp="1"/>
          </p:cNvSpPr>
          <p:nvPr>
            <p:ph type="title"/>
          </p:nvPr>
        </p:nvSpPr>
        <p:spPr>
          <a:xfrm>
            <a:off x="415120" y="215817"/>
            <a:ext cx="10515600" cy="1325563"/>
          </a:xfrm>
        </p:spPr>
        <p:txBody>
          <a:bodyPr/>
          <a:lstStyle/>
          <a:p>
            <a:r>
              <a:rPr lang="en-IE" dirty="0"/>
              <a:t>The Language Portfolio</a:t>
            </a:r>
            <a:endParaRPr lang="en-GB" dirty="0"/>
          </a:p>
        </p:txBody>
      </p:sp>
      <p:pic>
        <p:nvPicPr>
          <p:cNvPr id="9" name="Picture 8" descr="Vintage notebook and papers">
            <a:extLst>
              <a:ext uri="{FF2B5EF4-FFF2-40B4-BE49-F238E27FC236}">
                <a16:creationId xmlns:a16="http://schemas.microsoft.com/office/drawing/2014/main" id="{388CCE73-C1C4-98B9-069B-86997C600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321" y="1392072"/>
            <a:ext cx="6488748" cy="4747472"/>
          </a:xfrm>
          <a:prstGeom prst="rect">
            <a:avLst/>
          </a:prstGeom>
        </p:spPr>
      </p:pic>
      <p:pic>
        <p:nvPicPr>
          <p:cNvPr id="13" name="Picture 12" descr="Student in library">
            <a:extLst>
              <a:ext uri="{FF2B5EF4-FFF2-40B4-BE49-F238E27FC236}">
                <a16:creationId xmlns:a16="http://schemas.microsoft.com/office/drawing/2014/main" id="{4D2D2474-9C02-4815-7B3E-BC423908ABE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21982" y="2556356"/>
            <a:ext cx="3443281" cy="2424962"/>
          </a:xfrm>
          <a:prstGeom prst="rect">
            <a:avLst/>
          </a:prstGeom>
        </p:spPr>
      </p:pic>
      <p:pic>
        <p:nvPicPr>
          <p:cNvPr id="15" name="Picture 14" descr="Man using laptop in library">
            <a:extLst>
              <a:ext uri="{FF2B5EF4-FFF2-40B4-BE49-F238E27FC236}">
                <a16:creationId xmlns:a16="http://schemas.microsoft.com/office/drawing/2014/main" id="{03080C96-456E-21A0-96DE-F182FD9683D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919619" y="2556356"/>
            <a:ext cx="3443279" cy="2424962"/>
          </a:xfrm>
          <a:prstGeom prst="rect">
            <a:avLst/>
          </a:prstGeom>
        </p:spPr>
      </p:pic>
      <p:pic>
        <p:nvPicPr>
          <p:cNvPr id="20" name="Picture 19" descr="Vintage notebook and papers">
            <a:extLst>
              <a:ext uri="{FF2B5EF4-FFF2-40B4-BE49-F238E27FC236}">
                <a16:creationId xmlns:a16="http://schemas.microsoft.com/office/drawing/2014/main" id="{FEB1C1E3-40A9-8AA5-2C8F-EF8EEA0DE6D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919902" y="1392072"/>
            <a:ext cx="6341586" cy="4747472"/>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ED5E12AD-2C65-12FA-0641-9094A2CDDFDB}"/>
              </a:ext>
            </a:extLst>
          </p:cNvPr>
          <p:cNvSpPr txBox="1"/>
          <p:nvPr/>
        </p:nvSpPr>
        <p:spPr>
          <a:xfrm>
            <a:off x="3207224" y="1690688"/>
            <a:ext cx="2684566" cy="4247317"/>
          </a:xfrm>
          <a:prstGeom prst="rect">
            <a:avLst/>
          </a:prstGeom>
          <a:noFill/>
        </p:spPr>
        <p:txBody>
          <a:bodyPr wrap="square" rtlCol="0">
            <a:spAutoFit/>
          </a:bodyPr>
          <a:lstStyle/>
          <a:p>
            <a:r>
              <a:rPr lang="en-IE" dirty="0"/>
              <a:t>Will reflect the student's own language learning journey, process and progress of their language learning experiences</a:t>
            </a:r>
          </a:p>
          <a:p>
            <a:endParaRPr lang="en-IE" dirty="0"/>
          </a:p>
          <a:p>
            <a:r>
              <a:rPr lang="en-IE" dirty="0"/>
              <a:t>Places the student at the centre facilitating autonomous learning</a:t>
            </a:r>
          </a:p>
          <a:p>
            <a:endParaRPr lang="en-IE" dirty="0"/>
          </a:p>
          <a:p>
            <a:r>
              <a:rPr lang="en-IE" dirty="0"/>
              <a:t>Assists in reviewing and developing language learning strategies</a:t>
            </a:r>
          </a:p>
          <a:p>
            <a:endParaRPr lang="en-IE" dirty="0"/>
          </a:p>
        </p:txBody>
      </p:sp>
      <p:sp>
        <p:nvSpPr>
          <p:cNvPr id="22" name="TextBox 21">
            <a:extLst>
              <a:ext uri="{FF2B5EF4-FFF2-40B4-BE49-F238E27FC236}">
                <a16:creationId xmlns:a16="http://schemas.microsoft.com/office/drawing/2014/main" id="{8D9B4657-EC84-0FCF-BB4C-7E79A7D19711}"/>
              </a:ext>
            </a:extLst>
          </p:cNvPr>
          <p:cNvSpPr txBox="1"/>
          <p:nvPr/>
        </p:nvSpPr>
        <p:spPr>
          <a:xfrm>
            <a:off x="6483912" y="1690688"/>
            <a:ext cx="2684566" cy="4801314"/>
          </a:xfrm>
          <a:prstGeom prst="rect">
            <a:avLst/>
          </a:prstGeom>
          <a:noFill/>
        </p:spPr>
        <p:txBody>
          <a:bodyPr wrap="square" rtlCol="0">
            <a:spAutoFit/>
          </a:bodyPr>
          <a:lstStyle/>
          <a:p>
            <a:r>
              <a:rPr lang="en-IE" dirty="0"/>
              <a:t>Creates space to document and reflect on their growing language proficiency</a:t>
            </a:r>
          </a:p>
          <a:p>
            <a:endParaRPr lang="en-IE" dirty="0"/>
          </a:p>
          <a:p>
            <a:endParaRPr lang="en-IE" dirty="0"/>
          </a:p>
          <a:p>
            <a:endParaRPr lang="en-IE" dirty="0"/>
          </a:p>
          <a:p>
            <a:r>
              <a:rPr lang="en-IE" dirty="0"/>
              <a:t>Become more aware of themselves as language learners and users</a:t>
            </a:r>
          </a:p>
          <a:p>
            <a:endParaRPr lang="en-IE" dirty="0"/>
          </a:p>
          <a:p>
            <a:r>
              <a:rPr lang="en-IE" dirty="0"/>
              <a:t>Provides an opportunity to set personal goals specific to their language learning</a:t>
            </a:r>
          </a:p>
          <a:p>
            <a:endParaRPr lang="en-GB" dirty="0"/>
          </a:p>
          <a:p>
            <a:endParaRPr lang="en-GB" dirty="0"/>
          </a:p>
        </p:txBody>
      </p:sp>
    </p:spTree>
    <p:extLst>
      <p:ext uri="{BB962C8B-B14F-4D97-AF65-F5344CB8AC3E}">
        <p14:creationId xmlns:p14="http://schemas.microsoft.com/office/powerpoint/2010/main" val="422308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xEl>
                                              <p:pRg st="2" end="2"/>
                                            </p:txEl>
                                          </p:spTgt>
                                        </p:tgtEl>
                                        <p:attrNameLst>
                                          <p:attrName>style.visibility</p:attrName>
                                        </p:attrNameLst>
                                      </p:cBhvr>
                                      <p:to>
                                        <p:strVal val="visible"/>
                                      </p:to>
                                    </p:set>
                                    <p:animEffect transition="in" filter="fade">
                                      <p:cBhvr>
                                        <p:cTn id="37" dur="500"/>
                                        <p:tgtEl>
                                          <p:spTgt spid="2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xEl>
                                              <p:pRg st="4" end="4"/>
                                            </p:txEl>
                                          </p:spTgt>
                                        </p:tgtEl>
                                        <p:attrNameLst>
                                          <p:attrName>style.visibility</p:attrName>
                                        </p:attrNameLst>
                                      </p:cBhvr>
                                      <p:to>
                                        <p:strVal val="visible"/>
                                      </p:to>
                                    </p:set>
                                    <p:animEffect transition="in" filter="fade">
                                      <p:cBhvr>
                                        <p:cTn id="42" dur="500"/>
                                        <p:tgtEl>
                                          <p:spTgt spid="2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fade">
                                      <p:cBhvr>
                                        <p:cTn id="47" dur="500"/>
                                        <p:tgtEl>
                                          <p:spTgt spid="2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xEl>
                                              <p:pRg st="4" end="4"/>
                                            </p:txEl>
                                          </p:spTgt>
                                        </p:tgtEl>
                                        <p:attrNameLst>
                                          <p:attrName>style.visibility</p:attrName>
                                        </p:attrNameLst>
                                      </p:cBhvr>
                                      <p:to>
                                        <p:strVal val="visible"/>
                                      </p:to>
                                    </p:set>
                                    <p:animEffect transition="in" filter="fade">
                                      <p:cBhvr>
                                        <p:cTn id="52" dur="500"/>
                                        <p:tgtEl>
                                          <p:spTgt spid="22">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6" end="6"/>
                                            </p:txEl>
                                          </p:spTgt>
                                        </p:tgtEl>
                                        <p:attrNameLst>
                                          <p:attrName>style.visibility</p:attrName>
                                        </p:attrNameLst>
                                      </p:cBhvr>
                                      <p:to>
                                        <p:strVal val="visible"/>
                                      </p:to>
                                    </p:set>
                                    <p:animEffect transition="in" filter="fade">
                                      <p:cBhvr>
                                        <p:cTn id="57" dur="500"/>
                                        <p:tgtEl>
                                          <p:spTgt spid="22">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21">
                                            <p:txEl>
                                              <p:pRg st="0" end="0"/>
                                            </p:txEl>
                                          </p:spTgt>
                                        </p:tgtEl>
                                      </p:cBhvr>
                                    </p:animEffect>
                                    <p:set>
                                      <p:cBhvr>
                                        <p:cTn id="62" dur="1" fill="hold">
                                          <p:stCondLst>
                                            <p:cond delay="499"/>
                                          </p:stCondLst>
                                        </p:cTn>
                                        <p:tgtEl>
                                          <p:spTgt spid="21">
                                            <p:txEl>
                                              <p:pRg st="0" end="0"/>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21">
                                            <p:txEl>
                                              <p:pRg st="2" end="2"/>
                                            </p:txEl>
                                          </p:spTgt>
                                        </p:tgtEl>
                                      </p:cBhvr>
                                    </p:animEffect>
                                    <p:set>
                                      <p:cBhvr>
                                        <p:cTn id="65" dur="1" fill="hold">
                                          <p:stCondLst>
                                            <p:cond delay="499"/>
                                          </p:stCondLst>
                                        </p:cTn>
                                        <p:tgtEl>
                                          <p:spTgt spid="21">
                                            <p:txEl>
                                              <p:pRg st="2" end="2"/>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21">
                                            <p:txEl>
                                              <p:pRg st="4" end="4"/>
                                            </p:txEl>
                                          </p:spTgt>
                                        </p:tgtEl>
                                      </p:cBhvr>
                                    </p:animEffect>
                                    <p:set>
                                      <p:cBhvr>
                                        <p:cTn id="68" dur="1" fill="hold">
                                          <p:stCondLst>
                                            <p:cond delay="499"/>
                                          </p:stCondLst>
                                        </p:cTn>
                                        <p:tgtEl>
                                          <p:spTgt spid="21">
                                            <p:txEl>
                                              <p:pRg st="4" end="4"/>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22">
                                            <p:txEl>
                                              <p:pRg st="0" end="0"/>
                                            </p:txEl>
                                          </p:spTgt>
                                        </p:tgtEl>
                                      </p:cBhvr>
                                    </p:animEffect>
                                    <p:set>
                                      <p:cBhvr>
                                        <p:cTn id="71" dur="1" fill="hold">
                                          <p:stCondLst>
                                            <p:cond delay="499"/>
                                          </p:stCondLst>
                                        </p:cTn>
                                        <p:tgtEl>
                                          <p:spTgt spid="22">
                                            <p:txEl>
                                              <p:pRg st="0" end="0"/>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22">
                                            <p:txEl>
                                              <p:pRg st="4" end="4"/>
                                            </p:txEl>
                                          </p:spTgt>
                                        </p:tgtEl>
                                      </p:cBhvr>
                                    </p:animEffect>
                                    <p:set>
                                      <p:cBhvr>
                                        <p:cTn id="74" dur="1" fill="hold">
                                          <p:stCondLst>
                                            <p:cond delay="499"/>
                                          </p:stCondLst>
                                        </p:cTn>
                                        <p:tgtEl>
                                          <p:spTgt spid="22">
                                            <p:txEl>
                                              <p:pRg st="4" end="4"/>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2">
                                            <p:txEl>
                                              <p:pRg st="6" end="6"/>
                                            </p:txEl>
                                          </p:spTgt>
                                        </p:tgtEl>
                                      </p:cBhvr>
                                    </p:animEffect>
                                    <p:set>
                                      <p:cBhvr>
                                        <p:cTn id="77" dur="1" fill="hold">
                                          <p:stCondLst>
                                            <p:cond delay="499"/>
                                          </p:stCondLst>
                                        </p:cTn>
                                        <p:tgtEl>
                                          <p:spTgt spid="22">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2"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0EB2A-B4BC-F2B7-F0A2-AD5CAD8E5D94}"/>
              </a:ext>
            </a:extLst>
          </p:cNvPr>
          <p:cNvSpPr>
            <a:spLocks noGrp="1"/>
          </p:cNvSpPr>
          <p:nvPr>
            <p:ph type="title"/>
          </p:nvPr>
        </p:nvSpPr>
        <p:spPr>
          <a:xfrm>
            <a:off x="317444" y="350837"/>
            <a:ext cx="9290580" cy="1325563"/>
          </a:xfrm>
        </p:spPr>
        <p:txBody>
          <a:bodyPr>
            <a:normAutofit fontScale="90000"/>
          </a:bodyPr>
          <a:lstStyle/>
          <a:p>
            <a:r>
              <a:rPr lang="en-GB" dirty="0"/>
              <a:t>Part 3:</a:t>
            </a:r>
            <a:br>
              <a:rPr lang="en-GB" dirty="0"/>
            </a:br>
            <a:r>
              <a:rPr lang="en-GB" dirty="0"/>
              <a:t>Exploring the Strands of Study and Learning Outcomes</a:t>
            </a:r>
          </a:p>
        </p:txBody>
      </p:sp>
      <p:sp>
        <p:nvSpPr>
          <p:cNvPr id="3" name="Content Placeholder 2">
            <a:extLst>
              <a:ext uri="{FF2B5EF4-FFF2-40B4-BE49-F238E27FC236}">
                <a16:creationId xmlns:a16="http://schemas.microsoft.com/office/drawing/2014/main" id="{333E622F-7C9E-83B5-50B4-0B97AC3534B0}"/>
              </a:ext>
            </a:extLst>
          </p:cNvPr>
          <p:cNvSpPr>
            <a:spLocks noGrp="1"/>
          </p:cNvSpPr>
          <p:nvPr>
            <p:ph sz="half" idx="1"/>
          </p:nvPr>
        </p:nvSpPr>
        <p:spPr>
          <a:xfrm>
            <a:off x="792408" y="2348331"/>
            <a:ext cx="4597740" cy="3123408"/>
          </a:xfrm>
        </p:spPr>
        <p:txBody>
          <a:bodyPr/>
          <a:lstStyle/>
          <a:p>
            <a:pPr marL="514350" indent="-514350">
              <a:buAutoNum type="arabicParenR"/>
            </a:pPr>
            <a:endParaRPr lang="en-GB" dirty="0"/>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2800" b="0" i="0" u="none" strike="noStrike" kern="1200" cap="none" spc="0" normalizeH="0" baseline="0" noProof="0" dirty="0">
                <a:ln>
                  <a:noFill/>
                </a:ln>
                <a:solidFill>
                  <a:srgbClr val="0E85AA"/>
                </a:solidFill>
                <a:effectLst/>
                <a:uLnTx/>
                <a:uFillTx/>
                <a:latin typeface="Arial" panose="020B0604020202020204"/>
                <a:ea typeface="+mn-ea"/>
                <a:cs typeface="+mn-cs"/>
              </a:rPr>
              <a:t>Strands of </a:t>
            </a:r>
            <a:r>
              <a:rPr lang="en-GB" dirty="0">
                <a:latin typeface="Arial" panose="020B0604020202020204"/>
              </a:rPr>
              <a:t>S</a:t>
            </a:r>
            <a:r>
              <a:rPr kumimoji="0" lang="en-GB" sz="2800" b="0" i="0" u="none" strike="noStrike" kern="1200" cap="none" spc="0" normalizeH="0" baseline="0" noProof="0" dirty="0" err="1">
                <a:ln>
                  <a:noFill/>
                </a:ln>
                <a:solidFill>
                  <a:srgbClr val="0E85AA"/>
                </a:solidFill>
                <a:effectLst/>
                <a:uLnTx/>
                <a:uFillTx/>
                <a:latin typeface="Arial" panose="020B0604020202020204"/>
                <a:ea typeface="+mn-ea"/>
                <a:cs typeface="+mn-cs"/>
              </a:rPr>
              <a:t>tudy</a:t>
            </a:r>
            <a:endParaRPr kumimoji="0" lang="en-GB" sz="2800" b="0" i="0" u="none" strike="noStrike" kern="1200" cap="none" spc="0" normalizeH="0" baseline="0" noProof="0" dirty="0">
              <a:ln>
                <a:noFill/>
              </a:ln>
              <a:solidFill>
                <a:srgbClr val="0E85AA"/>
              </a:solidFill>
              <a:effectLst/>
              <a:uLnTx/>
              <a:uFillTx/>
              <a:latin typeface="Arial" panose="020B06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endParaRPr kumimoji="0" lang="en-GB" sz="2800" b="0" i="0" u="none" strike="noStrike" kern="1200" cap="none" spc="0" normalizeH="0" baseline="0" noProof="0" dirty="0">
              <a:ln>
                <a:noFill/>
              </a:ln>
              <a:solidFill>
                <a:srgbClr val="0E85AA"/>
              </a:solidFill>
              <a:effectLst/>
              <a:uLnTx/>
              <a:uFillTx/>
              <a:latin typeface="Arial" panose="020B06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2800" b="0" i="0" u="none" strike="noStrike" kern="1200" cap="none" spc="0" normalizeH="0" baseline="0" noProof="0" dirty="0">
                <a:ln>
                  <a:noFill/>
                </a:ln>
                <a:solidFill>
                  <a:srgbClr val="0E85AA"/>
                </a:solidFill>
                <a:effectLst/>
                <a:uLnTx/>
                <a:uFillTx/>
                <a:latin typeface="Arial" panose="020B0604020202020204"/>
                <a:ea typeface="+mn-ea"/>
                <a:cs typeface="+mn-cs"/>
              </a:rPr>
              <a:t>Capstone Text</a:t>
            </a:r>
            <a:endParaRPr lang="en-GB" dirty="0"/>
          </a:p>
          <a:p>
            <a:endParaRPr lang="en-GB" dirty="0"/>
          </a:p>
        </p:txBody>
      </p:sp>
      <p:pic>
        <p:nvPicPr>
          <p:cNvPr id="12290" name="Picture 2" descr="Greek Apollo Images | Free Photos, PNG Stickers, Wallpapers &amp; Backgrounds -  rawpixel">
            <a:extLst>
              <a:ext uri="{FF2B5EF4-FFF2-40B4-BE49-F238E27FC236}">
                <a16:creationId xmlns:a16="http://schemas.microsoft.com/office/drawing/2014/main" id="{BFAE95AF-9D02-BE2A-3E88-743AB26F861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906528"/>
            <a:ext cx="4977606" cy="356521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79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B3EB2B-E10B-C51B-7724-C34D3565D179}"/>
              </a:ext>
            </a:extLst>
          </p:cNvPr>
          <p:cNvSpPr/>
          <p:nvPr/>
        </p:nvSpPr>
        <p:spPr>
          <a:xfrm>
            <a:off x="-25084" y="1117600"/>
            <a:ext cx="12217084" cy="5740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F54C79A6-CD83-E690-17F4-F091A9886804}"/>
              </a:ext>
            </a:extLst>
          </p:cNvPr>
          <p:cNvPicPr>
            <a:picLocks noChangeAspect="1"/>
          </p:cNvPicPr>
          <p:nvPr/>
        </p:nvPicPr>
        <p:blipFill>
          <a:blip r:embed="rId3"/>
          <a:stretch>
            <a:fillRect/>
          </a:stretch>
        </p:blipFill>
        <p:spPr>
          <a:xfrm>
            <a:off x="6707557" y="2203173"/>
            <a:ext cx="5332635" cy="2814446"/>
          </a:xfrm>
          <a:prstGeom prst="rect">
            <a:avLst/>
          </a:prstGeom>
        </p:spPr>
      </p:pic>
      <p:sp>
        <p:nvSpPr>
          <p:cNvPr id="18" name="Title 1">
            <a:extLst>
              <a:ext uri="{FF2B5EF4-FFF2-40B4-BE49-F238E27FC236}">
                <a16:creationId xmlns:a16="http://schemas.microsoft.com/office/drawing/2014/main" id="{9DAFE1E1-0F40-00BA-20DF-3E0C24C5C7D1}"/>
              </a:ext>
            </a:extLst>
          </p:cNvPr>
          <p:cNvSpPr txBox="1">
            <a:spLocks/>
          </p:cNvSpPr>
          <p:nvPr/>
        </p:nvSpPr>
        <p:spPr>
          <a:xfrm>
            <a:off x="836182" y="5847209"/>
            <a:ext cx="10515600" cy="10451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lgn="ctr"/>
            <a:r>
              <a:rPr lang="en-GB" sz="2400" dirty="0"/>
              <a:t>The Leaving Certificate Latin specification is designed for a minimum of 180 hours of class contact time.</a:t>
            </a:r>
          </a:p>
        </p:txBody>
      </p:sp>
      <p:pic>
        <p:nvPicPr>
          <p:cNvPr id="4" name="Picture 3">
            <a:extLst>
              <a:ext uri="{FF2B5EF4-FFF2-40B4-BE49-F238E27FC236}">
                <a16:creationId xmlns:a16="http://schemas.microsoft.com/office/drawing/2014/main" id="{63315426-3122-AF39-7D33-837C1FD91538}"/>
              </a:ext>
            </a:extLst>
          </p:cNvPr>
          <p:cNvPicPr>
            <a:picLocks noChangeAspect="1"/>
          </p:cNvPicPr>
          <p:nvPr/>
        </p:nvPicPr>
        <p:blipFill>
          <a:blip r:embed="rId4"/>
          <a:stretch>
            <a:fillRect/>
          </a:stretch>
        </p:blipFill>
        <p:spPr>
          <a:xfrm>
            <a:off x="293666" y="2185252"/>
            <a:ext cx="5027844" cy="2814447"/>
          </a:xfrm>
          <a:prstGeom prst="rect">
            <a:avLst/>
          </a:prstGeom>
        </p:spPr>
      </p:pic>
      <p:sp>
        <p:nvSpPr>
          <p:cNvPr id="7" name="Title 1">
            <a:extLst>
              <a:ext uri="{FF2B5EF4-FFF2-40B4-BE49-F238E27FC236}">
                <a16:creationId xmlns:a16="http://schemas.microsoft.com/office/drawing/2014/main" id="{1AED4AA1-36FD-8DB2-14B5-62DC383B84A0}"/>
              </a:ext>
            </a:extLst>
          </p:cNvPr>
          <p:cNvSpPr txBox="1">
            <a:spLocks/>
          </p:cNvSpPr>
          <p:nvPr/>
        </p:nvSpPr>
        <p:spPr>
          <a:xfrm>
            <a:off x="293666" y="187948"/>
            <a:ext cx="830528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GB" sz="3200" dirty="0"/>
              <a:t>The Leaving Certificate Latin Specification:</a:t>
            </a:r>
            <a:br>
              <a:rPr lang="en-GB" sz="3200" dirty="0"/>
            </a:br>
            <a:endParaRPr lang="en-GB" sz="3200" b="1" dirty="0"/>
          </a:p>
        </p:txBody>
      </p:sp>
      <p:sp>
        <p:nvSpPr>
          <p:cNvPr id="8" name="Title 1">
            <a:extLst>
              <a:ext uri="{FF2B5EF4-FFF2-40B4-BE49-F238E27FC236}">
                <a16:creationId xmlns:a16="http://schemas.microsoft.com/office/drawing/2014/main" id="{E7609FB2-BF16-7C64-6547-F1C383C801E0}"/>
              </a:ext>
            </a:extLst>
          </p:cNvPr>
          <p:cNvSpPr txBox="1">
            <a:spLocks/>
          </p:cNvSpPr>
          <p:nvPr/>
        </p:nvSpPr>
        <p:spPr>
          <a:xfrm>
            <a:off x="5073167" y="928239"/>
            <a:ext cx="2041631" cy="825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GB" sz="3200" b="1" dirty="0">
                <a:solidFill>
                  <a:schemeClr val="tx1"/>
                </a:solidFill>
              </a:rPr>
              <a:t>2 Strands </a:t>
            </a:r>
          </a:p>
        </p:txBody>
      </p:sp>
      <p:sp>
        <p:nvSpPr>
          <p:cNvPr id="9" name="Title 1">
            <a:extLst>
              <a:ext uri="{FF2B5EF4-FFF2-40B4-BE49-F238E27FC236}">
                <a16:creationId xmlns:a16="http://schemas.microsoft.com/office/drawing/2014/main" id="{F200D6B8-7769-4600-A409-C560EE00EB3F}"/>
              </a:ext>
            </a:extLst>
          </p:cNvPr>
          <p:cNvSpPr txBox="1">
            <a:spLocks/>
          </p:cNvSpPr>
          <p:nvPr/>
        </p:nvSpPr>
        <p:spPr>
          <a:xfrm>
            <a:off x="4853541" y="5368073"/>
            <a:ext cx="2434749" cy="519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GB" sz="3200" b="1" dirty="0">
                <a:solidFill>
                  <a:schemeClr val="tx1"/>
                </a:solidFill>
              </a:rPr>
              <a:t>2</a:t>
            </a:r>
            <a:r>
              <a:rPr lang="en-GB" sz="3200" b="1" dirty="0">
                <a:solidFill>
                  <a:srgbClr val="DD7C5E"/>
                </a:solidFill>
              </a:rPr>
              <a:t> </a:t>
            </a:r>
            <a:r>
              <a:rPr lang="en-GB" sz="3200" b="1" dirty="0">
                <a:solidFill>
                  <a:schemeClr val="tx1"/>
                </a:solidFill>
              </a:rPr>
              <a:t>Elements</a:t>
            </a:r>
          </a:p>
        </p:txBody>
      </p:sp>
      <p:cxnSp>
        <p:nvCxnSpPr>
          <p:cNvPr id="12" name="Straight Arrow Connector 11">
            <a:extLst>
              <a:ext uri="{FF2B5EF4-FFF2-40B4-BE49-F238E27FC236}">
                <a16:creationId xmlns:a16="http://schemas.microsoft.com/office/drawing/2014/main" id="{22BFE0C9-37BB-8EC1-479F-18420E6F27FD}"/>
              </a:ext>
            </a:extLst>
          </p:cNvPr>
          <p:cNvCxnSpPr>
            <a:cxnSpLocks/>
          </p:cNvCxnSpPr>
          <p:nvPr/>
        </p:nvCxnSpPr>
        <p:spPr>
          <a:xfrm>
            <a:off x="6446251" y="1570825"/>
            <a:ext cx="1339212" cy="129663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662C041-93E2-92EE-D749-C589F56FC5BB}"/>
              </a:ext>
            </a:extLst>
          </p:cNvPr>
          <p:cNvCxnSpPr>
            <a:cxnSpLocks/>
          </p:cNvCxnSpPr>
          <p:nvPr/>
        </p:nvCxnSpPr>
        <p:spPr>
          <a:xfrm flipH="1">
            <a:off x="4193177" y="1570825"/>
            <a:ext cx="1719788" cy="133353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002FBEA1-1A3C-4200-F3F0-15C60F230C99}"/>
              </a:ext>
            </a:extLst>
          </p:cNvPr>
          <p:cNvCxnSpPr>
            <a:cxnSpLocks/>
            <a:endCxn id="4105" idx="1"/>
          </p:cNvCxnSpPr>
          <p:nvPr/>
        </p:nvCxnSpPr>
        <p:spPr>
          <a:xfrm rot="5400000" flipH="1" flipV="1">
            <a:off x="5973195" y="4456722"/>
            <a:ext cx="1402328" cy="456216"/>
          </a:xfrm>
          <a:prstGeom prst="bent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0BAF9BCB-B713-D032-3226-BA2F52D277E7}"/>
              </a:ext>
            </a:extLst>
          </p:cNvPr>
          <p:cNvCxnSpPr>
            <a:cxnSpLocks/>
            <a:endCxn id="4102" idx="2"/>
          </p:cNvCxnSpPr>
          <p:nvPr/>
        </p:nvCxnSpPr>
        <p:spPr>
          <a:xfrm rot="16200000" flipV="1">
            <a:off x="4687369" y="4454706"/>
            <a:ext cx="1366487" cy="424408"/>
          </a:xfrm>
          <a:prstGeom prst="bentConnector4">
            <a:avLst>
              <a:gd name="adj1" fmla="val 92519"/>
              <a:gd name="adj2" fmla="val 1094"/>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2" name="Right Bracket 4101">
            <a:extLst>
              <a:ext uri="{FF2B5EF4-FFF2-40B4-BE49-F238E27FC236}">
                <a16:creationId xmlns:a16="http://schemas.microsoft.com/office/drawing/2014/main" id="{DB4C5DF3-59CA-E9E3-C6C8-7ACA1D28D003}"/>
              </a:ext>
            </a:extLst>
          </p:cNvPr>
          <p:cNvSpPr/>
          <p:nvPr/>
        </p:nvSpPr>
        <p:spPr>
          <a:xfrm>
            <a:off x="4474361" y="3316897"/>
            <a:ext cx="684047" cy="1333538"/>
          </a:xfrm>
          <a:prstGeom prst="righ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05" name="Left Bracket 4104">
            <a:extLst>
              <a:ext uri="{FF2B5EF4-FFF2-40B4-BE49-F238E27FC236}">
                <a16:creationId xmlns:a16="http://schemas.microsoft.com/office/drawing/2014/main" id="{91B6FAA5-2F93-D6D2-958B-862C54A4834D}"/>
              </a:ext>
            </a:extLst>
          </p:cNvPr>
          <p:cNvSpPr/>
          <p:nvPr/>
        </p:nvSpPr>
        <p:spPr>
          <a:xfrm>
            <a:off x="6902467" y="3316897"/>
            <a:ext cx="641333" cy="1333538"/>
          </a:xfrm>
          <a:prstGeom prst="lef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236433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02"/>
                                        </p:tgtEl>
                                        <p:attrNameLst>
                                          <p:attrName>style.visibility</p:attrName>
                                        </p:attrNameLst>
                                      </p:cBhvr>
                                      <p:to>
                                        <p:strVal val="visible"/>
                                      </p:to>
                                    </p:set>
                                    <p:animEffect transition="in" filter="fade">
                                      <p:cBhvr>
                                        <p:cTn id="39" dur="500"/>
                                        <p:tgtEl>
                                          <p:spTgt spid="410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05"/>
                                        </p:tgtEl>
                                        <p:attrNameLst>
                                          <p:attrName>style.visibility</p:attrName>
                                        </p:attrNameLst>
                                      </p:cBhvr>
                                      <p:to>
                                        <p:strVal val="visible"/>
                                      </p:to>
                                    </p:set>
                                    <p:animEffect transition="in" filter="fade">
                                      <p:cBhvr>
                                        <p:cTn id="42"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102" grpId="0" animBg="1"/>
      <p:bldP spid="410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B3EB2B-E10B-C51B-7724-C34D3565D179}"/>
              </a:ext>
            </a:extLst>
          </p:cNvPr>
          <p:cNvSpPr/>
          <p:nvPr/>
        </p:nvSpPr>
        <p:spPr>
          <a:xfrm>
            <a:off x="-25084" y="970710"/>
            <a:ext cx="12217084" cy="5887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9DAFE1E1-0F40-00BA-20DF-3E0C24C5C7D1}"/>
              </a:ext>
            </a:extLst>
          </p:cNvPr>
          <p:cNvSpPr txBox="1">
            <a:spLocks/>
          </p:cNvSpPr>
          <p:nvPr/>
        </p:nvSpPr>
        <p:spPr>
          <a:xfrm>
            <a:off x="836182" y="5847209"/>
            <a:ext cx="10515600" cy="10451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lgn="ctr"/>
            <a:r>
              <a:rPr lang="en-GB" sz="2400" dirty="0"/>
              <a:t>The Leaving Certificate Ancient Greek specification is designed for a minimum of 180 hours of class contact time.</a:t>
            </a:r>
          </a:p>
        </p:txBody>
      </p:sp>
      <p:sp>
        <p:nvSpPr>
          <p:cNvPr id="7" name="Title 1">
            <a:extLst>
              <a:ext uri="{FF2B5EF4-FFF2-40B4-BE49-F238E27FC236}">
                <a16:creationId xmlns:a16="http://schemas.microsoft.com/office/drawing/2014/main" id="{1AED4AA1-36FD-8DB2-14B5-62DC383B84A0}"/>
              </a:ext>
            </a:extLst>
          </p:cNvPr>
          <p:cNvSpPr txBox="1">
            <a:spLocks/>
          </p:cNvSpPr>
          <p:nvPr/>
        </p:nvSpPr>
        <p:spPr>
          <a:xfrm>
            <a:off x="293666" y="187948"/>
            <a:ext cx="967583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GB" sz="3200" dirty="0"/>
              <a:t>The Leaving Certificate Ancient Greek Specification:</a:t>
            </a:r>
            <a:br>
              <a:rPr lang="en-GB" sz="3200" dirty="0"/>
            </a:br>
            <a:endParaRPr lang="en-GB" sz="3200" b="1" dirty="0"/>
          </a:p>
        </p:txBody>
      </p:sp>
      <p:sp>
        <p:nvSpPr>
          <p:cNvPr id="8" name="Title 1">
            <a:extLst>
              <a:ext uri="{FF2B5EF4-FFF2-40B4-BE49-F238E27FC236}">
                <a16:creationId xmlns:a16="http://schemas.microsoft.com/office/drawing/2014/main" id="{E7609FB2-BF16-7C64-6547-F1C383C801E0}"/>
              </a:ext>
            </a:extLst>
          </p:cNvPr>
          <p:cNvSpPr txBox="1">
            <a:spLocks/>
          </p:cNvSpPr>
          <p:nvPr/>
        </p:nvSpPr>
        <p:spPr>
          <a:xfrm>
            <a:off x="5073167" y="928239"/>
            <a:ext cx="2041631" cy="825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GB" sz="3200" b="1" dirty="0">
                <a:solidFill>
                  <a:schemeClr val="tx1"/>
                </a:solidFill>
              </a:rPr>
              <a:t>2 Strands </a:t>
            </a:r>
          </a:p>
        </p:txBody>
      </p:sp>
      <p:sp>
        <p:nvSpPr>
          <p:cNvPr id="9" name="Title 1">
            <a:extLst>
              <a:ext uri="{FF2B5EF4-FFF2-40B4-BE49-F238E27FC236}">
                <a16:creationId xmlns:a16="http://schemas.microsoft.com/office/drawing/2014/main" id="{F200D6B8-7769-4600-A409-C560EE00EB3F}"/>
              </a:ext>
            </a:extLst>
          </p:cNvPr>
          <p:cNvSpPr txBox="1">
            <a:spLocks/>
          </p:cNvSpPr>
          <p:nvPr/>
        </p:nvSpPr>
        <p:spPr>
          <a:xfrm>
            <a:off x="4853541" y="5368073"/>
            <a:ext cx="2434749" cy="519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GB" sz="3200" b="1" dirty="0">
                <a:solidFill>
                  <a:schemeClr val="tx1"/>
                </a:solidFill>
              </a:rPr>
              <a:t>2</a:t>
            </a:r>
            <a:r>
              <a:rPr lang="en-GB" sz="3200" b="1" dirty="0">
                <a:solidFill>
                  <a:srgbClr val="DD7C5E"/>
                </a:solidFill>
              </a:rPr>
              <a:t> </a:t>
            </a:r>
            <a:r>
              <a:rPr lang="en-GB" sz="3200" b="1" dirty="0">
                <a:solidFill>
                  <a:schemeClr val="tx1"/>
                </a:solidFill>
              </a:rPr>
              <a:t>Elements</a:t>
            </a:r>
          </a:p>
        </p:txBody>
      </p:sp>
      <p:pic>
        <p:nvPicPr>
          <p:cNvPr id="3" name="Picture 2">
            <a:extLst>
              <a:ext uri="{FF2B5EF4-FFF2-40B4-BE49-F238E27FC236}">
                <a16:creationId xmlns:a16="http://schemas.microsoft.com/office/drawing/2014/main" id="{C47A82D3-C6FC-68DF-AC2A-AA236CCCBF79}"/>
              </a:ext>
            </a:extLst>
          </p:cNvPr>
          <p:cNvPicPr>
            <a:picLocks noChangeAspect="1"/>
          </p:cNvPicPr>
          <p:nvPr/>
        </p:nvPicPr>
        <p:blipFill>
          <a:blip r:embed="rId3"/>
          <a:stretch>
            <a:fillRect/>
          </a:stretch>
        </p:blipFill>
        <p:spPr>
          <a:xfrm>
            <a:off x="6802050" y="2393044"/>
            <a:ext cx="5025855" cy="2618776"/>
          </a:xfrm>
          <a:prstGeom prst="rect">
            <a:avLst/>
          </a:prstGeom>
        </p:spPr>
      </p:pic>
      <p:cxnSp>
        <p:nvCxnSpPr>
          <p:cNvPr id="12" name="Straight Arrow Connector 11">
            <a:extLst>
              <a:ext uri="{FF2B5EF4-FFF2-40B4-BE49-F238E27FC236}">
                <a16:creationId xmlns:a16="http://schemas.microsoft.com/office/drawing/2014/main" id="{22BFE0C9-37BB-8EC1-479F-18420E6F27FD}"/>
              </a:ext>
            </a:extLst>
          </p:cNvPr>
          <p:cNvCxnSpPr>
            <a:cxnSpLocks/>
          </p:cNvCxnSpPr>
          <p:nvPr/>
        </p:nvCxnSpPr>
        <p:spPr>
          <a:xfrm>
            <a:off x="6446251" y="1570825"/>
            <a:ext cx="1021349" cy="128485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FC170F1-61C0-C9BC-3DCA-0B0D72E1110A}"/>
              </a:ext>
            </a:extLst>
          </p:cNvPr>
          <p:cNvPicPr>
            <a:picLocks noChangeAspect="1"/>
          </p:cNvPicPr>
          <p:nvPr/>
        </p:nvPicPr>
        <p:blipFill>
          <a:blip r:embed="rId4"/>
          <a:stretch>
            <a:fillRect/>
          </a:stretch>
        </p:blipFill>
        <p:spPr>
          <a:xfrm>
            <a:off x="511808" y="2398843"/>
            <a:ext cx="4771797" cy="2618776"/>
          </a:xfrm>
          <a:prstGeom prst="rect">
            <a:avLst/>
          </a:prstGeom>
        </p:spPr>
      </p:pic>
      <p:cxnSp>
        <p:nvCxnSpPr>
          <p:cNvPr id="14" name="Straight Arrow Connector 13">
            <a:extLst>
              <a:ext uri="{FF2B5EF4-FFF2-40B4-BE49-F238E27FC236}">
                <a16:creationId xmlns:a16="http://schemas.microsoft.com/office/drawing/2014/main" id="{8662C041-93E2-92EE-D749-C589F56FC5BB}"/>
              </a:ext>
            </a:extLst>
          </p:cNvPr>
          <p:cNvCxnSpPr>
            <a:cxnSpLocks/>
          </p:cNvCxnSpPr>
          <p:nvPr/>
        </p:nvCxnSpPr>
        <p:spPr>
          <a:xfrm flipH="1">
            <a:off x="4853541" y="1570825"/>
            <a:ext cx="1059424" cy="128485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002FBEA1-1A3C-4200-F3F0-15C60F230C99}"/>
              </a:ext>
            </a:extLst>
          </p:cNvPr>
          <p:cNvCxnSpPr>
            <a:cxnSpLocks/>
            <a:endCxn id="4105" idx="1"/>
          </p:cNvCxnSpPr>
          <p:nvPr/>
        </p:nvCxnSpPr>
        <p:spPr>
          <a:xfrm rot="5400000" flipH="1" flipV="1">
            <a:off x="6083994" y="4285457"/>
            <a:ext cx="1309771" cy="790662"/>
          </a:xfrm>
          <a:prstGeom prst="bent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2" name="Right Bracket 4101">
            <a:extLst>
              <a:ext uri="{FF2B5EF4-FFF2-40B4-BE49-F238E27FC236}">
                <a16:creationId xmlns:a16="http://schemas.microsoft.com/office/drawing/2014/main" id="{DB4C5DF3-59CA-E9E3-C6C8-7ACA1D28D003}"/>
              </a:ext>
            </a:extLst>
          </p:cNvPr>
          <p:cNvSpPr/>
          <p:nvPr/>
        </p:nvSpPr>
        <p:spPr>
          <a:xfrm>
            <a:off x="4306604" y="3316897"/>
            <a:ext cx="684047" cy="1333538"/>
          </a:xfrm>
          <a:prstGeom prst="righ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05" name="Left Bracket 4104">
            <a:extLst>
              <a:ext uri="{FF2B5EF4-FFF2-40B4-BE49-F238E27FC236}">
                <a16:creationId xmlns:a16="http://schemas.microsoft.com/office/drawing/2014/main" id="{91B6FAA5-2F93-D6D2-958B-862C54A4834D}"/>
              </a:ext>
            </a:extLst>
          </p:cNvPr>
          <p:cNvSpPr/>
          <p:nvPr/>
        </p:nvSpPr>
        <p:spPr>
          <a:xfrm>
            <a:off x="7134210" y="3359133"/>
            <a:ext cx="701690" cy="1333538"/>
          </a:xfrm>
          <a:prstGeom prst="lef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36" name="Connector: Elbow 35">
            <a:extLst>
              <a:ext uri="{FF2B5EF4-FFF2-40B4-BE49-F238E27FC236}">
                <a16:creationId xmlns:a16="http://schemas.microsoft.com/office/drawing/2014/main" id="{9646AEBC-D565-3F72-8CDA-B1B314EA52D8}"/>
              </a:ext>
            </a:extLst>
          </p:cNvPr>
          <p:cNvCxnSpPr>
            <a:cxnSpLocks/>
            <a:endCxn id="4102" idx="2"/>
          </p:cNvCxnSpPr>
          <p:nvPr/>
        </p:nvCxnSpPr>
        <p:spPr>
          <a:xfrm rot="16200000" flipV="1">
            <a:off x="4694400" y="4279918"/>
            <a:ext cx="1343959" cy="751455"/>
          </a:xfrm>
          <a:prstGeom prst="bentConnector4">
            <a:avLst>
              <a:gd name="adj1" fmla="val 25194"/>
              <a:gd name="adj2" fmla="val 54"/>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59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02"/>
                                        </p:tgtEl>
                                        <p:attrNameLst>
                                          <p:attrName>style.visibility</p:attrName>
                                        </p:attrNameLst>
                                      </p:cBhvr>
                                      <p:to>
                                        <p:strVal val="visible"/>
                                      </p:to>
                                    </p:set>
                                    <p:animEffect transition="in" filter="fade">
                                      <p:cBhvr>
                                        <p:cTn id="41" dur="500"/>
                                        <p:tgtEl>
                                          <p:spTgt spid="410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105"/>
                                        </p:tgtEl>
                                        <p:attrNameLst>
                                          <p:attrName>style.visibility</p:attrName>
                                        </p:attrNameLst>
                                      </p:cBhvr>
                                      <p:to>
                                        <p:strVal val="visible"/>
                                      </p:to>
                                    </p:set>
                                    <p:animEffect transition="in" filter="fade">
                                      <p:cBhvr>
                                        <p:cTn id="44" dur="500"/>
                                        <p:tgtEl>
                                          <p:spTgt spid="410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9" grpId="0"/>
      <p:bldP spid="4102" grpId="0" animBg="1"/>
      <p:bldP spid="410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E47398-5FE6-8B32-E93A-5F02A5D0D694}"/>
              </a:ext>
            </a:extLst>
          </p:cNvPr>
          <p:cNvSpPr>
            <a:spLocks noGrp="1"/>
          </p:cNvSpPr>
          <p:nvPr>
            <p:ph type="title"/>
          </p:nvPr>
        </p:nvSpPr>
        <p:spPr>
          <a:xfrm>
            <a:off x="326441" y="433137"/>
            <a:ext cx="7999412" cy="833815"/>
          </a:xfrm>
        </p:spPr>
        <p:txBody>
          <a:bodyPr anchor="b">
            <a:normAutofit/>
          </a:bodyPr>
          <a:lstStyle/>
          <a:p>
            <a:r>
              <a:rPr lang="en-IE" dirty="0"/>
              <a:t>Exploring the Strands of Study </a:t>
            </a:r>
            <a:endParaRPr lang="en-GB" dirty="0"/>
          </a:p>
        </p:txBody>
      </p:sp>
      <p:sp>
        <p:nvSpPr>
          <p:cNvPr id="20" name="Content Placeholder 3">
            <a:extLst>
              <a:ext uri="{FF2B5EF4-FFF2-40B4-BE49-F238E27FC236}">
                <a16:creationId xmlns:a16="http://schemas.microsoft.com/office/drawing/2014/main" id="{7556BB71-D3E9-BE9B-E946-BCDBB6AB3F0F}"/>
              </a:ext>
            </a:extLst>
          </p:cNvPr>
          <p:cNvSpPr>
            <a:spLocks noGrp="1"/>
          </p:cNvSpPr>
          <p:nvPr>
            <p:ph sz="half" idx="2"/>
          </p:nvPr>
        </p:nvSpPr>
        <p:spPr>
          <a:xfrm>
            <a:off x="7343274" y="1632569"/>
            <a:ext cx="4382788" cy="4351338"/>
          </a:xfrm>
        </p:spPr>
        <p:txBody>
          <a:bodyPr>
            <a:normAutofit lnSpcReduction="10000"/>
          </a:bodyPr>
          <a:lstStyle/>
          <a:p>
            <a:pPr marL="0" indent="0" algn="ctr">
              <a:buNone/>
            </a:pPr>
            <a:r>
              <a:rPr lang="en-US" sz="4400" dirty="0"/>
              <a:t>Reading with purpose</a:t>
            </a:r>
          </a:p>
          <a:p>
            <a:pPr marL="0" indent="0" algn="ctr">
              <a:buNone/>
            </a:pPr>
            <a:endParaRPr lang="en-US" dirty="0"/>
          </a:p>
          <a:p>
            <a:pPr marL="0" indent="0" algn="ctr">
              <a:buNone/>
            </a:pPr>
            <a:r>
              <a:rPr lang="en-US" dirty="0"/>
              <a:t>Survey or scan the text</a:t>
            </a:r>
          </a:p>
          <a:p>
            <a:pPr marL="0" indent="0" algn="ctr">
              <a:buNone/>
            </a:pPr>
            <a:r>
              <a:rPr lang="en-US" dirty="0"/>
              <a:t>Ask questions</a:t>
            </a:r>
          </a:p>
          <a:p>
            <a:pPr marL="0" indent="0" algn="ctr">
              <a:buNone/>
            </a:pPr>
            <a:r>
              <a:rPr lang="en-US" dirty="0"/>
              <a:t>Read</a:t>
            </a:r>
          </a:p>
          <a:p>
            <a:pPr marL="0" indent="0" algn="ctr">
              <a:buNone/>
            </a:pPr>
            <a:r>
              <a:rPr lang="en-US" dirty="0"/>
              <a:t>Review </a:t>
            </a:r>
          </a:p>
          <a:p>
            <a:pPr marL="0" indent="0" algn="ctr">
              <a:buNone/>
            </a:pPr>
            <a:r>
              <a:rPr lang="en-US" dirty="0"/>
              <a:t>Recall</a:t>
            </a:r>
          </a:p>
          <a:p>
            <a:pPr marL="0" indent="0">
              <a:buNone/>
            </a:pPr>
            <a:endParaRPr lang="en-US" dirty="0"/>
          </a:p>
        </p:txBody>
      </p:sp>
      <p:pic>
        <p:nvPicPr>
          <p:cNvPr id="15" name="Picture 14" descr="A diagram of a variety of languages&#10;&#10;Description automatically generated with medium confidence">
            <a:extLst>
              <a:ext uri="{FF2B5EF4-FFF2-40B4-BE49-F238E27FC236}">
                <a16:creationId xmlns:a16="http://schemas.microsoft.com/office/drawing/2014/main" id="{24F15287-5A0E-DFAC-1048-39745E667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46" y="1635617"/>
            <a:ext cx="6295751" cy="4451096"/>
          </a:xfrm>
          <a:prstGeom prst="rect">
            <a:avLst/>
          </a:prstGeom>
        </p:spPr>
      </p:pic>
    </p:spTree>
    <p:extLst>
      <p:ext uri="{BB962C8B-B14F-4D97-AF65-F5344CB8AC3E}">
        <p14:creationId xmlns:p14="http://schemas.microsoft.com/office/powerpoint/2010/main" val="52058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fade">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fade">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5" end="5"/>
                                            </p:txEl>
                                          </p:spTgt>
                                        </p:tgtEl>
                                        <p:attrNameLst>
                                          <p:attrName>style.visibility</p:attrName>
                                        </p:attrNameLst>
                                      </p:cBhvr>
                                      <p:to>
                                        <p:strVal val="visible"/>
                                      </p:to>
                                    </p:set>
                                    <p:animEffect transition="in" filter="fade">
                                      <p:cBhvr>
                                        <p:cTn id="32" dur="500"/>
                                        <p:tgtEl>
                                          <p:spTgt spid="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xEl>
                                              <p:pRg st="6" end="6"/>
                                            </p:txEl>
                                          </p:spTgt>
                                        </p:tgtEl>
                                        <p:attrNameLst>
                                          <p:attrName>style.visibility</p:attrName>
                                        </p:attrNameLst>
                                      </p:cBhvr>
                                      <p:to>
                                        <p:strVal val="visible"/>
                                      </p:to>
                                    </p:set>
                                    <p:animEffect transition="in" filter="fade">
                                      <p:cBhvr>
                                        <p:cTn id="37"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7A7C761-1CB3-C574-FE67-7113D70EFCF6}"/>
              </a:ext>
            </a:extLst>
          </p:cNvPr>
          <p:cNvSpPr/>
          <p:nvPr/>
        </p:nvSpPr>
        <p:spPr>
          <a:xfrm>
            <a:off x="0" y="1121229"/>
            <a:ext cx="12192000" cy="5736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B9372E8-B99B-7C89-F5E2-E5246CBE6977}"/>
              </a:ext>
            </a:extLst>
          </p:cNvPr>
          <p:cNvPicPr>
            <a:picLocks noChangeAspect="1"/>
          </p:cNvPicPr>
          <p:nvPr/>
        </p:nvPicPr>
        <p:blipFill>
          <a:blip r:embed="rId3"/>
          <a:srcRect b="33827"/>
          <a:stretch/>
        </p:blipFill>
        <p:spPr>
          <a:xfrm>
            <a:off x="2797629" y="1284514"/>
            <a:ext cx="6653908" cy="2928460"/>
          </a:xfrm>
          <a:prstGeom prst="rect">
            <a:avLst/>
          </a:prstGeom>
          <a:ln>
            <a:solidFill>
              <a:schemeClr val="tx1"/>
            </a:solidFill>
          </a:ln>
        </p:spPr>
      </p:pic>
      <p:sp>
        <p:nvSpPr>
          <p:cNvPr id="2" name="Title 1">
            <a:extLst>
              <a:ext uri="{FF2B5EF4-FFF2-40B4-BE49-F238E27FC236}">
                <a16:creationId xmlns:a16="http://schemas.microsoft.com/office/drawing/2014/main" id="{0B68E9FB-2CA6-EC27-83B6-35F80279F317}"/>
              </a:ext>
            </a:extLst>
          </p:cNvPr>
          <p:cNvSpPr>
            <a:spLocks noGrp="1"/>
          </p:cNvSpPr>
          <p:nvPr>
            <p:ph type="title"/>
          </p:nvPr>
        </p:nvSpPr>
        <p:spPr>
          <a:xfrm>
            <a:off x="370115" y="148204"/>
            <a:ext cx="10515600" cy="1325563"/>
          </a:xfrm>
        </p:spPr>
        <p:txBody>
          <a:bodyPr/>
          <a:lstStyle/>
          <a:p>
            <a:r>
              <a:rPr lang="en-IE" dirty="0"/>
              <a:t>Strands of Study Overview</a:t>
            </a:r>
            <a:endParaRPr lang="en-GB" dirty="0"/>
          </a:p>
        </p:txBody>
      </p:sp>
      <p:cxnSp>
        <p:nvCxnSpPr>
          <p:cNvPr id="8" name="Straight Arrow Connector 7">
            <a:extLst>
              <a:ext uri="{FF2B5EF4-FFF2-40B4-BE49-F238E27FC236}">
                <a16:creationId xmlns:a16="http://schemas.microsoft.com/office/drawing/2014/main" id="{23642F27-5311-A2D0-331C-E319CEC6D5D9}"/>
              </a:ext>
            </a:extLst>
          </p:cNvPr>
          <p:cNvCxnSpPr>
            <a:cxnSpLocks/>
          </p:cNvCxnSpPr>
          <p:nvPr/>
        </p:nvCxnSpPr>
        <p:spPr>
          <a:xfrm flipH="1" flipV="1">
            <a:off x="9194800" y="2069333"/>
            <a:ext cx="809171" cy="187607"/>
          </a:xfrm>
          <a:prstGeom prst="straightConnector1">
            <a:avLst/>
          </a:prstGeom>
          <a:ln w="88900">
            <a:solidFill>
              <a:srgbClr val="0E85A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463CDB1-8E52-E863-D759-C8AEE0DCFD0C}"/>
              </a:ext>
            </a:extLst>
          </p:cNvPr>
          <p:cNvCxnSpPr>
            <a:cxnSpLocks/>
          </p:cNvCxnSpPr>
          <p:nvPr/>
        </p:nvCxnSpPr>
        <p:spPr>
          <a:xfrm flipV="1">
            <a:off x="2184400" y="2069333"/>
            <a:ext cx="736766" cy="187607"/>
          </a:xfrm>
          <a:prstGeom prst="straightConnector1">
            <a:avLst/>
          </a:prstGeom>
          <a:ln w="88900">
            <a:solidFill>
              <a:srgbClr val="0E85AA"/>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B22B7FE-34B6-BAE0-877B-F64D80771AC8}"/>
              </a:ext>
            </a:extLst>
          </p:cNvPr>
          <p:cNvSpPr txBox="1"/>
          <p:nvPr/>
        </p:nvSpPr>
        <p:spPr>
          <a:xfrm>
            <a:off x="9591353" y="1284514"/>
            <a:ext cx="2427514" cy="2308324"/>
          </a:xfrm>
          <a:prstGeom prst="rect">
            <a:avLst/>
          </a:prstGeom>
          <a:noFill/>
          <a:ln w="31750">
            <a:solidFill>
              <a:srgbClr val="0E85AA"/>
            </a:solidFill>
          </a:ln>
        </p:spPr>
        <p:txBody>
          <a:bodyPr wrap="square" rtlCol="0">
            <a:spAutoFit/>
          </a:bodyPr>
          <a:lstStyle/>
          <a:p>
            <a:pPr algn="ctr"/>
            <a:r>
              <a:rPr lang="en-GB" dirty="0">
                <a:solidFill>
                  <a:srgbClr val="0E85AA"/>
                </a:solidFill>
              </a:rPr>
              <a:t>Learning outcomes which describe the knowledge, skills, values and dispositions students should be able to demonstrate after a period of learning.</a:t>
            </a:r>
          </a:p>
        </p:txBody>
      </p:sp>
      <p:sp>
        <p:nvSpPr>
          <p:cNvPr id="20" name="TextBox 19">
            <a:extLst>
              <a:ext uri="{FF2B5EF4-FFF2-40B4-BE49-F238E27FC236}">
                <a16:creationId xmlns:a16="http://schemas.microsoft.com/office/drawing/2014/main" id="{B4394292-1ECE-1F43-D951-AAAD6D936B73}"/>
              </a:ext>
            </a:extLst>
          </p:cNvPr>
          <p:cNvSpPr txBox="1"/>
          <p:nvPr/>
        </p:nvSpPr>
        <p:spPr>
          <a:xfrm>
            <a:off x="215313" y="1284514"/>
            <a:ext cx="2427514" cy="2308324"/>
          </a:xfrm>
          <a:prstGeom prst="rect">
            <a:avLst/>
          </a:prstGeom>
          <a:noFill/>
          <a:ln w="31750">
            <a:solidFill>
              <a:srgbClr val="0E85AA"/>
            </a:solidFill>
          </a:ln>
        </p:spPr>
        <p:txBody>
          <a:bodyPr wrap="square" rtlCol="0">
            <a:spAutoFit/>
          </a:bodyPr>
          <a:lstStyle/>
          <a:p>
            <a:pPr algn="ctr"/>
            <a:r>
              <a:rPr lang="en-GB" dirty="0">
                <a:solidFill>
                  <a:srgbClr val="0E85AA"/>
                </a:solidFill>
              </a:rPr>
              <a:t>The left-hand column outlines specific areas that students learn about. </a:t>
            </a:r>
          </a:p>
          <a:p>
            <a:pPr algn="ctr"/>
            <a:endParaRPr lang="en-GB" dirty="0">
              <a:solidFill>
                <a:srgbClr val="0E85AA"/>
              </a:solidFill>
            </a:endParaRPr>
          </a:p>
          <a:p>
            <a:pPr algn="ctr"/>
            <a:endParaRPr lang="en-GB" dirty="0">
              <a:solidFill>
                <a:srgbClr val="0E85AA"/>
              </a:solidFill>
            </a:endParaRPr>
          </a:p>
          <a:p>
            <a:pPr algn="ctr"/>
            <a:endParaRPr lang="en-GB" dirty="0">
              <a:solidFill>
                <a:srgbClr val="0E85AA"/>
              </a:solidFill>
            </a:endParaRPr>
          </a:p>
          <a:p>
            <a:pPr algn="ctr"/>
            <a:endParaRPr lang="en-GB" dirty="0">
              <a:solidFill>
                <a:srgbClr val="0E85AA"/>
              </a:solidFill>
            </a:endParaRPr>
          </a:p>
        </p:txBody>
      </p:sp>
      <p:sp>
        <p:nvSpPr>
          <p:cNvPr id="23" name="TextBox 22">
            <a:extLst>
              <a:ext uri="{FF2B5EF4-FFF2-40B4-BE49-F238E27FC236}">
                <a16:creationId xmlns:a16="http://schemas.microsoft.com/office/drawing/2014/main" id="{30B5358A-1215-1562-1384-2C30578E17ED}"/>
              </a:ext>
            </a:extLst>
          </p:cNvPr>
          <p:cNvSpPr txBox="1"/>
          <p:nvPr/>
        </p:nvSpPr>
        <p:spPr>
          <a:xfrm>
            <a:off x="9591353" y="3665764"/>
            <a:ext cx="2427514" cy="2862322"/>
          </a:xfrm>
          <a:prstGeom prst="rect">
            <a:avLst/>
          </a:prstGeom>
          <a:noFill/>
          <a:ln w="31750">
            <a:solidFill>
              <a:srgbClr val="0E85AA"/>
            </a:solidFill>
          </a:ln>
        </p:spPr>
        <p:txBody>
          <a:bodyPr wrap="square" rtlCol="0">
            <a:spAutoFit/>
          </a:bodyPr>
          <a:lstStyle/>
          <a:p>
            <a:pPr algn="ctr"/>
            <a:r>
              <a:rPr lang="en-GB" dirty="0">
                <a:solidFill>
                  <a:srgbClr val="0E85AA"/>
                </a:solidFill>
              </a:rPr>
              <a:t>An indicative vocabulary list and guidelines will be provided by the NCCA as supports for teachers.</a:t>
            </a:r>
          </a:p>
          <a:p>
            <a:pPr algn="ctr"/>
            <a:endParaRPr lang="en-GB" dirty="0">
              <a:solidFill>
                <a:srgbClr val="0E85AA"/>
              </a:solidFill>
            </a:endParaRPr>
          </a:p>
          <a:p>
            <a:pPr algn="ctr"/>
            <a:endParaRPr lang="en-GB" dirty="0">
              <a:solidFill>
                <a:srgbClr val="0E85AA"/>
              </a:solidFill>
            </a:endParaRPr>
          </a:p>
          <a:p>
            <a:pPr algn="ctr"/>
            <a:endParaRPr lang="en-GB" dirty="0">
              <a:solidFill>
                <a:srgbClr val="0E85AA"/>
              </a:solidFill>
            </a:endParaRPr>
          </a:p>
          <a:p>
            <a:pPr algn="ctr"/>
            <a:endParaRPr lang="en-GB" dirty="0">
              <a:solidFill>
                <a:srgbClr val="0E85AA"/>
              </a:solidFill>
            </a:endParaRPr>
          </a:p>
        </p:txBody>
      </p:sp>
      <p:sp>
        <p:nvSpPr>
          <p:cNvPr id="27" name="TextBox 26">
            <a:extLst>
              <a:ext uri="{FF2B5EF4-FFF2-40B4-BE49-F238E27FC236}">
                <a16:creationId xmlns:a16="http://schemas.microsoft.com/office/drawing/2014/main" id="{6113241F-1E63-32C2-CF95-BF0FC3AF1B1C}"/>
              </a:ext>
            </a:extLst>
          </p:cNvPr>
          <p:cNvSpPr txBox="1"/>
          <p:nvPr/>
        </p:nvSpPr>
        <p:spPr>
          <a:xfrm>
            <a:off x="215313" y="3679810"/>
            <a:ext cx="2427514" cy="2862322"/>
          </a:xfrm>
          <a:prstGeom prst="rect">
            <a:avLst/>
          </a:prstGeom>
          <a:noFill/>
          <a:ln w="31750">
            <a:solidFill>
              <a:srgbClr val="0E85AA"/>
            </a:solidFill>
          </a:ln>
        </p:spPr>
        <p:txBody>
          <a:bodyPr wrap="square" rtlCol="0">
            <a:spAutoFit/>
          </a:bodyPr>
          <a:lstStyle/>
          <a:p>
            <a:pPr algn="ctr"/>
            <a:r>
              <a:rPr lang="en-GB" dirty="0">
                <a:solidFill>
                  <a:srgbClr val="0E85AA"/>
                </a:solidFill>
              </a:rPr>
              <a:t>Learning outcomes promote teaching, learning and assessment processes that develop students’ knowledge, skills, values and dispositions</a:t>
            </a:r>
          </a:p>
          <a:p>
            <a:pPr algn="ctr"/>
            <a:endParaRPr lang="en-GB" dirty="0">
              <a:solidFill>
                <a:srgbClr val="0E85AA"/>
              </a:solidFill>
            </a:endParaRPr>
          </a:p>
        </p:txBody>
      </p:sp>
      <p:pic>
        <p:nvPicPr>
          <p:cNvPr id="32" name="Content Placeholder 4" descr="A diagram of a key competencies in senior cycle&#10;&#10;Description automatically generated">
            <a:extLst>
              <a:ext uri="{FF2B5EF4-FFF2-40B4-BE49-F238E27FC236}">
                <a16:creationId xmlns:a16="http://schemas.microsoft.com/office/drawing/2014/main" id="{E6C4A37E-7373-1077-EB32-FA3A445E1930}"/>
              </a:ext>
            </a:extLst>
          </p:cNvPr>
          <p:cNvPicPr>
            <a:picLocks noChangeAspect="1"/>
          </p:cNvPicPr>
          <p:nvPr/>
        </p:nvPicPr>
        <p:blipFill>
          <a:blip r:embed="rId4"/>
          <a:stretch>
            <a:fillRect/>
          </a:stretch>
        </p:blipFill>
        <p:spPr>
          <a:xfrm>
            <a:off x="309985" y="4021408"/>
            <a:ext cx="2238169" cy="2151034"/>
          </a:xfrm>
          <a:prstGeom prst="rect">
            <a:avLst/>
          </a:prstGeom>
          <a:noFill/>
        </p:spPr>
      </p:pic>
      <p:pic>
        <p:nvPicPr>
          <p:cNvPr id="5" name="Picture 4">
            <a:extLst>
              <a:ext uri="{FF2B5EF4-FFF2-40B4-BE49-F238E27FC236}">
                <a16:creationId xmlns:a16="http://schemas.microsoft.com/office/drawing/2014/main" id="{6476F0BA-5DE3-3D95-F4D0-4DEC8827E6C6}"/>
              </a:ext>
            </a:extLst>
          </p:cNvPr>
          <p:cNvPicPr>
            <a:picLocks noChangeAspect="1"/>
          </p:cNvPicPr>
          <p:nvPr/>
        </p:nvPicPr>
        <p:blipFill>
          <a:blip r:embed="rId5"/>
          <a:stretch>
            <a:fillRect/>
          </a:stretch>
        </p:blipFill>
        <p:spPr>
          <a:xfrm>
            <a:off x="2797629" y="4291201"/>
            <a:ext cx="6653908" cy="2236885"/>
          </a:xfrm>
          <a:prstGeom prst="rect">
            <a:avLst/>
          </a:prstGeom>
          <a:ln>
            <a:solidFill>
              <a:schemeClr val="tx1"/>
            </a:solidFill>
          </a:ln>
        </p:spPr>
      </p:pic>
    </p:spTree>
    <p:extLst>
      <p:ext uri="{BB962C8B-B14F-4D97-AF65-F5344CB8AC3E}">
        <p14:creationId xmlns:p14="http://schemas.microsoft.com/office/powerpoint/2010/main" val="218727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3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32"/>
                                        </p:tgtEl>
                                        <p:attrNameLst>
                                          <p:attrName>style.opacity</p:attrName>
                                        </p:attrNameLst>
                                      </p:cBhvr>
                                      <p:to>
                                        <p:strVal val="0.25"/>
                                      </p:to>
                                    </p:set>
                                    <p:animEffect filter="image" prLst="opacity: 0.25">
                                      <p:cBhvr rctx="IE">
                                        <p:cTn id="39" dur="indefinite"/>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3"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8" name="Group 7">
            <a:extLst>
              <a:ext uri="{FF2B5EF4-FFF2-40B4-BE49-F238E27FC236}">
                <a16:creationId xmlns:a16="http://schemas.microsoft.com/office/drawing/2014/main" id="{B3400D13-B29A-50DB-ED31-348E0D6F9ED9}"/>
              </a:ext>
            </a:extLst>
          </p:cNvPr>
          <p:cNvGrpSpPr/>
          <p:nvPr/>
        </p:nvGrpSpPr>
        <p:grpSpPr>
          <a:xfrm>
            <a:off x="677779" y="1548714"/>
            <a:ext cx="7328452" cy="3664226"/>
            <a:chOff x="677779" y="1548714"/>
            <a:chExt cx="7328452" cy="3664226"/>
          </a:xfrm>
        </p:grpSpPr>
        <p:pic>
          <p:nvPicPr>
            <p:cNvPr id="3074" name="Picture 2" descr="NCCA on X: &quot;The National consultation forum for senior cycle takes place in  Croke Park today where participants will engage with and respond to ideas  emerging from its senior cycle review to">
              <a:extLst>
                <a:ext uri="{FF2B5EF4-FFF2-40B4-BE49-F238E27FC236}">
                  <a16:creationId xmlns:a16="http://schemas.microsoft.com/office/drawing/2014/main" id="{C0E6C0FF-7BA2-DF2D-BC99-4FF62B583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79" y="1548714"/>
              <a:ext cx="7328452" cy="36642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7E817AF-189B-B64C-758B-915A600C4534}"/>
                </a:ext>
              </a:extLst>
            </p:cNvPr>
            <p:cNvSpPr/>
            <p:nvPr/>
          </p:nvSpPr>
          <p:spPr>
            <a:xfrm>
              <a:off x="6754774" y="1651585"/>
              <a:ext cx="1152939" cy="3513616"/>
            </a:xfrm>
            <a:prstGeom prst="rect">
              <a:avLst/>
            </a:prstGeom>
            <a:solidFill>
              <a:srgbClr val="EB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BECEE"/>
                </a:solidFill>
              </a:endParaRPr>
            </a:p>
          </p:txBody>
        </p:sp>
      </p:grpSp>
      <p:sp>
        <p:nvSpPr>
          <p:cNvPr id="132" name="Google Shape;132;p4"/>
          <p:cNvSpPr txBox="1">
            <a:spLocks noGrp="1"/>
          </p:cNvSpPr>
          <p:nvPr>
            <p:ph type="title"/>
          </p:nvPr>
        </p:nvSpPr>
        <p:spPr>
          <a:xfrm>
            <a:off x="402990" y="105186"/>
            <a:ext cx="6889751"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IE" dirty="0"/>
              <a:t>Senior Cycle Redevelopment</a:t>
            </a:r>
            <a:endParaRPr dirty="0"/>
          </a:p>
        </p:txBody>
      </p:sp>
      <p:pic>
        <p:nvPicPr>
          <p:cNvPr id="4" name="Picture 3">
            <a:extLst>
              <a:ext uri="{FF2B5EF4-FFF2-40B4-BE49-F238E27FC236}">
                <a16:creationId xmlns:a16="http://schemas.microsoft.com/office/drawing/2014/main" id="{7F0841F4-2969-793C-FDD3-47F9B841C125}"/>
              </a:ext>
            </a:extLst>
          </p:cNvPr>
          <p:cNvPicPr>
            <a:picLocks noChangeAspect="1"/>
          </p:cNvPicPr>
          <p:nvPr/>
        </p:nvPicPr>
        <p:blipFill>
          <a:blip r:embed="rId4"/>
          <a:stretch>
            <a:fillRect/>
          </a:stretch>
        </p:blipFill>
        <p:spPr>
          <a:xfrm>
            <a:off x="3933809" y="2359748"/>
            <a:ext cx="7580412" cy="3660550"/>
          </a:xfrm>
          <a:prstGeom prst="rect">
            <a:avLst/>
          </a:prstGeom>
          <a:noFill/>
          <a:ln>
            <a:solidFill>
              <a:schemeClr val="tx1"/>
            </a:solidFill>
          </a:ln>
        </p:spPr>
      </p:pic>
      <p:sp>
        <p:nvSpPr>
          <p:cNvPr id="5" name="Oval 4">
            <a:extLst>
              <a:ext uri="{FF2B5EF4-FFF2-40B4-BE49-F238E27FC236}">
                <a16:creationId xmlns:a16="http://schemas.microsoft.com/office/drawing/2014/main" id="{D41AE6A5-EE2C-EE19-7472-C75AA4135740}"/>
              </a:ext>
            </a:extLst>
          </p:cNvPr>
          <p:cNvSpPr/>
          <p:nvPr/>
        </p:nvSpPr>
        <p:spPr>
          <a:xfrm>
            <a:off x="3933809" y="2899611"/>
            <a:ext cx="926949" cy="44516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79883111-2BA3-078F-DD5E-E3A2DFD4D6F3}"/>
              </a:ext>
            </a:extLst>
          </p:cNvPr>
          <p:cNvSpPr/>
          <p:nvPr/>
        </p:nvSpPr>
        <p:spPr>
          <a:xfrm>
            <a:off x="3933808" y="5165201"/>
            <a:ext cx="926949" cy="44516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25A187F-ACBB-C41B-2941-4C0655DCFFFB}"/>
              </a:ext>
            </a:extLst>
          </p:cNvPr>
          <p:cNvSpPr/>
          <p:nvPr/>
        </p:nvSpPr>
        <p:spPr>
          <a:xfrm>
            <a:off x="7629099" y="2359748"/>
            <a:ext cx="518614" cy="219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3D6E147-7D9D-A069-E4A7-335DBC3AFEF8}"/>
              </a:ext>
            </a:extLst>
          </p:cNvPr>
          <p:cNvSpPr/>
          <p:nvPr/>
        </p:nvSpPr>
        <p:spPr>
          <a:xfrm>
            <a:off x="0" y="-223966"/>
            <a:ext cx="12192000" cy="683939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 name="Title 1">
            <a:extLst>
              <a:ext uri="{FF2B5EF4-FFF2-40B4-BE49-F238E27FC236}">
                <a16:creationId xmlns:a16="http://schemas.microsoft.com/office/drawing/2014/main" id="{E8DF4D0C-C9CA-DADF-96AA-5889A178FAED}"/>
              </a:ext>
            </a:extLst>
          </p:cNvPr>
          <p:cNvSpPr>
            <a:spLocks noGrp="1"/>
          </p:cNvSpPr>
          <p:nvPr>
            <p:ph type="title"/>
          </p:nvPr>
        </p:nvSpPr>
        <p:spPr>
          <a:xfrm>
            <a:off x="161613" y="-11955"/>
            <a:ext cx="5415666" cy="1325563"/>
          </a:xfrm>
        </p:spPr>
        <p:txBody>
          <a:bodyPr/>
          <a:lstStyle/>
          <a:p>
            <a:r>
              <a:rPr lang="en-IE" dirty="0"/>
              <a:t>Interrelated Strands</a:t>
            </a:r>
            <a:endParaRPr lang="en-GB" dirty="0"/>
          </a:p>
        </p:txBody>
      </p:sp>
      <p:sp>
        <p:nvSpPr>
          <p:cNvPr id="7" name="TextBox 6">
            <a:extLst>
              <a:ext uri="{FF2B5EF4-FFF2-40B4-BE49-F238E27FC236}">
                <a16:creationId xmlns:a16="http://schemas.microsoft.com/office/drawing/2014/main" id="{093A4669-114F-83F1-6431-1AE6278634E2}"/>
              </a:ext>
            </a:extLst>
          </p:cNvPr>
          <p:cNvSpPr txBox="1"/>
          <p:nvPr/>
        </p:nvSpPr>
        <p:spPr>
          <a:xfrm>
            <a:off x="5627077" y="2974312"/>
            <a:ext cx="914400" cy="914400"/>
          </a:xfrm>
          <a:prstGeom prst="rect">
            <a:avLst/>
          </a:prstGeom>
          <a:noFill/>
        </p:spPr>
        <p:txBody>
          <a:bodyPr wrap="square" rtlCol="0">
            <a:spAutoFit/>
          </a:bodyPr>
          <a:lstStyle/>
          <a:p>
            <a:endParaRPr lang="en-GB" dirty="0"/>
          </a:p>
        </p:txBody>
      </p:sp>
      <p:grpSp>
        <p:nvGrpSpPr>
          <p:cNvPr id="29" name="Group 28">
            <a:extLst>
              <a:ext uri="{FF2B5EF4-FFF2-40B4-BE49-F238E27FC236}">
                <a16:creationId xmlns:a16="http://schemas.microsoft.com/office/drawing/2014/main" id="{E52094E6-4F00-5DBB-D232-EEE254030962}"/>
              </a:ext>
            </a:extLst>
          </p:cNvPr>
          <p:cNvGrpSpPr/>
          <p:nvPr/>
        </p:nvGrpSpPr>
        <p:grpSpPr>
          <a:xfrm>
            <a:off x="228019" y="2057400"/>
            <a:ext cx="12034067" cy="2743200"/>
            <a:chOff x="228019" y="2042874"/>
            <a:chExt cx="12034067" cy="2743200"/>
          </a:xfrm>
        </p:grpSpPr>
        <p:grpSp>
          <p:nvGrpSpPr>
            <p:cNvPr id="17" name="Group 16">
              <a:extLst>
                <a:ext uri="{FF2B5EF4-FFF2-40B4-BE49-F238E27FC236}">
                  <a16:creationId xmlns:a16="http://schemas.microsoft.com/office/drawing/2014/main" id="{6296D7E2-232F-BE01-8408-256FB1176F68}"/>
                </a:ext>
              </a:extLst>
            </p:cNvPr>
            <p:cNvGrpSpPr/>
            <p:nvPr/>
          </p:nvGrpSpPr>
          <p:grpSpPr>
            <a:xfrm>
              <a:off x="2835451" y="2042874"/>
              <a:ext cx="9426635" cy="2743200"/>
              <a:chOff x="774019" y="1808873"/>
              <a:chExt cx="10673921" cy="2895851"/>
            </a:xfrm>
          </p:grpSpPr>
          <p:pic>
            <p:nvPicPr>
              <p:cNvPr id="15" name="Picture 14" descr="A colorful stripes on a white background&#10;&#10;Description automatically generated">
                <a:extLst>
                  <a:ext uri="{FF2B5EF4-FFF2-40B4-BE49-F238E27FC236}">
                    <a16:creationId xmlns:a16="http://schemas.microsoft.com/office/drawing/2014/main" id="{23DB4945-D952-FD12-14B7-593BD4A7C3A3}"/>
                  </a:ext>
                </a:extLst>
              </p:cNvPr>
              <p:cNvPicPr>
                <a:picLocks noChangeAspect="1"/>
              </p:cNvPicPr>
              <p:nvPr/>
            </p:nvPicPr>
            <p:blipFill rotWithShape="1">
              <a:blip r:embed="rId3">
                <a:extLst>
                  <a:ext uri="{28A0092B-C50C-407E-A947-70E740481C1C}">
                    <a14:useLocalDpi xmlns:a14="http://schemas.microsoft.com/office/drawing/2010/main" val="0"/>
                  </a:ext>
                </a:extLst>
              </a:blip>
              <a:srcRect r="972"/>
              <a:stretch/>
            </p:blipFill>
            <p:spPr>
              <a:xfrm>
                <a:off x="774019" y="1808873"/>
                <a:ext cx="10673921" cy="2895851"/>
              </a:xfrm>
              <a:prstGeom prst="rect">
                <a:avLst/>
              </a:prstGeom>
            </p:spPr>
          </p:pic>
          <p:sp>
            <p:nvSpPr>
              <p:cNvPr id="11" name="TextBox 10">
                <a:extLst>
                  <a:ext uri="{FF2B5EF4-FFF2-40B4-BE49-F238E27FC236}">
                    <a16:creationId xmlns:a16="http://schemas.microsoft.com/office/drawing/2014/main" id="{F425E9F1-D660-0363-8AEB-C2D850BF78DE}"/>
                  </a:ext>
                </a:extLst>
              </p:cNvPr>
              <p:cNvSpPr txBox="1"/>
              <p:nvPr/>
            </p:nvSpPr>
            <p:spPr>
              <a:xfrm>
                <a:off x="1979251" y="2682398"/>
                <a:ext cx="8897435" cy="480666"/>
              </a:xfrm>
              <a:prstGeom prst="rect">
                <a:avLst/>
              </a:prstGeom>
              <a:noFill/>
            </p:spPr>
            <p:txBody>
              <a:bodyPr wrap="square" rtlCol="0">
                <a:spAutoFit/>
              </a:bodyPr>
              <a:lstStyle/>
              <a:p>
                <a:r>
                  <a:rPr lang="en-IE" sz="2200" b="1" dirty="0"/>
                  <a:t>Developing language awareness and analytical skills</a:t>
                </a:r>
                <a:endParaRPr lang="en-GB" sz="2200" b="1" dirty="0"/>
              </a:p>
            </p:txBody>
          </p:sp>
          <p:sp>
            <p:nvSpPr>
              <p:cNvPr id="10" name="TextBox 9">
                <a:extLst>
                  <a:ext uri="{FF2B5EF4-FFF2-40B4-BE49-F238E27FC236}">
                    <a16:creationId xmlns:a16="http://schemas.microsoft.com/office/drawing/2014/main" id="{EDC36EED-780B-3B84-F367-11634E304AE4}"/>
                  </a:ext>
                </a:extLst>
              </p:cNvPr>
              <p:cNvSpPr txBox="1"/>
              <p:nvPr/>
            </p:nvSpPr>
            <p:spPr>
              <a:xfrm>
                <a:off x="2939851" y="2012108"/>
                <a:ext cx="6564128" cy="454865"/>
              </a:xfrm>
              <a:prstGeom prst="rect">
                <a:avLst/>
              </a:prstGeom>
              <a:noFill/>
            </p:spPr>
            <p:txBody>
              <a:bodyPr wrap="square" rtlCol="0">
                <a:spAutoFit/>
              </a:bodyPr>
              <a:lstStyle/>
              <a:p>
                <a:r>
                  <a:rPr lang="en-IE" sz="2200" b="1" dirty="0"/>
                  <a:t>Understanding Ancient Greek/Latin texts</a:t>
                </a:r>
                <a:endParaRPr lang="en-GB" sz="2200" b="1" dirty="0"/>
              </a:p>
            </p:txBody>
          </p:sp>
          <p:sp>
            <p:nvSpPr>
              <p:cNvPr id="9" name="TextBox 8">
                <a:extLst>
                  <a:ext uri="{FF2B5EF4-FFF2-40B4-BE49-F238E27FC236}">
                    <a16:creationId xmlns:a16="http://schemas.microsoft.com/office/drawing/2014/main" id="{36AFE57E-D9F4-C6F6-E9A3-2D7DC05B5BDF}"/>
                  </a:ext>
                </a:extLst>
              </p:cNvPr>
              <p:cNvSpPr txBox="1"/>
              <p:nvPr/>
            </p:nvSpPr>
            <p:spPr>
              <a:xfrm>
                <a:off x="3662231" y="3364647"/>
                <a:ext cx="4703313" cy="454865"/>
              </a:xfrm>
              <a:prstGeom prst="rect">
                <a:avLst/>
              </a:prstGeom>
              <a:noFill/>
            </p:spPr>
            <p:txBody>
              <a:bodyPr wrap="square" rtlCol="0">
                <a:spAutoFit/>
              </a:bodyPr>
              <a:lstStyle/>
              <a:p>
                <a:r>
                  <a:rPr lang="en-IE" sz="2200" b="1" dirty="0"/>
                  <a:t>Ancient Greek/Latin literature</a:t>
                </a:r>
                <a:endParaRPr lang="en-GB" sz="2200" b="1" dirty="0"/>
              </a:p>
            </p:txBody>
          </p:sp>
          <p:sp>
            <p:nvSpPr>
              <p:cNvPr id="8" name="TextBox 7">
                <a:extLst>
                  <a:ext uri="{FF2B5EF4-FFF2-40B4-BE49-F238E27FC236}">
                    <a16:creationId xmlns:a16="http://schemas.microsoft.com/office/drawing/2014/main" id="{2D89E319-9B14-157C-3D76-124EA3FFC60D}"/>
                  </a:ext>
                </a:extLst>
              </p:cNvPr>
              <p:cNvSpPr txBox="1"/>
              <p:nvPr/>
            </p:nvSpPr>
            <p:spPr>
              <a:xfrm>
                <a:off x="1890946" y="4073120"/>
                <a:ext cx="8280819" cy="454865"/>
              </a:xfrm>
              <a:prstGeom prst="rect">
                <a:avLst/>
              </a:prstGeom>
              <a:noFill/>
            </p:spPr>
            <p:txBody>
              <a:bodyPr wrap="square" rtlCol="0">
                <a:spAutoFit/>
              </a:bodyPr>
              <a:lstStyle/>
              <a:p>
                <a:r>
                  <a:rPr lang="en-IE" sz="2200" b="1" dirty="0"/>
                  <a:t>Hellenic/Roman culture explored through Greek texts</a:t>
                </a:r>
                <a:endParaRPr lang="en-GB" sz="2200" b="1" dirty="0"/>
              </a:p>
            </p:txBody>
          </p:sp>
        </p:grpSp>
        <p:sp>
          <p:nvSpPr>
            <p:cNvPr id="23" name="TextBox 22">
              <a:extLst>
                <a:ext uri="{FF2B5EF4-FFF2-40B4-BE49-F238E27FC236}">
                  <a16:creationId xmlns:a16="http://schemas.microsoft.com/office/drawing/2014/main" id="{4FD8522F-02CD-09EB-D6AC-071516DD0918}"/>
                </a:ext>
              </a:extLst>
            </p:cNvPr>
            <p:cNvSpPr txBox="1"/>
            <p:nvPr/>
          </p:nvSpPr>
          <p:spPr>
            <a:xfrm>
              <a:off x="228020" y="2218698"/>
              <a:ext cx="2641427" cy="1107996"/>
            </a:xfrm>
            <a:prstGeom prst="rect">
              <a:avLst/>
            </a:prstGeom>
            <a:solidFill>
              <a:srgbClr val="C84829"/>
            </a:solidFill>
            <a:ln w="63500">
              <a:solidFill>
                <a:schemeClr val="tx1"/>
              </a:solidFill>
            </a:ln>
          </p:spPr>
          <p:txBody>
            <a:bodyPr wrap="square" rtlCol="0" anchor="b" anchorCtr="1">
              <a:spAutoFit/>
            </a:bodyPr>
            <a:lstStyle/>
            <a:p>
              <a:pPr algn="ctr"/>
              <a:r>
                <a:rPr lang="en-IE" sz="2200" b="1" dirty="0">
                  <a:solidFill>
                    <a:schemeClr val="bg1"/>
                  </a:solidFill>
                </a:rPr>
                <a:t>Ancient Greek/Latin Language</a:t>
              </a:r>
            </a:p>
          </p:txBody>
        </p:sp>
        <p:sp>
          <p:nvSpPr>
            <p:cNvPr id="26" name="TextBox 25">
              <a:extLst>
                <a:ext uri="{FF2B5EF4-FFF2-40B4-BE49-F238E27FC236}">
                  <a16:creationId xmlns:a16="http://schemas.microsoft.com/office/drawing/2014/main" id="{C18C5A24-AD84-CFB7-CB3D-6936C0488E9F}"/>
                </a:ext>
              </a:extLst>
            </p:cNvPr>
            <p:cNvSpPr txBox="1"/>
            <p:nvPr/>
          </p:nvSpPr>
          <p:spPr>
            <a:xfrm>
              <a:off x="228019" y="3840363"/>
              <a:ext cx="2641427" cy="769441"/>
            </a:xfrm>
            <a:prstGeom prst="rect">
              <a:avLst/>
            </a:prstGeom>
            <a:solidFill>
              <a:srgbClr val="C84829"/>
            </a:solidFill>
            <a:ln w="63500">
              <a:solidFill>
                <a:schemeClr val="tx1"/>
              </a:solidFill>
            </a:ln>
          </p:spPr>
          <p:txBody>
            <a:bodyPr wrap="square" rtlCol="0">
              <a:spAutoFit/>
            </a:bodyPr>
            <a:lstStyle/>
            <a:p>
              <a:pPr algn="ctr"/>
              <a:r>
                <a:rPr lang="en-IE" sz="2200" b="1" dirty="0">
                  <a:solidFill>
                    <a:schemeClr val="bg1"/>
                  </a:solidFill>
                </a:rPr>
                <a:t>Literature in Context</a:t>
              </a:r>
            </a:p>
          </p:txBody>
        </p:sp>
      </p:grpSp>
      <p:pic>
        <p:nvPicPr>
          <p:cNvPr id="28" name="Picture 2">
            <a:extLst>
              <a:ext uri="{FF2B5EF4-FFF2-40B4-BE49-F238E27FC236}">
                <a16:creationId xmlns:a16="http://schemas.microsoft.com/office/drawing/2014/main" id="{6B188838-30BB-D5EE-419B-400CAA242E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5400000">
            <a:off x="-1945795" y="1998642"/>
            <a:ext cx="6848697" cy="28700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95AD2A-5EE0-BB8F-FBCB-A6F55B72A308}"/>
              </a:ext>
            </a:extLst>
          </p:cNvPr>
          <p:cNvPicPr>
            <a:picLocks noChangeAspect="1"/>
          </p:cNvPicPr>
          <p:nvPr/>
        </p:nvPicPr>
        <p:blipFill>
          <a:blip r:embed="rId5"/>
          <a:stretch>
            <a:fillRect/>
          </a:stretch>
        </p:blipFill>
        <p:spPr>
          <a:xfrm>
            <a:off x="3010526" y="242576"/>
            <a:ext cx="2523008" cy="697181"/>
          </a:xfrm>
          <a:prstGeom prst="rect">
            <a:avLst/>
          </a:prstGeom>
        </p:spPr>
      </p:pic>
      <p:sp>
        <p:nvSpPr>
          <p:cNvPr id="5" name="TextBox 4">
            <a:extLst>
              <a:ext uri="{FF2B5EF4-FFF2-40B4-BE49-F238E27FC236}">
                <a16:creationId xmlns:a16="http://schemas.microsoft.com/office/drawing/2014/main" id="{71377579-D507-3A4F-0839-925F9A1B1FA7}"/>
              </a:ext>
            </a:extLst>
          </p:cNvPr>
          <p:cNvSpPr txBox="1"/>
          <p:nvPr/>
        </p:nvSpPr>
        <p:spPr>
          <a:xfrm>
            <a:off x="3860854" y="5221226"/>
            <a:ext cx="7235190" cy="646331"/>
          </a:xfrm>
          <a:prstGeom prst="rect">
            <a:avLst/>
          </a:prstGeom>
          <a:solidFill>
            <a:srgbClr val="0E85AA"/>
          </a:solidFill>
          <a:ln w="3810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IE" b="1" dirty="0">
                <a:solidFill>
                  <a:schemeClr val="bg1"/>
                </a:solidFill>
              </a:rPr>
              <a:t>Which learning outcomes could work well together from across the strands?</a:t>
            </a:r>
            <a:endParaRPr lang="en-GB" b="1" dirty="0">
              <a:solidFill>
                <a:schemeClr val="bg1"/>
              </a:solidFill>
            </a:endParaRPr>
          </a:p>
        </p:txBody>
      </p:sp>
    </p:spTree>
    <p:extLst>
      <p:ext uri="{BB962C8B-B14F-4D97-AF65-F5344CB8AC3E}">
        <p14:creationId xmlns:p14="http://schemas.microsoft.com/office/powerpoint/2010/main" val="63702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63" presetClass="path" presetSubtype="0" accel="50000" decel="50000" fill="hold" grpId="0" nodeType="withEffect">
                                  <p:stCondLst>
                                    <p:cond delay="0"/>
                                  </p:stCondLst>
                                  <p:childTnLst>
                                    <p:animMotion origin="layout" path="M 3.54167E-6 4.07407E-6 L 0.4582 0.00509 " pathEditMode="relative" rAng="0" ptsTypes="AA">
                                      <p:cBhvr>
                                        <p:cTn id="14" dur="2000" fill="hold"/>
                                        <p:tgtEl>
                                          <p:spTgt spid="2"/>
                                        </p:tgtEl>
                                        <p:attrNameLst>
                                          <p:attrName>ppt_x</p:attrName>
                                          <p:attrName>ppt_y</p:attrName>
                                        </p:attrNameLst>
                                      </p:cBhvr>
                                      <p:rCtr x="22904" y="255"/>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xit" presetSubtype="0" fill="hold" nodeType="with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gov - Department of Education">
            <a:extLst>
              <a:ext uri="{FF2B5EF4-FFF2-40B4-BE49-F238E27FC236}">
                <a16:creationId xmlns:a16="http://schemas.microsoft.com/office/drawing/2014/main" id="{C4277706-188B-E5A0-CEB6-C89A02984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014" y="4564742"/>
            <a:ext cx="3907971" cy="13026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C60655-9C2F-096C-EDD4-2897A7CF2C2E}"/>
              </a:ext>
            </a:extLst>
          </p:cNvPr>
          <p:cNvSpPr>
            <a:spLocks noGrp="1"/>
          </p:cNvSpPr>
          <p:nvPr>
            <p:ph type="title"/>
          </p:nvPr>
        </p:nvSpPr>
        <p:spPr>
          <a:xfrm>
            <a:off x="395199" y="104283"/>
            <a:ext cx="10515600" cy="1325563"/>
          </a:xfrm>
        </p:spPr>
        <p:txBody>
          <a:bodyPr/>
          <a:lstStyle/>
          <a:p>
            <a:r>
              <a:rPr lang="en-GB" dirty="0"/>
              <a:t>Engaging with Authentic Material</a:t>
            </a:r>
          </a:p>
        </p:txBody>
      </p:sp>
      <p:sp>
        <p:nvSpPr>
          <p:cNvPr id="3" name="Content Placeholder 2">
            <a:extLst>
              <a:ext uri="{FF2B5EF4-FFF2-40B4-BE49-F238E27FC236}">
                <a16:creationId xmlns:a16="http://schemas.microsoft.com/office/drawing/2014/main" id="{7A9449EE-7CDC-952D-4AA8-1112F024D6B7}"/>
              </a:ext>
            </a:extLst>
          </p:cNvPr>
          <p:cNvSpPr>
            <a:spLocks noGrp="1"/>
          </p:cNvSpPr>
          <p:nvPr>
            <p:ph sz="half" idx="1"/>
          </p:nvPr>
        </p:nvSpPr>
        <p:spPr>
          <a:xfrm>
            <a:off x="302081" y="2086053"/>
            <a:ext cx="5181600" cy="4213157"/>
          </a:xfrm>
        </p:spPr>
        <p:txBody>
          <a:bodyPr>
            <a:noAutofit/>
          </a:bodyPr>
          <a:lstStyle/>
          <a:p>
            <a:pPr>
              <a:lnSpc>
                <a:spcPct val="120000"/>
              </a:lnSpc>
            </a:pPr>
            <a:r>
              <a:rPr lang="en-GB" sz="1600" dirty="0"/>
              <a:t>to provide a common focus of study and examination for all students, regardless of their individual learning pathways </a:t>
            </a:r>
          </a:p>
          <a:p>
            <a:pPr marL="0" indent="0">
              <a:lnSpc>
                <a:spcPct val="120000"/>
              </a:lnSpc>
              <a:buNone/>
            </a:pPr>
            <a:endParaRPr lang="en-GB" sz="1600" dirty="0"/>
          </a:p>
          <a:p>
            <a:pPr>
              <a:lnSpc>
                <a:spcPct val="120000"/>
              </a:lnSpc>
            </a:pPr>
            <a:r>
              <a:rPr lang="en-GB" sz="1600" dirty="0"/>
              <a:t>to showcase and apply key knowledge and skills they have acquired in the course to a stimulating and context-rich text of a suitable level of difficulty</a:t>
            </a:r>
          </a:p>
          <a:p>
            <a:pPr marL="0" indent="0">
              <a:buNone/>
            </a:pPr>
            <a:endParaRPr lang="en-GB" sz="1600" dirty="0"/>
          </a:p>
          <a:p>
            <a:pPr>
              <a:lnSpc>
                <a:spcPct val="120000"/>
              </a:lnSpc>
            </a:pPr>
            <a:r>
              <a:rPr lang="en-GB" sz="1600" dirty="0"/>
              <a:t>the emphasis is not on the quantity of text studied but </a:t>
            </a:r>
            <a:r>
              <a:rPr lang="en-GB" sz="1600" b="1" dirty="0"/>
              <a:t>on the quality of students’ engagement with the original text</a:t>
            </a:r>
            <a:r>
              <a:rPr lang="en-GB" sz="1600" dirty="0"/>
              <a:t> and the various contexts in which it can be situated, including historical, social, literary and reception contexts.</a:t>
            </a:r>
          </a:p>
        </p:txBody>
      </p:sp>
      <p:sp>
        <p:nvSpPr>
          <p:cNvPr id="4" name="Content Placeholder 3">
            <a:extLst>
              <a:ext uri="{FF2B5EF4-FFF2-40B4-BE49-F238E27FC236}">
                <a16:creationId xmlns:a16="http://schemas.microsoft.com/office/drawing/2014/main" id="{84D2D523-2273-45E7-DE47-E46DC5B5B85C}"/>
              </a:ext>
            </a:extLst>
          </p:cNvPr>
          <p:cNvSpPr>
            <a:spLocks noGrp="1"/>
          </p:cNvSpPr>
          <p:nvPr>
            <p:ph sz="half" idx="2"/>
          </p:nvPr>
        </p:nvSpPr>
        <p:spPr>
          <a:xfrm>
            <a:off x="6172200" y="1963805"/>
            <a:ext cx="5181600" cy="4213158"/>
          </a:xfrm>
        </p:spPr>
        <p:txBody>
          <a:bodyPr>
            <a:normAutofit/>
          </a:bodyPr>
          <a:lstStyle/>
          <a:p>
            <a:pPr>
              <a:lnSpc>
                <a:spcPct val="120000"/>
              </a:lnSpc>
            </a:pPr>
            <a:r>
              <a:rPr lang="en-GB" sz="1600" dirty="0"/>
              <a:t>for each examination year a circular will issue from the Department of Education relating to the prescribed material for examination</a:t>
            </a:r>
          </a:p>
          <a:p>
            <a:pPr marL="0" indent="0">
              <a:lnSpc>
                <a:spcPct val="120000"/>
              </a:lnSpc>
              <a:buNone/>
            </a:pPr>
            <a:endParaRPr lang="en-GB" sz="1600" dirty="0"/>
          </a:p>
          <a:p>
            <a:pPr>
              <a:lnSpc>
                <a:spcPct val="120000"/>
              </a:lnSpc>
            </a:pPr>
            <a:r>
              <a:rPr lang="en-GB" sz="1600" dirty="0">
                <a:ea typeface="Candara" panose="020E0502030303020204" pitchFamily="34" charset="0"/>
              </a:rPr>
              <a:t>the circular will also provide a list of grammatical forms and constructions prescribed for examination at Higher and Ordinary level.</a:t>
            </a:r>
            <a:endParaRPr lang="en-GB" sz="1600" dirty="0"/>
          </a:p>
        </p:txBody>
      </p:sp>
      <p:sp>
        <p:nvSpPr>
          <p:cNvPr id="6" name="TextBox 5">
            <a:extLst>
              <a:ext uri="{FF2B5EF4-FFF2-40B4-BE49-F238E27FC236}">
                <a16:creationId xmlns:a16="http://schemas.microsoft.com/office/drawing/2014/main" id="{DBC16B08-43BB-010F-AEC3-D55366D27632}"/>
              </a:ext>
            </a:extLst>
          </p:cNvPr>
          <p:cNvSpPr txBox="1"/>
          <p:nvPr/>
        </p:nvSpPr>
        <p:spPr>
          <a:xfrm>
            <a:off x="395199" y="1002331"/>
            <a:ext cx="4887686" cy="769441"/>
          </a:xfrm>
          <a:prstGeom prst="rect">
            <a:avLst/>
          </a:prstGeom>
          <a:noFill/>
        </p:spPr>
        <p:txBody>
          <a:bodyPr wrap="square" rtlCol="0">
            <a:spAutoFit/>
          </a:bodyPr>
          <a:lstStyle/>
          <a:p>
            <a:r>
              <a:rPr lang="en-IE" sz="4400" dirty="0">
                <a:solidFill>
                  <a:srgbClr val="0E85AA"/>
                </a:solidFill>
                <a:latin typeface="+mj-lt"/>
              </a:rPr>
              <a:t>Capstone Text</a:t>
            </a:r>
            <a:endParaRPr lang="en-GB" sz="4400" dirty="0">
              <a:solidFill>
                <a:srgbClr val="0E85AA"/>
              </a:solidFill>
              <a:latin typeface="+mj-lt"/>
            </a:endParaRPr>
          </a:p>
        </p:txBody>
      </p:sp>
    </p:spTree>
    <p:extLst>
      <p:ext uri="{BB962C8B-B14F-4D97-AF65-F5344CB8AC3E}">
        <p14:creationId xmlns:p14="http://schemas.microsoft.com/office/powerpoint/2010/main" val="274597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4BA5-620B-168C-B65F-100C6870A41B}"/>
              </a:ext>
            </a:extLst>
          </p:cNvPr>
          <p:cNvSpPr>
            <a:spLocks noGrp="1"/>
          </p:cNvSpPr>
          <p:nvPr>
            <p:ph type="title"/>
          </p:nvPr>
        </p:nvSpPr>
        <p:spPr>
          <a:xfrm>
            <a:off x="401472" y="250031"/>
            <a:ext cx="10515600" cy="1325563"/>
          </a:xfrm>
        </p:spPr>
        <p:txBody>
          <a:bodyPr/>
          <a:lstStyle/>
          <a:p>
            <a:r>
              <a:rPr lang="en-GB" dirty="0"/>
              <a:t>The Capstone text </a:t>
            </a:r>
          </a:p>
        </p:txBody>
      </p:sp>
      <p:sp>
        <p:nvSpPr>
          <p:cNvPr id="4" name="Content Placeholder 3">
            <a:extLst>
              <a:ext uri="{FF2B5EF4-FFF2-40B4-BE49-F238E27FC236}">
                <a16:creationId xmlns:a16="http://schemas.microsoft.com/office/drawing/2014/main" id="{9459A901-AB13-241C-7C46-E317D743A43D}"/>
              </a:ext>
            </a:extLst>
          </p:cNvPr>
          <p:cNvSpPr>
            <a:spLocks noGrp="1"/>
          </p:cNvSpPr>
          <p:nvPr>
            <p:ph sz="half" idx="2"/>
          </p:nvPr>
        </p:nvSpPr>
        <p:spPr>
          <a:xfrm>
            <a:off x="5926667" y="1825624"/>
            <a:ext cx="5181600" cy="4351338"/>
          </a:xfrm>
        </p:spPr>
        <p:txBody>
          <a:bodyPr/>
          <a:lstStyle/>
          <a:p>
            <a:pPr marL="0" indent="0" algn="ctr">
              <a:buNone/>
            </a:pPr>
            <a:r>
              <a:rPr lang="en-GB" i="1" dirty="0"/>
              <a:t>“provides a culminating and integrative experience, which allows all students to showcase and apply key knowledge and skills they have acquired in the course to a stimulating and context-rich Ancient Greek/Latin text.”</a:t>
            </a:r>
          </a:p>
        </p:txBody>
      </p:sp>
      <p:sp>
        <p:nvSpPr>
          <p:cNvPr id="5" name="Rectangle 1">
            <a:extLst>
              <a:ext uri="{FF2B5EF4-FFF2-40B4-BE49-F238E27FC236}">
                <a16:creationId xmlns:a16="http://schemas.microsoft.com/office/drawing/2014/main" id="{52DA431E-9ED0-F510-EFE0-BA5F1E067CD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Content Placeholder 9" descr="A stone archway with columns and a stone path&#10;&#10;Description automatically generated">
            <a:extLst>
              <a:ext uri="{FF2B5EF4-FFF2-40B4-BE49-F238E27FC236}">
                <a16:creationId xmlns:a16="http://schemas.microsoft.com/office/drawing/2014/main" id="{CB095C0A-DF47-2B7C-74AA-92F9C81BA4BF}"/>
              </a:ext>
            </a:extLst>
          </p:cNvPr>
          <p:cNvPicPr>
            <a:picLocks noGrp="1" noChangeAspect="1"/>
          </p:cNvPicPr>
          <p:nvPr>
            <p:ph sz="half" idx="1"/>
          </p:nvPr>
        </p:nvPicPr>
        <p:blipFill>
          <a:blip r:embed="rId3"/>
          <a:stretch>
            <a:fillRect/>
          </a:stretch>
        </p:blipFill>
        <p:spPr>
          <a:xfrm>
            <a:off x="1253331" y="1825624"/>
            <a:ext cx="4351338" cy="4351338"/>
          </a:xfrm>
          <a:ln>
            <a:solidFill>
              <a:schemeClr val="tx1"/>
            </a:solidFill>
          </a:ln>
          <a:effectLst>
            <a:outerShdw blurRad="50800" dist="38100" dir="8100000" algn="tr" rotWithShape="0">
              <a:prstClr val="black">
                <a:alpha val="40000"/>
              </a:prstClr>
            </a:outerShdw>
          </a:effectLst>
        </p:spPr>
      </p:pic>
      <p:sp>
        <p:nvSpPr>
          <p:cNvPr id="25" name="TextBox 24">
            <a:extLst>
              <a:ext uri="{FF2B5EF4-FFF2-40B4-BE49-F238E27FC236}">
                <a16:creationId xmlns:a16="http://schemas.microsoft.com/office/drawing/2014/main" id="{9FA8AC6C-5C8C-3322-E96D-775ED8E1A276}"/>
              </a:ext>
            </a:extLst>
          </p:cNvPr>
          <p:cNvSpPr txBox="1"/>
          <p:nvPr/>
        </p:nvSpPr>
        <p:spPr>
          <a:xfrm>
            <a:off x="5659272" y="5718939"/>
            <a:ext cx="6345071" cy="276999"/>
          </a:xfrm>
          <a:prstGeom prst="rect">
            <a:avLst/>
          </a:prstGeom>
          <a:noFill/>
        </p:spPr>
        <p:txBody>
          <a:bodyPr wrap="square">
            <a:spAutoFit/>
          </a:bodyPr>
          <a:lstStyle/>
          <a:p>
            <a:pPr marL="0" indent="0">
              <a:buNone/>
            </a:pPr>
            <a:r>
              <a:rPr lang="en-GB" sz="1200" dirty="0">
                <a:solidFill>
                  <a:srgbClr val="0E85AA"/>
                </a:solidFill>
              </a:rPr>
              <a:t>Department of Education, 2024, p.2 Curriculum Specification for Leaving Certificate Latin</a:t>
            </a:r>
          </a:p>
        </p:txBody>
      </p:sp>
    </p:spTree>
    <p:extLst>
      <p:ext uri="{BB962C8B-B14F-4D97-AF65-F5344CB8AC3E}">
        <p14:creationId xmlns:p14="http://schemas.microsoft.com/office/powerpoint/2010/main" val="31995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stone archway with columns and a stone path&#10;&#10;Description automatically generated">
            <a:extLst>
              <a:ext uri="{FF2B5EF4-FFF2-40B4-BE49-F238E27FC236}">
                <a16:creationId xmlns:a16="http://schemas.microsoft.com/office/drawing/2014/main" id="{FAB7E1ED-03CC-7B5B-E372-983595E1D9C6}"/>
              </a:ext>
            </a:extLst>
          </p:cNvPr>
          <p:cNvPicPr>
            <a:picLocks noGrp="1" noChangeAspect="1"/>
          </p:cNvPicPr>
          <p:nvPr>
            <p:ph sz="half" idx="1"/>
          </p:nvPr>
        </p:nvPicPr>
        <p:blipFill>
          <a:blip r:embed="rId3"/>
          <a:stretch>
            <a:fillRect/>
          </a:stretch>
        </p:blipFill>
        <p:spPr>
          <a:xfrm>
            <a:off x="1253331" y="1825625"/>
            <a:ext cx="4351338" cy="4351338"/>
          </a:xfrm>
          <a:ln>
            <a:solidFill>
              <a:schemeClr val="tx1"/>
            </a:solidFill>
          </a:ln>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7DDBC325-E08A-2B30-7202-03B1166F45F1}"/>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Content Placeholder 9" descr="A stone archway with columns and a stone path&#10;&#10;Description automatically generated">
            <a:extLst>
              <a:ext uri="{FF2B5EF4-FFF2-40B4-BE49-F238E27FC236}">
                <a16:creationId xmlns:a16="http://schemas.microsoft.com/office/drawing/2014/main" id="{58D05AEE-5976-5147-EA25-E7B099AB81B0}"/>
              </a:ext>
            </a:extLst>
          </p:cNvPr>
          <p:cNvPicPr>
            <a:picLocks noChangeAspect="1"/>
          </p:cNvPicPr>
          <p:nvPr/>
        </p:nvPicPr>
        <p:blipFill>
          <a:blip r:embed="rId3"/>
          <a:stretch>
            <a:fillRect/>
          </a:stretch>
        </p:blipFill>
        <p:spPr>
          <a:xfrm>
            <a:off x="2546350" y="0"/>
            <a:ext cx="6864350" cy="6864350"/>
          </a:xfrm>
          <a:prstGeom prst="rect">
            <a:avLst/>
          </a:prstGeom>
          <a:ln>
            <a:solidFill>
              <a:schemeClr val="tx1"/>
            </a:solidFill>
          </a:ln>
          <a:effectLst>
            <a:outerShdw blurRad="50800" dist="38100" dir="8100000" algn="tr" rotWithShape="0">
              <a:prstClr val="black">
                <a:alpha val="40000"/>
              </a:prstClr>
            </a:outerShdw>
          </a:effectLst>
        </p:spPr>
      </p:pic>
      <p:cxnSp>
        <p:nvCxnSpPr>
          <p:cNvPr id="13" name="Straight Arrow Connector 12">
            <a:extLst>
              <a:ext uri="{FF2B5EF4-FFF2-40B4-BE49-F238E27FC236}">
                <a16:creationId xmlns:a16="http://schemas.microsoft.com/office/drawing/2014/main" id="{F1CC5B2D-2F62-0A67-5D7E-08FDB4D26817}"/>
              </a:ext>
            </a:extLst>
          </p:cNvPr>
          <p:cNvCxnSpPr>
            <a:cxnSpLocks/>
          </p:cNvCxnSpPr>
          <p:nvPr/>
        </p:nvCxnSpPr>
        <p:spPr>
          <a:xfrm flipV="1">
            <a:off x="4577488" y="1536528"/>
            <a:ext cx="20279" cy="434514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440B84B-134B-1EA3-398F-66F9B8D72EBB}"/>
              </a:ext>
            </a:extLst>
          </p:cNvPr>
          <p:cNvCxnSpPr>
            <a:cxnSpLocks/>
          </p:cNvCxnSpPr>
          <p:nvPr/>
        </p:nvCxnSpPr>
        <p:spPr>
          <a:xfrm>
            <a:off x="7192109" y="1598192"/>
            <a:ext cx="90434" cy="42898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1B16712-4F97-1F0A-5674-A3C7BD7D8B89}"/>
              </a:ext>
            </a:extLst>
          </p:cNvPr>
          <p:cNvCxnSpPr>
            <a:cxnSpLocks/>
          </p:cNvCxnSpPr>
          <p:nvPr/>
        </p:nvCxnSpPr>
        <p:spPr>
          <a:xfrm>
            <a:off x="4773386" y="1598192"/>
            <a:ext cx="0" cy="42834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0298C61-992E-8E6F-6FCB-75A8D65FC876}"/>
              </a:ext>
            </a:extLst>
          </p:cNvPr>
          <p:cNvCxnSpPr>
            <a:cxnSpLocks/>
          </p:cNvCxnSpPr>
          <p:nvPr/>
        </p:nvCxnSpPr>
        <p:spPr>
          <a:xfrm flipH="1" flipV="1">
            <a:off x="7379022" y="1536528"/>
            <a:ext cx="64123" cy="43496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AE2F090-5219-2CAB-E2A6-705A4F10E3D6}"/>
              </a:ext>
            </a:extLst>
          </p:cNvPr>
          <p:cNvCxnSpPr>
            <a:cxnSpLocks/>
          </p:cNvCxnSpPr>
          <p:nvPr/>
        </p:nvCxnSpPr>
        <p:spPr>
          <a:xfrm flipV="1">
            <a:off x="5978525" y="1981200"/>
            <a:ext cx="0" cy="7129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88A37F7-16B9-9A2C-F240-C4A2097DCE53}"/>
              </a:ext>
            </a:extLst>
          </p:cNvPr>
          <p:cNvSpPr txBox="1"/>
          <p:nvPr/>
        </p:nvSpPr>
        <p:spPr>
          <a:xfrm>
            <a:off x="4531954" y="831184"/>
            <a:ext cx="2933700" cy="523220"/>
          </a:xfrm>
          <a:prstGeom prst="rect">
            <a:avLst/>
          </a:prstGeom>
          <a:solidFill>
            <a:schemeClr val="bg1"/>
          </a:solidFill>
        </p:spPr>
        <p:txBody>
          <a:bodyPr wrap="square" rtlCol="0">
            <a:spAutoFit/>
          </a:bodyPr>
          <a:lstStyle/>
          <a:p>
            <a:pPr algn="ctr"/>
            <a:r>
              <a:rPr lang="en-IE" sz="2800" b="1" dirty="0"/>
              <a:t>Capstone</a:t>
            </a:r>
            <a:endParaRPr lang="en-GB" sz="2800" b="1" dirty="0"/>
          </a:p>
        </p:txBody>
      </p:sp>
      <p:sp>
        <p:nvSpPr>
          <p:cNvPr id="32" name="TextBox 31">
            <a:extLst>
              <a:ext uri="{FF2B5EF4-FFF2-40B4-BE49-F238E27FC236}">
                <a16:creationId xmlns:a16="http://schemas.microsoft.com/office/drawing/2014/main" id="{BB600A58-F1F3-4BFE-A757-612A55D0D689}"/>
              </a:ext>
            </a:extLst>
          </p:cNvPr>
          <p:cNvSpPr txBox="1"/>
          <p:nvPr/>
        </p:nvSpPr>
        <p:spPr>
          <a:xfrm>
            <a:off x="6316250" y="5888378"/>
            <a:ext cx="3089991" cy="830997"/>
          </a:xfrm>
          <a:prstGeom prst="rect">
            <a:avLst/>
          </a:prstGeom>
          <a:solidFill>
            <a:schemeClr val="bg1"/>
          </a:solidFill>
        </p:spPr>
        <p:txBody>
          <a:bodyPr wrap="square" rtlCol="0">
            <a:spAutoFit/>
          </a:bodyPr>
          <a:lstStyle/>
          <a:p>
            <a:pPr algn="ctr"/>
            <a:r>
              <a:rPr lang="en-IE" sz="2400" b="1" dirty="0"/>
              <a:t>Cornerstone</a:t>
            </a:r>
          </a:p>
          <a:p>
            <a:pPr algn="ctr"/>
            <a:endParaRPr lang="en-GB" sz="2400" b="1" dirty="0"/>
          </a:p>
        </p:txBody>
      </p:sp>
      <p:sp>
        <p:nvSpPr>
          <p:cNvPr id="33" name="TextBox 32">
            <a:extLst>
              <a:ext uri="{FF2B5EF4-FFF2-40B4-BE49-F238E27FC236}">
                <a16:creationId xmlns:a16="http://schemas.microsoft.com/office/drawing/2014/main" id="{5B35967E-4291-174A-AF28-236AC79CC64F}"/>
              </a:ext>
            </a:extLst>
          </p:cNvPr>
          <p:cNvSpPr txBox="1">
            <a:spLocks/>
          </p:cNvSpPr>
          <p:nvPr/>
        </p:nvSpPr>
        <p:spPr>
          <a:xfrm>
            <a:off x="2526986" y="5888019"/>
            <a:ext cx="3057330" cy="830997"/>
          </a:xfrm>
          <a:prstGeom prst="rect">
            <a:avLst/>
          </a:prstGeom>
          <a:solidFill>
            <a:schemeClr val="bg1"/>
          </a:solidFill>
        </p:spPr>
        <p:txBody>
          <a:bodyPr wrap="square" rtlCol="0">
            <a:spAutoFit/>
          </a:bodyPr>
          <a:lstStyle/>
          <a:p>
            <a:pPr algn="ctr"/>
            <a:r>
              <a:rPr lang="en-IE" sz="2400" b="1" dirty="0"/>
              <a:t>Cornerstone</a:t>
            </a:r>
          </a:p>
          <a:p>
            <a:pPr algn="ctr"/>
            <a:endParaRPr lang="en-GB" sz="2400" b="1" dirty="0"/>
          </a:p>
        </p:txBody>
      </p:sp>
      <p:sp>
        <p:nvSpPr>
          <p:cNvPr id="34" name="TextBox 33">
            <a:extLst>
              <a:ext uri="{FF2B5EF4-FFF2-40B4-BE49-F238E27FC236}">
                <a16:creationId xmlns:a16="http://schemas.microsoft.com/office/drawing/2014/main" id="{52F75D39-6F8E-E8CA-BDE3-63CB256757A9}"/>
              </a:ext>
            </a:extLst>
          </p:cNvPr>
          <p:cNvSpPr txBox="1"/>
          <p:nvPr/>
        </p:nvSpPr>
        <p:spPr>
          <a:xfrm>
            <a:off x="4881699" y="2687784"/>
            <a:ext cx="2234210" cy="800219"/>
          </a:xfrm>
          <a:prstGeom prst="rect">
            <a:avLst/>
          </a:prstGeom>
          <a:solidFill>
            <a:schemeClr val="bg1"/>
          </a:solidFill>
        </p:spPr>
        <p:txBody>
          <a:bodyPr wrap="square" rtlCol="0">
            <a:spAutoFit/>
          </a:bodyPr>
          <a:lstStyle/>
          <a:p>
            <a:pPr algn="ctr"/>
            <a:r>
              <a:rPr lang="en-IE" sz="2300" b="1" dirty="0"/>
              <a:t>Keystone</a:t>
            </a:r>
          </a:p>
          <a:p>
            <a:pPr algn="ctr"/>
            <a:endParaRPr lang="en-GB" sz="2300" b="1" dirty="0"/>
          </a:p>
        </p:txBody>
      </p:sp>
      <p:sp>
        <p:nvSpPr>
          <p:cNvPr id="10" name="TextBox 9">
            <a:extLst>
              <a:ext uri="{FF2B5EF4-FFF2-40B4-BE49-F238E27FC236}">
                <a16:creationId xmlns:a16="http://schemas.microsoft.com/office/drawing/2014/main" id="{96E356EE-B6D4-08F6-D290-854DE8629FEB}"/>
              </a:ext>
            </a:extLst>
          </p:cNvPr>
          <p:cNvSpPr txBox="1"/>
          <p:nvPr/>
        </p:nvSpPr>
        <p:spPr>
          <a:xfrm>
            <a:off x="2528475" y="5890983"/>
            <a:ext cx="3057330" cy="830997"/>
          </a:xfrm>
          <a:prstGeom prst="rect">
            <a:avLst/>
          </a:prstGeom>
          <a:solidFill>
            <a:schemeClr val="bg1"/>
          </a:solidFill>
        </p:spPr>
        <p:txBody>
          <a:bodyPr wrap="square" rtlCol="0">
            <a:spAutoFit/>
          </a:bodyPr>
          <a:lstStyle/>
          <a:p>
            <a:pPr algn="ctr"/>
            <a:r>
              <a:rPr lang="en-IE" sz="2400" b="1" dirty="0"/>
              <a:t>Students learn </a:t>
            </a:r>
          </a:p>
          <a:p>
            <a:pPr algn="ctr"/>
            <a:r>
              <a:rPr lang="en-IE" sz="2400" b="1" dirty="0"/>
              <a:t>about</a:t>
            </a:r>
            <a:endParaRPr lang="en-GB" sz="2400" b="1" dirty="0"/>
          </a:p>
        </p:txBody>
      </p:sp>
      <p:sp>
        <p:nvSpPr>
          <p:cNvPr id="11" name="TextBox 10">
            <a:extLst>
              <a:ext uri="{FF2B5EF4-FFF2-40B4-BE49-F238E27FC236}">
                <a16:creationId xmlns:a16="http://schemas.microsoft.com/office/drawing/2014/main" id="{4C1BAAFB-BE31-B2D4-2028-0261CA9AAB15}"/>
              </a:ext>
            </a:extLst>
          </p:cNvPr>
          <p:cNvSpPr txBox="1"/>
          <p:nvPr/>
        </p:nvSpPr>
        <p:spPr>
          <a:xfrm>
            <a:off x="6311791" y="5888378"/>
            <a:ext cx="3089991" cy="830997"/>
          </a:xfrm>
          <a:prstGeom prst="rect">
            <a:avLst/>
          </a:prstGeom>
          <a:solidFill>
            <a:schemeClr val="bg1"/>
          </a:solidFill>
        </p:spPr>
        <p:txBody>
          <a:bodyPr wrap="square" rtlCol="0">
            <a:spAutoFit/>
          </a:bodyPr>
          <a:lstStyle/>
          <a:p>
            <a:pPr algn="ctr"/>
            <a:r>
              <a:rPr lang="en-IE" sz="2400" b="1" dirty="0"/>
              <a:t>Students should be able to</a:t>
            </a:r>
            <a:endParaRPr lang="en-GB" sz="2400" b="1" dirty="0"/>
          </a:p>
        </p:txBody>
      </p:sp>
      <p:sp>
        <p:nvSpPr>
          <p:cNvPr id="12" name="TextBox 11">
            <a:extLst>
              <a:ext uri="{FF2B5EF4-FFF2-40B4-BE49-F238E27FC236}">
                <a16:creationId xmlns:a16="http://schemas.microsoft.com/office/drawing/2014/main" id="{9D44BBC4-A3C3-8EE9-02EE-375CA06F908F}"/>
              </a:ext>
            </a:extLst>
          </p:cNvPr>
          <p:cNvSpPr txBox="1"/>
          <p:nvPr/>
        </p:nvSpPr>
        <p:spPr>
          <a:xfrm>
            <a:off x="4861420" y="2694134"/>
            <a:ext cx="2234210" cy="800219"/>
          </a:xfrm>
          <a:prstGeom prst="rect">
            <a:avLst/>
          </a:prstGeom>
          <a:solidFill>
            <a:schemeClr val="bg1"/>
          </a:solidFill>
        </p:spPr>
        <p:txBody>
          <a:bodyPr wrap="square" rtlCol="0">
            <a:spAutoFit/>
          </a:bodyPr>
          <a:lstStyle/>
          <a:p>
            <a:pPr algn="ctr"/>
            <a:r>
              <a:rPr lang="en-IE" sz="2300" b="1" dirty="0"/>
              <a:t>Key Competencies</a:t>
            </a:r>
            <a:endParaRPr lang="en-GB" sz="2300" b="1" dirty="0"/>
          </a:p>
        </p:txBody>
      </p:sp>
      <p:sp>
        <p:nvSpPr>
          <p:cNvPr id="8" name="TextBox 7">
            <a:extLst>
              <a:ext uri="{FF2B5EF4-FFF2-40B4-BE49-F238E27FC236}">
                <a16:creationId xmlns:a16="http://schemas.microsoft.com/office/drawing/2014/main" id="{6E9A166D-1500-8EF1-CE11-4DB6781FAB2C}"/>
              </a:ext>
            </a:extLst>
          </p:cNvPr>
          <p:cNvSpPr txBox="1"/>
          <p:nvPr/>
        </p:nvSpPr>
        <p:spPr>
          <a:xfrm>
            <a:off x="4542094" y="826357"/>
            <a:ext cx="2933700" cy="523220"/>
          </a:xfrm>
          <a:prstGeom prst="rect">
            <a:avLst/>
          </a:prstGeom>
          <a:solidFill>
            <a:schemeClr val="bg1"/>
          </a:solidFill>
        </p:spPr>
        <p:txBody>
          <a:bodyPr wrap="square" rtlCol="0">
            <a:spAutoFit/>
          </a:bodyPr>
          <a:lstStyle/>
          <a:p>
            <a:pPr algn="ctr"/>
            <a:r>
              <a:rPr lang="en-IE" sz="2800" b="1" dirty="0"/>
              <a:t>Capstone Text</a:t>
            </a:r>
            <a:endParaRPr lang="en-GB" sz="2800" b="1" dirty="0"/>
          </a:p>
        </p:txBody>
      </p:sp>
      <p:cxnSp>
        <p:nvCxnSpPr>
          <p:cNvPr id="45" name="Straight Arrow Connector 44">
            <a:extLst>
              <a:ext uri="{FF2B5EF4-FFF2-40B4-BE49-F238E27FC236}">
                <a16:creationId xmlns:a16="http://schemas.microsoft.com/office/drawing/2014/main" id="{4527FD98-39C7-C51E-A5E1-5B7D77CED0A3}"/>
              </a:ext>
            </a:extLst>
          </p:cNvPr>
          <p:cNvCxnSpPr>
            <a:cxnSpLocks/>
            <a:stCxn id="33" idx="0"/>
          </p:cNvCxnSpPr>
          <p:nvPr/>
        </p:nvCxnSpPr>
        <p:spPr>
          <a:xfrm flipV="1">
            <a:off x="4055651" y="5428868"/>
            <a:ext cx="476303" cy="4591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6DDF500-5283-D20F-D78E-3B256D0E69AD}"/>
              </a:ext>
            </a:extLst>
          </p:cNvPr>
          <p:cNvCxnSpPr>
            <a:cxnSpLocks/>
          </p:cNvCxnSpPr>
          <p:nvPr/>
        </p:nvCxnSpPr>
        <p:spPr>
          <a:xfrm flipH="1" flipV="1">
            <a:off x="7445375" y="5488786"/>
            <a:ext cx="397006" cy="3932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83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5"/>
                                        </p:tgtEl>
                                      </p:cBhvr>
                                    </p:animEffect>
                                    <p:set>
                                      <p:cBhvr>
                                        <p:cTn id="61" dur="1" fill="hold">
                                          <p:stCondLst>
                                            <p:cond delay="499"/>
                                          </p:stCondLst>
                                        </p:cTn>
                                        <p:tgtEl>
                                          <p:spTgt spid="4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10" grpId="0" animBg="1"/>
      <p:bldP spid="11" grpId="0" animBg="1"/>
      <p:bldP spid="12"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0EB2A-B4BC-F2B7-F0A2-AD5CAD8E5D94}"/>
              </a:ext>
            </a:extLst>
          </p:cNvPr>
          <p:cNvSpPr>
            <a:spLocks noGrp="1"/>
          </p:cNvSpPr>
          <p:nvPr>
            <p:ph type="title"/>
          </p:nvPr>
        </p:nvSpPr>
        <p:spPr>
          <a:xfrm>
            <a:off x="317444" y="350837"/>
            <a:ext cx="9290580" cy="1325563"/>
          </a:xfrm>
        </p:spPr>
        <p:txBody>
          <a:bodyPr>
            <a:normAutofit/>
          </a:bodyPr>
          <a:lstStyle/>
          <a:p>
            <a:r>
              <a:rPr lang="en-GB" dirty="0"/>
              <a:t>Part 4: Overview of</a:t>
            </a:r>
            <a:br>
              <a:rPr lang="en-GB" dirty="0"/>
            </a:br>
            <a:r>
              <a:rPr lang="en-GB" dirty="0"/>
              <a:t>Assessment for Certification</a:t>
            </a:r>
          </a:p>
        </p:txBody>
      </p:sp>
      <p:sp>
        <p:nvSpPr>
          <p:cNvPr id="3" name="Content Placeholder 2">
            <a:extLst>
              <a:ext uri="{FF2B5EF4-FFF2-40B4-BE49-F238E27FC236}">
                <a16:creationId xmlns:a16="http://schemas.microsoft.com/office/drawing/2014/main" id="{333E622F-7C9E-83B5-50B4-0B97AC3534B0}"/>
              </a:ext>
            </a:extLst>
          </p:cNvPr>
          <p:cNvSpPr>
            <a:spLocks noGrp="1"/>
          </p:cNvSpPr>
          <p:nvPr>
            <p:ph sz="half" idx="1"/>
          </p:nvPr>
        </p:nvSpPr>
        <p:spPr>
          <a:xfrm>
            <a:off x="756312" y="2155825"/>
            <a:ext cx="6899547" cy="3562587"/>
          </a:xfrm>
        </p:spPr>
        <p:txBody>
          <a:bodyPr>
            <a:normAutofit/>
          </a:bodyPr>
          <a:lstStyle/>
          <a:p>
            <a:pPr marL="514350" indent="-514350">
              <a:buFont typeface="+mj-lt"/>
              <a:buAutoNum type="arabicParenR"/>
            </a:pPr>
            <a:r>
              <a:rPr lang="en-GB" dirty="0"/>
              <a:t>Overview of Assessment Components</a:t>
            </a:r>
          </a:p>
          <a:p>
            <a:pPr marL="514350" indent="-514350">
              <a:buFont typeface="+mj-lt"/>
              <a:buAutoNum type="arabicParenR"/>
            </a:pPr>
            <a:endParaRPr lang="en-GB" dirty="0"/>
          </a:p>
          <a:p>
            <a:pPr marL="514350" indent="-514350">
              <a:buFont typeface="+mj-lt"/>
              <a:buAutoNum type="arabicParenR"/>
            </a:pPr>
            <a:r>
              <a:rPr lang="en-GB" dirty="0"/>
              <a:t>Additional Assessment Component</a:t>
            </a:r>
          </a:p>
          <a:p>
            <a:pPr marL="514350" indent="-514350">
              <a:buFont typeface="+mj-lt"/>
              <a:buAutoNum type="arabicParenR"/>
            </a:pPr>
            <a:endParaRPr lang="en-GB" dirty="0"/>
          </a:p>
          <a:p>
            <a:pPr marL="514350" indent="-514350">
              <a:buFont typeface="+mj-lt"/>
              <a:buAutoNum type="arabicParenR"/>
            </a:pPr>
            <a:r>
              <a:rPr lang="en-GB" dirty="0"/>
              <a:t>Written Examination</a:t>
            </a:r>
          </a:p>
          <a:p>
            <a:pPr marL="514350" indent="-514350">
              <a:buFont typeface="+mj-lt"/>
              <a:buAutoNum type="arabicParenR"/>
            </a:pPr>
            <a:endParaRPr lang="en-GB" dirty="0"/>
          </a:p>
          <a:p>
            <a:pPr marL="514350" indent="-514350">
              <a:buFont typeface="+mj-lt"/>
              <a:buAutoNum type="arabicParenR"/>
            </a:pPr>
            <a:r>
              <a:rPr lang="en-GB" dirty="0"/>
              <a:t>Leaving Certificate Grading</a:t>
            </a:r>
          </a:p>
          <a:p>
            <a:pPr marL="0" indent="0">
              <a:buNone/>
            </a:pPr>
            <a:endParaRPr lang="en-GB" dirty="0"/>
          </a:p>
          <a:p>
            <a:pPr marL="514350" indent="-514350">
              <a:buAutoNum type="arabicParenR" startAt="3"/>
            </a:pPr>
            <a:endParaRPr lang="en-GB" dirty="0"/>
          </a:p>
          <a:p>
            <a:pPr marL="514350" indent="-514350">
              <a:buAutoNum type="arabicParenR" startAt="3"/>
            </a:pPr>
            <a:endParaRPr lang="en-GB" dirty="0"/>
          </a:p>
          <a:p>
            <a:endParaRPr lang="en-GB" dirty="0"/>
          </a:p>
        </p:txBody>
      </p:sp>
      <p:pic>
        <p:nvPicPr>
          <p:cNvPr id="15362" name="Picture 2" descr="The gladiatorial graffiti of the Roman amphitheatre: long-lived memorials  of imperial munera - bsr.ac.uk">
            <a:extLst>
              <a:ext uri="{FF2B5EF4-FFF2-40B4-BE49-F238E27FC236}">
                <a16:creationId xmlns:a16="http://schemas.microsoft.com/office/drawing/2014/main" id="{105E047D-3666-5C5E-D89D-97118DB6CC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138325" y="2720610"/>
            <a:ext cx="4724813" cy="310608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54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B8E874E-5B1F-CEC1-C5A5-F10F0BC4ABD8}"/>
              </a:ext>
            </a:extLst>
          </p:cNvPr>
          <p:cNvSpPr>
            <a:spLocks noGrp="1"/>
          </p:cNvSpPr>
          <p:nvPr>
            <p:ph type="title"/>
          </p:nvPr>
        </p:nvSpPr>
        <p:spPr>
          <a:xfrm>
            <a:off x="333233" y="378773"/>
            <a:ext cx="10515600" cy="1325563"/>
          </a:xfrm>
        </p:spPr>
        <p:txBody>
          <a:bodyPr/>
          <a:lstStyle/>
          <a:p>
            <a:r>
              <a:rPr lang="en-GB" dirty="0"/>
              <a:t>Assessment for Certification Overview</a:t>
            </a:r>
            <a:endParaRPr lang="en-US" dirty="0"/>
          </a:p>
        </p:txBody>
      </p:sp>
      <p:pic>
        <p:nvPicPr>
          <p:cNvPr id="4" name="Content Placeholder 3">
            <a:extLst>
              <a:ext uri="{FF2B5EF4-FFF2-40B4-BE49-F238E27FC236}">
                <a16:creationId xmlns:a16="http://schemas.microsoft.com/office/drawing/2014/main" id="{1FF555B8-6F89-F53A-AC45-C423B025D158}"/>
              </a:ext>
            </a:extLst>
          </p:cNvPr>
          <p:cNvPicPr>
            <a:picLocks noGrp="1" noChangeAspect="1"/>
          </p:cNvPicPr>
          <p:nvPr>
            <p:ph idx="1"/>
          </p:nvPr>
        </p:nvPicPr>
        <p:blipFill>
          <a:blip r:embed="rId3"/>
          <a:srcRect l="1247" t="4418" r="719"/>
          <a:stretch/>
        </p:blipFill>
        <p:spPr>
          <a:xfrm>
            <a:off x="2084210" y="1556684"/>
            <a:ext cx="8023579" cy="4351338"/>
          </a:xfrm>
          <a:prstGeom prst="rect">
            <a:avLst/>
          </a:prstGeom>
          <a:ln>
            <a:solidFill>
              <a:schemeClr val="tx1"/>
            </a:solidFill>
          </a:ln>
        </p:spPr>
      </p:pic>
    </p:spTree>
    <p:extLst>
      <p:ext uri="{BB962C8B-B14F-4D97-AF65-F5344CB8AC3E}">
        <p14:creationId xmlns:p14="http://schemas.microsoft.com/office/powerpoint/2010/main" val="388249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00F-394A-7A48-8807-C1CA4E871208}"/>
              </a:ext>
            </a:extLst>
          </p:cNvPr>
          <p:cNvSpPr>
            <a:spLocks noGrp="1"/>
          </p:cNvSpPr>
          <p:nvPr>
            <p:ph type="title"/>
          </p:nvPr>
        </p:nvSpPr>
        <p:spPr>
          <a:xfrm>
            <a:off x="346881" y="444120"/>
            <a:ext cx="10515600" cy="1325563"/>
          </a:xfrm>
        </p:spPr>
        <p:txBody>
          <a:bodyPr/>
          <a:lstStyle/>
          <a:p>
            <a:r>
              <a:rPr lang="en-GB" dirty="0"/>
              <a:t>Additional Assessment Component: Research Study - Text in Context </a:t>
            </a:r>
          </a:p>
        </p:txBody>
      </p:sp>
      <p:sp>
        <p:nvSpPr>
          <p:cNvPr id="3" name="Content Placeholder 2">
            <a:extLst>
              <a:ext uri="{FF2B5EF4-FFF2-40B4-BE49-F238E27FC236}">
                <a16:creationId xmlns:a16="http://schemas.microsoft.com/office/drawing/2014/main" id="{5BEC8626-5798-7D26-03E2-A4EF5865EC13}"/>
              </a:ext>
            </a:extLst>
          </p:cNvPr>
          <p:cNvSpPr>
            <a:spLocks noGrp="1"/>
          </p:cNvSpPr>
          <p:nvPr>
            <p:ph idx="1"/>
          </p:nvPr>
        </p:nvSpPr>
        <p:spPr/>
        <p:txBody>
          <a:bodyPr>
            <a:normAutofit/>
          </a:bodyPr>
          <a:lstStyle/>
          <a:p>
            <a:pPr marL="0" indent="0">
              <a:buNone/>
            </a:pPr>
            <a:endParaRPr lang="en-GB" sz="2400" dirty="0">
              <a:ea typeface="Candara" panose="020E0502030303020204" pitchFamily="34" charset="0"/>
            </a:endParaRPr>
          </a:p>
          <a:p>
            <a:pPr marL="0" indent="0">
              <a:buNone/>
            </a:pPr>
            <a:r>
              <a:rPr lang="en-GB" sz="2400" dirty="0">
                <a:ea typeface="Candara" panose="020E0502030303020204" pitchFamily="34" charset="0"/>
              </a:rPr>
              <a:t>“This assessment component aims to develop in students a </a:t>
            </a:r>
            <a:r>
              <a:rPr lang="en-GB" sz="2400" b="1" dirty="0">
                <a:ea typeface="Candara" panose="020E0502030303020204" pitchFamily="34" charset="0"/>
              </a:rPr>
              <a:t>spirit of enquiry</a:t>
            </a:r>
            <a:r>
              <a:rPr lang="en-GB" sz="2400" dirty="0">
                <a:ea typeface="Candara" panose="020E0502030303020204" pitchFamily="34" charset="0"/>
              </a:rPr>
              <a:t> about the significance and broader context of the language and literature that they encounter, and a range of skills to facilitate that enquiry.”</a:t>
            </a:r>
          </a:p>
          <a:p>
            <a:pPr marL="0" indent="0">
              <a:buNone/>
            </a:pPr>
            <a:endParaRPr lang="en-GB" sz="2400" dirty="0">
              <a:ea typeface="Arial" panose="020B0604020202020204" pitchFamily="34" charset="0"/>
            </a:endParaRPr>
          </a:p>
          <a:p>
            <a:pPr marL="0" indent="0">
              <a:buNone/>
            </a:pPr>
            <a:r>
              <a:rPr lang="en-GB" sz="2400" dirty="0">
                <a:ea typeface="Arial" panose="020B0604020202020204" pitchFamily="34" charset="0"/>
              </a:rPr>
              <a:t>“This assessment component is also designed to allow students to engage in </a:t>
            </a:r>
            <a:r>
              <a:rPr lang="en-GB" sz="2400" b="1" dirty="0">
                <a:ea typeface="Arial" panose="020B0604020202020204" pitchFamily="34" charset="0"/>
              </a:rPr>
              <a:t>self-directed study and to pursue in more depth an aspect of their study of the language that animates their interest and curiosity</a:t>
            </a:r>
            <a:r>
              <a:rPr lang="en-GB" sz="2400" dirty="0">
                <a:ea typeface="Arial" panose="020B0604020202020204" pitchFamily="34" charset="0"/>
              </a:rPr>
              <a:t>, at a level appropriate to their language competence and restrictions of time and </a:t>
            </a:r>
            <a:r>
              <a:rPr lang="en-GB" sz="2400">
                <a:ea typeface="Arial" panose="020B0604020202020204" pitchFamily="34" charset="0"/>
              </a:rPr>
              <a:t>resources.”</a:t>
            </a:r>
            <a:endParaRPr lang="en-GB" sz="2400" dirty="0">
              <a:ea typeface="Arial" panose="020B0604020202020204" pitchFamily="34" charset="0"/>
            </a:endParaRPr>
          </a:p>
        </p:txBody>
      </p:sp>
      <p:sp>
        <p:nvSpPr>
          <p:cNvPr id="5" name="TextBox 4">
            <a:extLst>
              <a:ext uri="{FF2B5EF4-FFF2-40B4-BE49-F238E27FC236}">
                <a16:creationId xmlns:a16="http://schemas.microsoft.com/office/drawing/2014/main" id="{C774B26C-674C-9E92-8127-F8A81AB0AF3F}"/>
              </a:ext>
            </a:extLst>
          </p:cNvPr>
          <p:cNvSpPr txBox="1"/>
          <p:nvPr/>
        </p:nvSpPr>
        <p:spPr>
          <a:xfrm>
            <a:off x="838200" y="6038463"/>
            <a:ext cx="6345071" cy="276999"/>
          </a:xfrm>
          <a:prstGeom prst="rect">
            <a:avLst/>
          </a:prstGeom>
          <a:noFill/>
        </p:spPr>
        <p:txBody>
          <a:bodyPr wrap="square">
            <a:spAutoFit/>
          </a:bodyPr>
          <a:lstStyle/>
          <a:p>
            <a:pPr marL="0" indent="0">
              <a:buNone/>
            </a:pPr>
            <a:r>
              <a:rPr lang="en-GB" sz="1200" dirty="0">
                <a:solidFill>
                  <a:srgbClr val="0E85AA"/>
                </a:solidFill>
              </a:rPr>
              <a:t>Department of Education, 2024, p.2 Curriculum Specification for Leaving Certificate Latin</a:t>
            </a:r>
          </a:p>
        </p:txBody>
      </p:sp>
    </p:spTree>
    <p:extLst>
      <p:ext uri="{BB962C8B-B14F-4D97-AF65-F5344CB8AC3E}">
        <p14:creationId xmlns:p14="http://schemas.microsoft.com/office/powerpoint/2010/main" val="320697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898774-B9DD-5A93-4426-6C2761E686A8}"/>
              </a:ext>
            </a:extLst>
          </p:cNvPr>
          <p:cNvSpPr>
            <a:spLocks noGrp="1"/>
          </p:cNvSpPr>
          <p:nvPr>
            <p:ph idx="1"/>
          </p:nvPr>
        </p:nvSpPr>
        <p:spPr>
          <a:xfrm>
            <a:off x="838200" y="1825625"/>
            <a:ext cx="6838949" cy="4351338"/>
          </a:xfrm>
        </p:spPr>
        <p:txBody>
          <a:bodyPr>
            <a:normAutofit fontScale="92500" lnSpcReduction="10000"/>
          </a:bodyPr>
          <a:lstStyle/>
          <a:p>
            <a:pPr marL="0" indent="0">
              <a:buNone/>
            </a:pPr>
            <a:endParaRPr lang="en-GB" sz="3000" dirty="0">
              <a:ea typeface="Candara" panose="020E0502030303020204" pitchFamily="34" charset="0"/>
            </a:endParaRPr>
          </a:p>
          <a:p>
            <a:pPr marL="0" indent="0">
              <a:buNone/>
            </a:pPr>
            <a:r>
              <a:rPr lang="en-GB" sz="3000" dirty="0">
                <a:ea typeface="Candara" panose="020E0502030303020204" pitchFamily="34" charset="0"/>
              </a:rPr>
              <a:t>The research study requires students to: </a:t>
            </a:r>
          </a:p>
          <a:p>
            <a:endParaRPr lang="en-GB" sz="3000" b="1" dirty="0">
              <a:ea typeface="Candara" panose="020E0502030303020204" pitchFamily="34" charset="0"/>
            </a:endParaRPr>
          </a:p>
          <a:p>
            <a:pPr lvl="2"/>
            <a:r>
              <a:rPr lang="en-GB" sz="3000" dirty="0">
                <a:ea typeface="Candara" panose="020E0502030303020204" pitchFamily="34" charset="0"/>
              </a:rPr>
              <a:t>investigate</a:t>
            </a:r>
          </a:p>
          <a:p>
            <a:pPr marL="914400" lvl="2" indent="0">
              <a:buNone/>
            </a:pPr>
            <a:endParaRPr lang="en-GB" sz="3000" dirty="0">
              <a:ea typeface="Candara" panose="020E0502030303020204" pitchFamily="34" charset="0"/>
            </a:endParaRPr>
          </a:p>
          <a:p>
            <a:pPr lvl="2"/>
            <a:r>
              <a:rPr lang="en-GB" sz="3000" dirty="0">
                <a:ea typeface="Candara" panose="020E0502030303020204" pitchFamily="34" charset="0"/>
              </a:rPr>
              <a:t>evaluate </a:t>
            </a:r>
          </a:p>
          <a:p>
            <a:pPr marL="914400" lvl="2" indent="0">
              <a:buNone/>
            </a:pPr>
            <a:endParaRPr lang="en-GB" sz="3000" dirty="0">
              <a:ea typeface="Candara" panose="020E0502030303020204" pitchFamily="34" charset="0"/>
            </a:endParaRPr>
          </a:p>
          <a:p>
            <a:pPr lvl="2"/>
            <a:r>
              <a:rPr lang="en-GB" sz="3000" dirty="0">
                <a:ea typeface="Candara" panose="020E0502030303020204" pitchFamily="34" charset="0"/>
              </a:rPr>
              <a:t>report </a:t>
            </a:r>
          </a:p>
          <a:p>
            <a:pPr lvl="2"/>
            <a:endParaRPr lang="en-GB" sz="3000" dirty="0">
              <a:ea typeface="Candara" panose="020E0502030303020204" pitchFamily="34" charset="0"/>
            </a:endParaRPr>
          </a:p>
          <a:p>
            <a:pPr marL="0" indent="0">
              <a:buNone/>
            </a:pPr>
            <a:r>
              <a:rPr lang="en-GB" sz="3000" dirty="0">
                <a:ea typeface="Candara" panose="020E0502030303020204" pitchFamily="34" charset="0"/>
              </a:rPr>
              <a:t>on a language-centred topic.</a:t>
            </a:r>
            <a:endParaRPr lang="en-GB" sz="3000" dirty="0">
              <a:ea typeface="Arial" panose="020B0604020202020204" pitchFamily="34" charset="0"/>
            </a:endParaRPr>
          </a:p>
          <a:p>
            <a:endParaRPr lang="en-GB" dirty="0"/>
          </a:p>
        </p:txBody>
      </p:sp>
      <p:sp>
        <p:nvSpPr>
          <p:cNvPr id="2" name="Title 1">
            <a:extLst>
              <a:ext uri="{FF2B5EF4-FFF2-40B4-BE49-F238E27FC236}">
                <a16:creationId xmlns:a16="http://schemas.microsoft.com/office/drawing/2014/main" id="{0BC9A26F-23EC-3AD8-467F-0899457EE631}"/>
              </a:ext>
            </a:extLst>
          </p:cNvPr>
          <p:cNvSpPr>
            <a:spLocks noGrp="1"/>
          </p:cNvSpPr>
          <p:nvPr>
            <p:ph type="title"/>
          </p:nvPr>
        </p:nvSpPr>
        <p:spPr>
          <a:xfrm>
            <a:off x="319585" y="378773"/>
            <a:ext cx="10515600" cy="1325563"/>
          </a:xfrm>
        </p:spPr>
        <p:txBody>
          <a:bodyPr/>
          <a:lstStyle/>
          <a:p>
            <a:r>
              <a:rPr lang="en-GB" dirty="0"/>
              <a:t>Additional Assessment Component: Research Study - Text in Context </a:t>
            </a:r>
          </a:p>
        </p:txBody>
      </p:sp>
      <p:pic>
        <p:nvPicPr>
          <p:cNvPr id="6146" name="Picture 2" descr="State Exams">
            <a:extLst>
              <a:ext uri="{FF2B5EF4-FFF2-40B4-BE49-F238E27FC236}">
                <a16:creationId xmlns:a16="http://schemas.microsoft.com/office/drawing/2014/main" id="{4182979E-4CF7-496E-27DF-D5DD9C199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022" y="2058079"/>
            <a:ext cx="3362084" cy="2017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E4B562-3DAF-0C5E-ABA4-4DBC0D410586}"/>
              </a:ext>
            </a:extLst>
          </p:cNvPr>
          <p:cNvSpPr txBox="1"/>
          <p:nvPr/>
        </p:nvSpPr>
        <p:spPr>
          <a:xfrm>
            <a:off x="8632023" y="4206791"/>
            <a:ext cx="3362084" cy="461665"/>
          </a:xfrm>
          <a:prstGeom prst="rect">
            <a:avLst/>
          </a:prstGeom>
          <a:noFill/>
          <a:ln>
            <a:solidFill>
              <a:schemeClr val="tx1"/>
            </a:solidFill>
          </a:ln>
        </p:spPr>
        <p:txBody>
          <a:bodyPr wrap="square" rtlCol="0">
            <a:spAutoFit/>
          </a:bodyPr>
          <a:lstStyle/>
          <a:p>
            <a:pPr algn="ctr"/>
            <a:r>
              <a:rPr lang="en-IE" sz="2400" dirty="0"/>
              <a:t>5</a:t>
            </a:r>
            <a:r>
              <a:rPr lang="en-IE" sz="2400" baseline="30000" dirty="0"/>
              <a:t>th</a:t>
            </a:r>
            <a:r>
              <a:rPr lang="en-IE" sz="2400" dirty="0"/>
              <a:t> Year</a:t>
            </a:r>
            <a:endParaRPr lang="en-GB" sz="2400" dirty="0"/>
          </a:p>
        </p:txBody>
      </p:sp>
      <p:sp>
        <p:nvSpPr>
          <p:cNvPr id="5" name="TextBox 4">
            <a:extLst>
              <a:ext uri="{FF2B5EF4-FFF2-40B4-BE49-F238E27FC236}">
                <a16:creationId xmlns:a16="http://schemas.microsoft.com/office/drawing/2014/main" id="{36CC4A5C-1026-30F0-AC92-8D3F937FFFA9}"/>
              </a:ext>
            </a:extLst>
          </p:cNvPr>
          <p:cNvSpPr txBox="1"/>
          <p:nvPr/>
        </p:nvSpPr>
        <p:spPr>
          <a:xfrm>
            <a:off x="8632023" y="4799918"/>
            <a:ext cx="3362083" cy="461665"/>
          </a:xfrm>
          <a:prstGeom prst="rect">
            <a:avLst/>
          </a:prstGeom>
          <a:noFill/>
          <a:ln>
            <a:solidFill>
              <a:schemeClr val="tx1"/>
            </a:solidFill>
          </a:ln>
        </p:spPr>
        <p:txBody>
          <a:bodyPr wrap="square" rtlCol="0">
            <a:spAutoFit/>
          </a:bodyPr>
          <a:lstStyle/>
          <a:p>
            <a:pPr algn="ctr"/>
            <a:r>
              <a:rPr lang="en-IE" sz="2400" dirty="0"/>
              <a:t>Up to 20-hours</a:t>
            </a:r>
            <a:endParaRPr lang="en-GB" sz="2400" dirty="0"/>
          </a:p>
        </p:txBody>
      </p:sp>
      <p:grpSp>
        <p:nvGrpSpPr>
          <p:cNvPr id="15" name="Group 14">
            <a:extLst>
              <a:ext uri="{FF2B5EF4-FFF2-40B4-BE49-F238E27FC236}">
                <a16:creationId xmlns:a16="http://schemas.microsoft.com/office/drawing/2014/main" id="{9C7205B8-8956-3C8D-765A-F9EB532E8A1E}"/>
              </a:ext>
            </a:extLst>
          </p:cNvPr>
          <p:cNvGrpSpPr/>
          <p:nvPr/>
        </p:nvGrpSpPr>
        <p:grpSpPr>
          <a:xfrm>
            <a:off x="5092860" y="2542841"/>
            <a:ext cx="4026793" cy="3772462"/>
            <a:chOff x="3512184" y="1417478"/>
            <a:chExt cx="5167632" cy="5167632"/>
          </a:xfrm>
        </p:grpSpPr>
        <p:grpSp>
          <p:nvGrpSpPr>
            <p:cNvPr id="13" name="Group 12">
              <a:extLst>
                <a:ext uri="{FF2B5EF4-FFF2-40B4-BE49-F238E27FC236}">
                  <a16:creationId xmlns:a16="http://schemas.microsoft.com/office/drawing/2014/main" id="{6110FD1E-EAA1-72DB-8809-2484B2719062}"/>
                </a:ext>
              </a:extLst>
            </p:cNvPr>
            <p:cNvGrpSpPr/>
            <p:nvPr/>
          </p:nvGrpSpPr>
          <p:grpSpPr>
            <a:xfrm>
              <a:off x="3512184" y="1417478"/>
              <a:ext cx="5167632" cy="5167632"/>
              <a:chOff x="3728718" y="1247136"/>
              <a:chExt cx="5167632" cy="5167632"/>
            </a:xfrm>
          </p:grpSpPr>
          <p:pic>
            <p:nvPicPr>
              <p:cNvPr id="11" name="Graphic 10" descr="Closed book outline">
                <a:extLst>
                  <a:ext uri="{FF2B5EF4-FFF2-40B4-BE49-F238E27FC236}">
                    <a16:creationId xmlns:a16="http://schemas.microsoft.com/office/drawing/2014/main" id="{8128722B-2481-EF1E-C2A3-5A285AA26F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8718" y="1247136"/>
                <a:ext cx="5167632" cy="5167632"/>
              </a:xfrm>
              <a:prstGeom prst="rect">
                <a:avLst/>
              </a:prstGeom>
            </p:spPr>
          </p:pic>
          <p:pic>
            <p:nvPicPr>
              <p:cNvPr id="12" name="Picture 2" descr="State Exams">
                <a:extLst>
                  <a:ext uri="{FF2B5EF4-FFF2-40B4-BE49-F238E27FC236}">
                    <a16:creationId xmlns:a16="http://schemas.microsoft.com/office/drawing/2014/main" id="{D1D8CD84-072E-9C16-50A3-7F9979B6B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877" y="2103437"/>
                <a:ext cx="2209272" cy="13255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20453BF2-4DED-DF8C-1324-7C9C6E1BB075}"/>
                </a:ext>
              </a:extLst>
            </p:cNvPr>
            <p:cNvSpPr txBox="1"/>
            <p:nvPr/>
          </p:nvSpPr>
          <p:spPr>
            <a:xfrm>
              <a:off x="5348813" y="4022125"/>
              <a:ext cx="2014331" cy="646331"/>
            </a:xfrm>
            <a:prstGeom prst="rect">
              <a:avLst/>
            </a:prstGeom>
            <a:noFill/>
          </p:spPr>
          <p:txBody>
            <a:bodyPr wrap="square" rtlCol="0">
              <a:spAutoFit/>
            </a:bodyPr>
            <a:lstStyle/>
            <a:p>
              <a:pPr algn="ctr"/>
              <a:r>
                <a:rPr lang="en-GB" b="1" dirty="0"/>
                <a:t>Research Study  Brief</a:t>
              </a:r>
            </a:p>
          </p:txBody>
        </p:sp>
      </p:grpSp>
    </p:spTree>
    <p:extLst>
      <p:ext uri="{BB962C8B-B14F-4D97-AF65-F5344CB8AC3E}">
        <p14:creationId xmlns:p14="http://schemas.microsoft.com/office/powerpoint/2010/main" val="342740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146"/>
                                        </p:tgtEl>
                                        <p:attrNameLst>
                                          <p:attrName>style.visibility</p:attrName>
                                        </p:attrNameLst>
                                      </p:cBhvr>
                                      <p:to>
                                        <p:strVal val="visible"/>
                                      </p:to>
                                    </p:set>
                                    <p:animEffect transition="in" filter="fade">
                                      <p:cBhvr>
                                        <p:cTn id="28" dur="500"/>
                                        <p:tgtEl>
                                          <p:spTgt spid="614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
                                            <p:txEl>
                                              <p:pRg st="1" end="1"/>
                                            </p:txEl>
                                          </p:spTgt>
                                        </p:tgtEl>
                                      </p:cBhvr>
                                    </p:animEffect>
                                    <p:set>
                                      <p:cBhvr>
                                        <p:cTn id="43" dur="1" fill="hold">
                                          <p:stCondLst>
                                            <p:cond delay="499"/>
                                          </p:stCondLst>
                                        </p:cTn>
                                        <p:tgtEl>
                                          <p:spTgt spid="3">
                                            <p:txEl>
                                              <p:pRg st="1" end="1"/>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
                                            <p:txEl>
                                              <p:pRg st="3" end="3"/>
                                            </p:txEl>
                                          </p:spTgt>
                                        </p:tgtEl>
                                      </p:cBhvr>
                                    </p:animEffect>
                                    <p:set>
                                      <p:cBhvr>
                                        <p:cTn id="46" dur="1" fill="hold">
                                          <p:stCondLst>
                                            <p:cond delay="499"/>
                                          </p:stCondLst>
                                        </p:cTn>
                                        <p:tgtEl>
                                          <p:spTgt spid="3">
                                            <p:txEl>
                                              <p:pRg st="3" end="3"/>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3">
                                            <p:txEl>
                                              <p:pRg st="5" end="5"/>
                                            </p:txEl>
                                          </p:spTgt>
                                        </p:tgtEl>
                                      </p:cBhvr>
                                    </p:animEffect>
                                    <p:set>
                                      <p:cBhvr>
                                        <p:cTn id="49" dur="1" fill="hold">
                                          <p:stCondLst>
                                            <p:cond delay="499"/>
                                          </p:stCondLst>
                                        </p:cTn>
                                        <p:tgtEl>
                                          <p:spTgt spid="3">
                                            <p:txEl>
                                              <p:pRg st="5" end="5"/>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3">
                                            <p:txEl>
                                              <p:pRg st="7" end="7"/>
                                            </p:txEl>
                                          </p:spTgt>
                                        </p:tgtEl>
                                      </p:cBhvr>
                                    </p:animEffect>
                                    <p:set>
                                      <p:cBhvr>
                                        <p:cTn id="52" dur="1" fill="hold">
                                          <p:stCondLst>
                                            <p:cond delay="499"/>
                                          </p:stCondLst>
                                        </p:cTn>
                                        <p:tgtEl>
                                          <p:spTgt spid="3">
                                            <p:txEl>
                                              <p:pRg st="7" end="7"/>
                                            </p:txEl>
                                          </p:spTgt>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3">
                                            <p:txEl>
                                              <p:pRg st="9" end="9"/>
                                            </p:txEl>
                                          </p:spTgt>
                                        </p:tgtEl>
                                      </p:cBhvr>
                                    </p:animEffect>
                                    <p:set>
                                      <p:cBhvr>
                                        <p:cTn id="55" dur="1" fill="hold">
                                          <p:stCondLst>
                                            <p:cond delay="499"/>
                                          </p:stCondLst>
                                        </p:cTn>
                                        <p:tgtEl>
                                          <p:spTgt spid="3">
                                            <p:txEl>
                                              <p:pRg st="9" end="9"/>
                                            </p:txEl>
                                          </p:spTgt>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6146"/>
                                        </p:tgtEl>
                                      </p:cBhvr>
                                    </p:animEffect>
                                    <p:set>
                                      <p:cBhvr>
                                        <p:cTn id="58" dur="1" fill="hold">
                                          <p:stCondLst>
                                            <p:cond delay="499"/>
                                          </p:stCondLst>
                                        </p:cTn>
                                        <p:tgtEl>
                                          <p:spTgt spid="614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4" grpId="1" animBg="1"/>
      <p:bldP spid="5" grpId="0" animBg="1"/>
      <p:bldP spid="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DAC28534-3E2A-0E2C-D24D-9C05AA2F232F}"/>
              </a:ext>
            </a:extLst>
          </p:cNvPr>
          <p:cNvSpPr/>
          <p:nvPr/>
        </p:nvSpPr>
        <p:spPr>
          <a:xfrm>
            <a:off x="0" y="1426"/>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Freeform 2"/>
          <p:cNvSpPr/>
          <p:nvPr/>
        </p:nvSpPr>
        <p:spPr>
          <a:xfrm>
            <a:off x="-3399" y="8190"/>
            <a:ext cx="12226354" cy="6880365"/>
          </a:xfrm>
          <a:custGeom>
            <a:avLst/>
            <a:gdLst/>
            <a:ahLst/>
            <a:cxnLst/>
            <a:rect l="l" t="t" r="r" b="b"/>
            <a:pathLst>
              <a:path w="21374100" h="15116175">
                <a:moveTo>
                  <a:pt x="0" y="0"/>
                </a:moveTo>
                <a:lnTo>
                  <a:pt x="21374100" y="0"/>
                </a:lnTo>
                <a:lnTo>
                  <a:pt x="21374100" y="15116175"/>
                </a:lnTo>
                <a:lnTo>
                  <a:pt x="0" y="15116175"/>
                </a:lnTo>
                <a:lnTo>
                  <a:pt x="0" y="0"/>
                </a:lnTo>
                <a:close/>
              </a:path>
            </a:pathLst>
          </a:custGeom>
          <a:blipFill>
            <a:blip r:embed="rId3">
              <a:alphaModFix amt="73000"/>
            </a:blip>
            <a:stretch>
              <a:fillRect l="-534" t="-45053" r="-581" b="-45078"/>
            </a:stretch>
          </a:blipFill>
        </p:spPr>
        <p:txBody>
          <a:bodyPr/>
          <a:lstStyle/>
          <a:p>
            <a:pPr>
              <a:lnSpc>
                <a:spcPct val="90000"/>
              </a:lnSpc>
              <a:spcAft>
                <a:spcPts val="600"/>
              </a:spcAft>
            </a:pPr>
            <a:endParaRPr lang="en-IE" sz="800" i="1" dirty="0">
              <a:solidFill>
                <a:srgbClr val="0E85AA"/>
              </a:solidFill>
            </a:endParaRPr>
          </a:p>
        </p:txBody>
      </p:sp>
      <p:grpSp>
        <p:nvGrpSpPr>
          <p:cNvPr id="3" name="Group 3"/>
          <p:cNvGrpSpPr/>
          <p:nvPr/>
        </p:nvGrpSpPr>
        <p:grpSpPr>
          <a:xfrm>
            <a:off x="714409" y="1170668"/>
            <a:ext cx="4368554" cy="4557597"/>
            <a:chOff x="5947" y="-55950"/>
            <a:chExt cx="928385" cy="812800"/>
          </a:xfrm>
        </p:grpSpPr>
        <p:sp>
          <p:nvSpPr>
            <p:cNvPr id="4" name="Freeform 4"/>
            <p:cNvSpPr/>
            <p:nvPr/>
          </p:nvSpPr>
          <p:spPr>
            <a:xfrm>
              <a:off x="5947" y="-55950"/>
              <a:ext cx="928385" cy="812800"/>
            </a:xfrm>
            <a:custGeom>
              <a:avLst/>
              <a:gdLst/>
              <a:ahLst/>
              <a:cxnLst/>
              <a:rect l="l" t="t" r="r" b="b"/>
              <a:pathLst>
                <a:path w="928385" h="812800">
                  <a:moveTo>
                    <a:pt x="464192" y="0"/>
                  </a:moveTo>
                  <a:cubicBezTo>
                    <a:pt x="207826" y="0"/>
                    <a:pt x="0" y="181951"/>
                    <a:pt x="0" y="406400"/>
                  </a:cubicBezTo>
                  <a:cubicBezTo>
                    <a:pt x="0" y="630849"/>
                    <a:pt x="207826" y="812800"/>
                    <a:pt x="464192" y="812800"/>
                  </a:cubicBezTo>
                  <a:cubicBezTo>
                    <a:pt x="720559" y="812800"/>
                    <a:pt x="928385" y="630849"/>
                    <a:pt x="928385" y="406400"/>
                  </a:cubicBezTo>
                  <a:cubicBezTo>
                    <a:pt x="928385" y="181951"/>
                    <a:pt x="720559" y="0"/>
                    <a:pt x="464192" y="0"/>
                  </a:cubicBezTo>
                  <a:close/>
                </a:path>
              </a:pathLst>
            </a:custGeom>
            <a:solidFill>
              <a:srgbClr val="FF6260">
                <a:alpha val="80000"/>
              </a:srgbClr>
            </a:solidFill>
          </p:spPr>
          <p:txBody>
            <a:bodyPr/>
            <a:lstStyle/>
            <a:p>
              <a:endParaRPr lang="en-IE" sz="817">
                <a:solidFill>
                  <a:srgbClr val="26447C"/>
                </a:solidFill>
              </a:endParaRPr>
            </a:p>
          </p:txBody>
        </p:sp>
        <p:sp>
          <p:nvSpPr>
            <p:cNvPr id="5" name="TextBox 5"/>
            <p:cNvSpPr txBox="1"/>
            <p:nvPr/>
          </p:nvSpPr>
          <p:spPr>
            <a:xfrm>
              <a:off x="76200" y="47625"/>
              <a:ext cx="660400" cy="688975"/>
            </a:xfrm>
            <a:prstGeom prst="rect">
              <a:avLst/>
            </a:prstGeom>
          </p:spPr>
          <p:txBody>
            <a:bodyPr lIns="10588" tIns="10588" rIns="10588" bIns="10588" rtlCol="0" anchor="ctr"/>
            <a:lstStyle/>
            <a:p>
              <a:pPr algn="ctr">
                <a:lnSpc>
                  <a:spcPts val="842"/>
                </a:lnSpc>
              </a:pPr>
              <a:endParaRPr sz="817">
                <a:solidFill>
                  <a:srgbClr val="26447C"/>
                </a:solidFill>
              </a:endParaRPr>
            </a:p>
          </p:txBody>
        </p:sp>
      </p:grpSp>
      <p:grpSp>
        <p:nvGrpSpPr>
          <p:cNvPr id="6" name="Group 6"/>
          <p:cNvGrpSpPr/>
          <p:nvPr/>
        </p:nvGrpSpPr>
        <p:grpSpPr>
          <a:xfrm>
            <a:off x="5620474" y="3598993"/>
            <a:ext cx="5812442" cy="816298"/>
            <a:chOff x="0" y="0"/>
            <a:chExt cx="1752912" cy="309729"/>
          </a:xfrm>
        </p:grpSpPr>
        <p:sp>
          <p:nvSpPr>
            <p:cNvPr id="7" name="Freeform 7"/>
            <p:cNvSpPr/>
            <p:nvPr/>
          </p:nvSpPr>
          <p:spPr>
            <a:xfrm>
              <a:off x="0" y="0"/>
              <a:ext cx="1752912" cy="309729"/>
            </a:xfrm>
            <a:custGeom>
              <a:avLst/>
              <a:gdLst/>
              <a:ahLst/>
              <a:cxnLst/>
              <a:rect l="l" t="t" r="r" b="b"/>
              <a:pathLst>
                <a:path w="1752912" h="309729">
                  <a:moveTo>
                    <a:pt x="11407" y="0"/>
                  </a:moveTo>
                  <a:lnTo>
                    <a:pt x="1741506" y="0"/>
                  </a:lnTo>
                  <a:cubicBezTo>
                    <a:pt x="1744531" y="0"/>
                    <a:pt x="1747432" y="1202"/>
                    <a:pt x="1749571" y="3341"/>
                  </a:cubicBezTo>
                  <a:cubicBezTo>
                    <a:pt x="1751711" y="5480"/>
                    <a:pt x="1752912" y="8381"/>
                    <a:pt x="1752912" y="11407"/>
                  </a:cubicBezTo>
                  <a:lnTo>
                    <a:pt x="1752912" y="298322"/>
                  </a:lnTo>
                  <a:cubicBezTo>
                    <a:pt x="1752912" y="301347"/>
                    <a:pt x="1751711" y="304249"/>
                    <a:pt x="1749571" y="306388"/>
                  </a:cubicBezTo>
                  <a:cubicBezTo>
                    <a:pt x="1747432" y="308527"/>
                    <a:pt x="1744531" y="309729"/>
                    <a:pt x="1741506" y="309729"/>
                  </a:cubicBezTo>
                  <a:lnTo>
                    <a:pt x="11407" y="309729"/>
                  </a:lnTo>
                  <a:cubicBezTo>
                    <a:pt x="8381" y="309729"/>
                    <a:pt x="5480" y="308527"/>
                    <a:pt x="3341" y="306388"/>
                  </a:cubicBezTo>
                  <a:cubicBezTo>
                    <a:pt x="1202" y="304249"/>
                    <a:pt x="0" y="301347"/>
                    <a:pt x="0" y="298322"/>
                  </a:cubicBezTo>
                  <a:lnTo>
                    <a:pt x="0" y="11407"/>
                  </a:lnTo>
                  <a:cubicBezTo>
                    <a:pt x="0" y="8381"/>
                    <a:pt x="1202" y="5480"/>
                    <a:pt x="3341" y="3341"/>
                  </a:cubicBezTo>
                  <a:cubicBezTo>
                    <a:pt x="5480" y="1202"/>
                    <a:pt x="8381" y="0"/>
                    <a:pt x="11407" y="0"/>
                  </a:cubicBezTo>
                  <a:close/>
                </a:path>
              </a:pathLst>
            </a:custGeom>
            <a:solidFill>
              <a:srgbClr val="F8C631"/>
            </a:solidFill>
          </p:spPr>
          <p:txBody>
            <a:bodyPr/>
            <a:lstStyle/>
            <a:p>
              <a:endParaRPr lang="en-IE" sz="817"/>
            </a:p>
          </p:txBody>
        </p:sp>
        <p:sp>
          <p:nvSpPr>
            <p:cNvPr id="8" name="TextBox 8"/>
            <p:cNvSpPr txBox="1"/>
            <p:nvPr/>
          </p:nvSpPr>
          <p:spPr>
            <a:xfrm>
              <a:off x="0" y="-57150"/>
              <a:ext cx="812800" cy="869950"/>
            </a:xfrm>
            <a:prstGeom prst="rect">
              <a:avLst/>
            </a:prstGeom>
          </p:spPr>
          <p:txBody>
            <a:bodyPr lIns="41957" tIns="41957" rIns="41957" bIns="41957" rtlCol="0" anchor="ctr"/>
            <a:lstStyle/>
            <a:p>
              <a:pPr algn="ctr">
                <a:lnSpc>
                  <a:spcPts val="1867"/>
                </a:lnSpc>
                <a:spcBef>
                  <a:spcPct val="0"/>
                </a:spcBef>
              </a:pPr>
              <a:endParaRPr sz="817"/>
            </a:p>
          </p:txBody>
        </p:sp>
      </p:grpSp>
      <p:grpSp>
        <p:nvGrpSpPr>
          <p:cNvPr id="9" name="Group 9"/>
          <p:cNvGrpSpPr/>
          <p:nvPr/>
        </p:nvGrpSpPr>
        <p:grpSpPr>
          <a:xfrm>
            <a:off x="5550812" y="3494507"/>
            <a:ext cx="5774974" cy="1850423"/>
            <a:chOff x="0" y="-57150"/>
            <a:chExt cx="2619354" cy="869950"/>
          </a:xfrm>
        </p:grpSpPr>
        <p:sp>
          <p:nvSpPr>
            <p:cNvPr id="10" name="Freeform 10"/>
            <p:cNvSpPr/>
            <p:nvPr/>
          </p:nvSpPr>
          <p:spPr>
            <a:xfrm>
              <a:off x="0" y="6417"/>
              <a:ext cx="2619354" cy="358939"/>
            </a:xfrm>
            <a:custGeom>
              <a:avLst/>
              <a:gdLst/>
              <a:ahLst/>
              <a:cxnLst/>
              <a:rect l="l" t="t" r="r" b="b"/>
              <a:pathLst>
                <a:path w="2101366" h="352362">
                  <a:moveTo>
                    <a:pt x="0" y="0"/>
                  </a:moveTo>
                  <a:lnTo>
                    <a:pt x="2101366" y="0"/>
                  </a:lnTo>
                  <a:lnTo>
                    <a:pt x="2101366" y="352362"/>
                  </a:lnTo>
                  <a:lnTo>
                    <a:pt x="0" y="352362"/>
                  </a:lnTo>
                  <a:close/>
                </a:path>
              </a:pathLst>
            </a:custGeom>
            <a:solidFill>
              <a:srgbClr val="FFFFFF">
                <a:alpha val="29804"/>
              </a:srgbClr>
            </a:solidFill>
          </p:spPr>
          <p:txBody>
            <a:bodyPr/>
            <a:lstStyle/>
            <a:p>
              <a:endParaRPr lang="en-IE" sz="817"/>
            </a:p>
          </p:txBody>
        </p:sp>
        <p:sp>
          <p:nvSpPr>
            <p:cNvPr id="11" name="TextBox 11"/>
            <p:cNvSpPr txBox="1"/>
            <p:nvPr/>
          </p:nvSpPr>
          <p:spPr>
            <a:xfrm>
              <a:off x="0" y="-57150"/>
              <a:ext cx="812800" cy="869950"/>
            </a:xfrm>
            <a:prstGeom prst="rect">
              <a:avLst/>
            </a:prstGeom>
          </p:spPr>
          <p:txBody>
            <a:bodyPr lIns="22409" tIns="22409" rIns="22409" bIns="22409" rtlCol="0" anchor="ctr"/>
            <a:lstStyle/>
            <a:p>
              <a:pPr algn="ctr">
                <a:lnSpc>
                  <a:spcPts val="1867"/>
                </a:lnSpc>
              </a:pPr>
              <a:endParaRPr sz="817"/>
            </a:p>
          </p:txBody>
        </p:sp>
      </p:grpSp>
      <p:grpSp>
        <p:nvGrpSpPr>
          <p:cNvPr id="12" name="Group 12"/>
          <p:cNvGrpSpPr/>
          <p:nvPr/>
        </p:nvGrpSpPr>
        <p:grpSpPr>
          <a:xfrm>
            <a:off x="5262283" y="3557173"/>
            <a:ext cx="899938" cy="89993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C631"/>
            </a:solidFill>
            <a:ln w="38100">
              <a:solidFill>
                <a:srgbClr val="000000"/>
              </a:solidFill>
            </a:ln>
          </p:spPr>
          <p:txBody>
            <a:bodyPr/>
            <a:lstStyle/>
            <a:p>
              <a:endParaRPr lang="en-IE" sz="817"/>
            </a:p>
          </p:txBody>
        </p:sp>
        <p:sp>
          <p:nvSpPr>
            <p:cNvPr id="14" name="TextBox 14"/>
            <p:cNvSpPr txBox="1"/>
            <p:nvPr/>
          </p:nvSpPr>
          <p:spPr>
            <a:xfrm>
              <a:off x="76200" y="19050"/>
              <a:ext cx="660400" cy="717550"/>
            </a:xfrm>
            <a:prstGeom prst="rect">
              <a:avLst/>
            </a:prstGeom>
          </p:spPr>
          <p:txBody>
            <a:bodyPr lIns="46218" tIns="46218" rIns="46218" bIns="46218" rtlCol="0" anchor="ctr"/>
            <a:lstStyle/>
            <a:p>
              <a:pPr algn="ctr">
                <a:lnSpc>
                  <a:spcPts val="1867"/>
                </a:lnSpc>
              </a:pPr>
              <a:endParaRPr sz="817"/>
            </a:p>
          </p:txBody>
        </p:sp>
      </p:grpSp>
      <p:grpSp>
        <p:nvGrpSpPr>
          <p:cNvPr id="15" name="Group 15"/>
          <p:cNvGrpSpPr/>
          <p:nvPr/>
        </p:nvGrpSpPr>
        <p:grpSpPr>
          <a:xfrm>
            <a:off x="5262283" y="3576617"/>
            <a:ext cx="874791" cy="8747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9804"/>
              </a:srgbClr>
            </a:solidFill>
            <a:ln w="38100">
              <a:solidFill>
                <a:srgbClr val="FFFFFF">
                  <a:alpha val="29804"/>
                </a:srgbClr>
              </a:solidFill>
            </a:ln>
          </p:spPr>
          <p:txBody>
            <a:bodyPr/>
            <a:lstStyle/>
            <a:p>
              <a:endParaRPr lang="en-IE" sz="817"/>
            </a:p>
          </p:txBody>
        </p:sp>
        <p:sp>
          <p:nvSpPr>
            <p:cNvPr id="17" name="TextBox 17"/>
            <p:cNvSpPr txBox="1"/>
            <p:nvPr/>
          </p:nvSpPr>
          <p:spPr>
            <a:xfrm>
              <a:off x="76200" y="19050"/>
              <a:ext cx="660400" cy="717550"/>
            </a:xfrm>
            <a:prstGeom prst="rect">
              <a:avLst/>
            </a:prstGeom>
          </p:spPr>
          <p:txBody>
            <a:bodyPr lIns="46218" tIns="46218" rIns="46218" bIns="46218" rtlCol="0" anchor="ctr"/>
            <a:lstStyle/>
            <a:p>
              <a:pPr algn="ctr">
                <a:lnSpc>
                  <a:spcPts val="1867"/>
                </a:lnSpc>
              </a:pPr>
              <a:endParaRPr sz="817"/>
            </a:p>
          </p:txBody>
        </p:sp>
      </p:grpSp>
      <p:grpSp>
        <p:nvGrpSpPr>
          <p:cNvPr id="18" name="Group 18"/>
          <p:cNvGrpSpPr/>
          <p:nvPr/>
        </p:nvGrpSpPr>
        <p:grpSpPr>
          <a:xfrm>
            <a:off x="5341702" y="4932960"/>
            <a:ext cx="6091214" cy="816298"/>
            <a:chOff x="0" y="0"/>
            <a:chExt cx="1824527" cy="309729"/>
          </a:xfrm>
        </p:grpSpPr>
        <p:sp>
          <p:nvSpPr>
            <p:cNvPr id="19" name="Freeform 19"/>
            <p:cNvSpPr/>
            <p:nvPr/>
          </p:nvSpPr>
          <p:spPr>
            <a:xfrm>
              <a:off x="0" y="0"/>
              <a:ext cx="1824527" cy="309729"/>
            </a:xfrm>
            <a:custGeom>
              <a:avLst/>
              <a:gdLst/>
              <a:ahLst/>
              <a:cxnLst/>
              <a:rect l="l" t="t" r="r" b="b"/>
              <a:pathLst>
                <a:path w="1824527" h="309729">
                  <a:moveTo>
                    <a:pt x="22648" y="0"/>
                  </a:moveTo>
                  <a:lnTo>
                    <a:pt x="1801879" y="0"/>
                  </a:lnTo>
                  <a:cubicBezTo>
                    <a:pt x="1807886" y="0"/>
                    <a:pt x="1813646" y="2386"/>
                    <a:pt x="1817894" y="6634"/>
                  </a:cubicBezTo>
                  <a:cubicBezTo>
                    <a:pt x="1822141" y="10881"/>
                    <a:pt x="1824527" y="16642"/>
                    <a:pt x="1824527" y="22648"/>
                  </a:cubicBezTo>
                  <a:lnTo>
                    <a:pt x="1824527" y="287080"/>
                  </a:lnTo>
                  <a:cubicBezTo>
                    <a:pt x="1824527" y="299589"/>
                    <a:pt x="1814387" y="309729"/>
                    <a:pt x="1801879" y="309729"/>
                  </a:cubicBezTo>
                  <a:lnTo>
                    <a:pt x="22648" y="309729"/>
                  </a:lnTo>
                  <a:cubicBezTo>
                    <a:pt x="16642" y="309729"/>
                    <a:pt x="10881" y="307343"/>
                    <a:pt x="6634" y="303095"/>
                  </a:cubicBezTo>
                  <a:cubicBezTo>
                    <a:pt x="2386" y="298848"/>
                    <a:pt x="0" y="293087"/>
                    <a:pt x="0" y="287080"/>
                  </a:cubicBezTo>
                  <a:lnTo>
                    <a:pt x="0" y="22648"/>
                  </a:lnTo>
                  <a:cubicBezTo>
                    <a:pt x="0" y="16642"/>
                    <a:pt x="2386" y="10881"/>
                    <a:pt x="6634" y="6634"/>
                  </a:cubicBezTo>
                  <a:cubicBezTo>
                    <a:pt x="10881" y="2386"/>
                    <a:pt x="16642" y="0"/>
                    <a:pt x="22648" y="0"/>
                  </a:cubicBezTo>
                  <a:close/>
                </a:path>
              </a:pathLst>
            </a:custGeom>
            <a:solidFill>
              <a:srgbClr val="8DEFDA"/>
            </a:solidFill>
          </p:spPr>
          <p:txBody>
            <a:bodyPr/>
            <a:lstStyle/>
            <a:p>
              <a:endParaRPr lang="en-IE" sz="817"/>
            </a:p>
          </p:txBody>
        </p:sp>
        <p:sp>
          <p:nvSpPr>
            <p:cNvPr id="20" name="TextBox 20"/>
            <p:cNvSpPr txBox="1"/>
            <p:nvPr/>
          </p:nvSpPr>
          <p:spPr>
            <a:xfrm>
              <a:off x="0" y="-57150"/>
              <a:ext cx="812800" cy="869950"/>
            </a:xfrm>
            <a:prstGeom prst="rect">
              <a:avLst/>
            </a:prstGeom>
          </p:spPr>
          <p:txBody>
            <a:bodyPr lIns="41957" tIns="41957" rIns="41957" bIns="41957" rtlCol="0" anchor="ctr"/>
            <a:lstStyle/>
            <a:p>
              <a:pPr algn="ctr">
                <a:lnSpc>
                  <a:spcPts val="1867"/>
                </a:lnSpc>
                <a:spcBef>
                  <a:spcPct val="0"/>
                </a:spcBef>
              </a:pPr>
              <a:endParaRPr sz="817"/>
            </a:p>
          </p:txBody>
        </p:sp>
      </p:grpSp>
      <p:grpSp>
        <p:nvGrpSpPr>
          <p:cNvPr id="21" name="Group 21"/>
          <p:cNvGrpSpPr/>
          <p:nvPr/>
        </p:nvGrpSpPr>
        <p:grpSpPr>
          <a:xfrm>
            <a:off x="5282454" y="4256881"/>
            <a:ext cx="6043332" cy="1850427"/>
            <a:chOff x="-139514" y="-57150"/>
            <a:chExt cx="2587882" cy="869950"/>
          </a:xfrm>
        </p:grpSpPr>
        <p:sp>
          <p:nvSpPr>
            <p:cNvPr id="22" name="Freeform 22"/>
            <p:cNvSpPr/>
            <p:nvPr/>
          </p:nvSpPr>
          <p:spPr>
            <a:xfrm>
              <a:off x="-139514" y="282306"/>
              <a:ext cx="2587882" cy="349852"/>
            </a:xfrm>
            <a:custGeom>
              <a:avLst/>
              <a:gdLst/>
              <a:ahLst/>
              <a:cxnLst/>
              <a:rect l="l" t="t" r="r" b="b"/>
              <a:pathLst>
                <a:path w="2262473" h="344937">
                  <a:moveTo>
                    <a:pt x="0" y="0"/>
                  </a:moveTo>
                  <a:lnTo>
                    <a:pt x="2262473" y="0"/>
                  </a:lnTo>
                  <a:lnTo>
                    <a:pt x="2262473" y="344937"/>
                  </a:lnTo>
                  <a:lnTo>
                    <a:pt x="0" y="344937"/>
                  </a:lnTo>
                  <a:close/>
                </a:path>
              </a:pathLst>
            </a:custGeom>
            <a:solidFill>
              <a:srgbClr val="FFFFFF">
                <a:alpha val="29804"/>
              </a:srgbClr>
            </a:solidFill>
          </p:spPr>
          <p:txBody>
            <a:bodyPr/>
            <a:lstStyle/>
            <a:p>
              <a:endParaRPr lang="en-IE" sz="817" dirty="0"/>
            </a:p>
          </p:txBody>
        </p:sp>
        <p:sp>
          <p:nvSpPr>
            <p:cNvPr id="23" name="TextBox 23"/>
            <p:cNvSpPr txBox="1"/>
            <p:nvPr/>
          </p:nvSpPr>
          <p:spPr>
            <a:xfrm>
              <a:off x="0" y="-57150"/>
              <a:ext cx="812800" cy="869950"/>
            </a:xfrm>
            <a:prstGeom prst="rect">
              <a:avLst/>
            </a:prstGeom>
          </p:spPr>
          <p:txBody>
            <a:bodyPr lIns="22409" tIns="22409" rIns="22409" bIns="22409" rtlCol="0" anchor="ctr"/>
            <a:lstStyle/>
            <a:p>
              <a:pPr algn="ctr">
                <a:lnSpc>
                  <a:spcPts val="1867"/>
                </a:lnSpc>
              </a:pPr>
              <a:endParaRPr sz="817"/>
            </a:p>
          </p:txBody>
        </p:sp>
      </p:grpSp>
      <p:grpSp>
        <p:nvGrpSpPr>
          <p:cNvPr id="24" name="Group 24"/>
          <p:cNvGrpSpPr/>
          <p:nvPr/>
        </p:nvGrpSpPr>
        <p:grpSpPr>
          <a:xfrm>
            <a:off x="4809073" y="4878506"/>
            <a:ext cx="899938" cy="89993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EFDA"/>
            </a:solidFill>
            <a:ln w="38100">
              <a:solidFill>
                <a:srgbClr val="000000"/>
              </a:solidFill>
            </a:ln>
          </p:spPr>
          <p:txBody>
            <a:bodyPr/>
            <a:lstStyle/>
            <a:p>
              <a:endParaRPr lang="en-IE" sz="817"/>
            </a:p>
          </p:txBody>
        </p:sp>
        <p:sp>
          <p:nvSpPr>
            <p:cNvPr id="26" name="TextBox 26"/>
            <p:cNvSpPr txBox="1"/>
            <p:nvPr/>
          </p:nvSpPr>
          <p:spPr>
            <a:xfrm>
              <a:off x="76200" y="19050"/>
              <a:ext cx="660400" cy="717550"/>
            </a:xfrm>
            <a:prstGeom prst="rect">
              <a:avLst/>
            </a:prstGeom>
          </p:spPr>
          <p:txBody>
            <a:bodyPr lIns="46218" tIns="46218" rIns="46218" bIns="46218" rtlCol="0" anchor="ctr"/>
            <a:lstStyle/>
            <a:p>
              <a:pPr algn="ctr">
                <a:lnSpc>
                  <a:spcPts val="1867"/>
                </a:lnSpc>
              </a:pPr>
              <a:endParaRPr sz="817"/>
            </a:p>
          </p:txBody>
        </p:sp>
      </p:grpSp>
      <p:grpSp>
        <p:nvGrpSpPr>
          <p:cNvPr id="27" name="Group 27"/>
          <p:cNvGrpSpPr/>
          <p:nvPr/>
        </p:nvGrpSpPr>
        <p:grpSpPr>
          <a:xfrm>
            <a:off x="4838349" y="4897866"/>
            <a:ext cx="849643" cy="84964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9804"/>
              </a:srgbClr>
            </a:solidFill>
            <a:ln w="38100">
              <a:solidFill>
                <a:srgbClr val="FFFFFF">
                  <a:alpha val="29804"/>
                </a:srgbClr>
              </a:solidFill>
            </a:ln>
          </p:spPr>
          <p:txBody>
            <a:bodyPr/>
            <a:lstStyle/>
            <a:p>
              <a:endParaRPr lang="en-IE" sz="817"/>
            </a:p>
          </p:txBody>
        </p:sp>
        <p:sp>
          <p:nvSpPr>
            <p:cNvPr id="29" name="TextBox 29"/>
            <p:cNvSpPr txBox="1"/>
            <p:nvPr/>
          </p:nvSpPr>
          <p:spPr>
            <a:xfrm>
              <a:off x="76200" y="19050"/>
              <a:ext cx="660400" cy="717550"/>
            </a:xfrm>
            <a:prstGeom prst="rect">
              <a:avLst/>
            </a:prstGeom>
          </p:spPr>
          <p:txBody>
            <a:bodyPr lIns="46218" tIns="46218" rIns="46218" bIns="46218" rtlCol="0" anchor="ctr"/>
            <a:lstStyle/>
            <a:p>
              <a:pPr algn="ctr">
                <a:lnSpc>
                  <a:spcPts val="1867"/>
                </a:lnSpc>
              </a:pPr>
              <a:endParaRPr sz="817"/>
            </a:p>
          </p:txBody>
        </p:sp>
      </p:grpSp>
      <p:grpSp>
        <p:nvGrpSpPr>
          <p:cNvPr id="30" name="Group 30"/>
          <p:cNvGrpSpPr/>
          <p:nvPr/>
        </p:nvGrpSpPr>
        <p:grpSpPr>
          <a:xfrm>
            <a:off x="5330501" y="1237773"/>
            <a:ext cx="6102415" cy="816298"/>
            <a:chOff x="0" y="0"/>
            <a:chExt cx="2026624" cy="309729"/>
          </a:xfrm>
        </p:grpSpPr>
        <p:sp>
          <p:nvSpPr>
            <p:cNvPr id="31" name="Freeform 31"/>
            <p:cNvSpPr/>
            <p:nvPr/>
          </p:nvSpPr>
          <p:spPr>
            <a:xfrm>
              <a:off x="0" y="0"/>
              <a:ext cx="2026624" cy="309729"/>
            </a:xfrm>
            <a:custGeom>
              <a:avLst/>
              <a:gdLst/>
              <a:ahLst/>
              <a:cxnLst/>
              <a:rect l="l" t="t" r="r" b="b"/>
              <a:pathLst>
                <a:path w="2026624" h="309729">
                  <a:moveTo>
                    <a:pt x="20390" y="0"/>
                  </a:moveTo>
                  <a:lnTo>
                    <a:pt x="2006234" y="0"/>
                  </a:lnTo>
                  <a:cubicBezTo>
                    <a:pt x="2011641" y="0"/>
                    <a:pt x="2016828" y="2148"/>
                    <a:pt x="2020651" y="5972"/>
                  </a:cubicBezTo>
                  <a:cubicBezTo>
                    <a:pt x="2024475" y="9796"/>
                    <a:pt x="2026624" y="14982"/>
                    <a:pt x="2026624" y="20390"/>
                  </a:cubicBezTo>
                  <a:lnTo>
                    <a:pt x="2026624" y="289339"/>
                  </a:lnTo>
                  <a:cubicBezTo>
                    <a:pt x="2026624" y="300600"/>
                    <a:pt x="2017495" y="309729"/>
                    <a:pt x="2006234" y="309729"/>
                  </a:cubicBezTo>
                  <a:lnTo>
                    <a:pt x="20390" y="309729"/>
                  </a:lnTo>
                  <a:cubicBezTo>
                    <a:pt x="9129" y="309729"/>
                    <a:pt x="0" y="300600"/>
                    <a:pt x="0" y="289339"/>
                  </a:cubicBezTo>
                  <a:lnTo>
                    <a:pt x="0" y="20390"/>
                  </a:lnTo>
                  <a:cubicBezTo>
                    <a:pt x="0" y="9129"/>
                    <a:pt x="9129" y="0"/>
                    <a:pt x="20390" y="0"/>
                  </a:cubicBezTo>
                  <a:close/>
                </a:path>
              </a:pathLst>
            </a:custGeom>
            <a:solidFill>
              <a:srgbClr val="9246DD"/>
            </a:solidFill>
          </p:spPr>
          <p:txBody>
            <a:bodyPr/>
            <a:lstStyle/>
            <a:p>
              <a:endParaRPr lang="en-IE" sz="817"/>
            </a:p>
          </p:txBody>
        </p:sp>
        <p:sp>
          <p:nvSpPr>
            <p:cNvPr id="32" name="TextBox 32"/>
            <p:cNvSpPr txBox="1"/>
            <p:nvPr/>
          </p:nvSpPr>
          <p:spPr>
            <a:xfrm>
              <a:off x="0" y="-28575"/>
              <a:ext cx="812800" cy="841375"/>
            </a:xfrm>
            <a:prstGeom prst="rect">
              <a:avLst/>
            </a:prstGeom>
          </p:spPr>
          <p:txBody>
            <a:bodyPr lIns="41957" tIns="41957" rIns="41957" bIns="41957" rtlCol="0" anchor="ctr"/>
            <a:lstStyle/>
            <a:p>
              <a:pPr algn="ctr">
                <a:lnSpc>
                  <a:spcPts val="1038"/>
                </a:lnSpc>
                <a:spcBef>
                  <a:spcPct val="0"/>
                </a:spcBef>
              </a:pPr>
              <a:endParaRPr sz="817"/>
            </a:p>
          </p:txBody>
        </p:sp>
      </p:grpSp>
      <p:grpSp>
        <p:nvGrpSpPr>
          <p:cNvPr id="33" name="Group 33"/>
          <p:cNvGrpSpPr/>
          <p:nvPr/>
        </p:nvGrpSpPr>
        <p:grpSpPr>
          <a:xfrm>
            <a:off x="4995328" y="986226"/>
            <a:ext cx="6330458" cy="1850424"/>
            <a:chOff x="0" y="-57150"/>
            <a:chExt cx="2976172" cy="869950"/>
          </a:xfrm>
        </p:grpSpPr>
        <p:sp>
          <p:nvSpPr>
            <p:cNvPr id="34" name="Freeform 34"/>
            <p:cNvSpPr/>
            <p:nvPr/>
          </p:nvSpPr>
          <p:spPr>
            <a:xfrm>
              <a:off x="101787" y="78205"/>
              <a:ext cx="2874385" cy="355720"/>
            </a:xfrm>
            <a:custGeom>
              <a:avLst/>
              <a:gdLst/>
              <a:ahLst/>
              <a:cxnLst/>
              <a:rect l="l" t="t" r="r" b="b"/>
              <a:pathLst>
                <a:path w="2535673" h="355720">
                  <a:moveTo>
                    <a:pt x="0" y="0"/>
                  </a:moveTo>
                  <a:lnTo>
                    <a:pt x="2535673" y="0"/>
                  </a:lnTo>
                  <a:lnTo>
                    <a:pt x="2535673" y="355720"/>
                  </a:lnTo>
                  <a:lnTo>
                    <a:pt x="0" y="355720"/>
                  </a:lnTo>
                  <a:close/>
                </a:path>
              </a:pathLst>
            </a:custGeom>
            <a:solidFill>
              <a:srgbClr val="FFFFFF">
                <a:alpha val="29804"/>
              </a:srgbClr>
            </a:solidFill>
          </p:spPr>
          <p:txBody>
            <a:bodyPr/>
            <a:lstStyle/>
            <a:p>
              <a:endParaRPr lang="en-IE" sz="817"/>
            </a:p>
          </p:txBody>
        </p:sp>
        <p:sp>
          <p:nvSpPr>
            <p:cNvPr id="35" name="TextBox 35"/>
            <p:cNvSpPr txBox="1"/>
            <p:nvPr/>
          </p:nvSpPr>
          <p:spPr>
            <a:xfrm>
              <a:off x="0" y="-57150"/>
              <a:ext cx="812800" cy="869950"/>
            </a:xfrm>
            <a:prstGeom prst="rect">
              <a:avLst/>
            </a:prstGeom>
          </p:spPr>
          <p:txBody>
            <a:bodyPr lIns="22409" tIns="22409" rIns="22409" bIns="22409" rtlCol="0" anchor="ctr"/>
            <a:lstStyle/>
            <a:p>
              <a:pPr algn="ctr">
                <a:lnSpc>
                  <a:spcPts val="1867"/>
                </a:lnSpc>
              </a:pPr>
              <a:endParaRPr sz="817"/>
            </a:p>
          </p:txBody>
        </p:sp>
      </p:grpSp>
      <p:grpSp>
        <p:nvGrpSpPr>
          <p:cNvPr id="36" name="Group 36"/>
          <p:cNvGrpSpPr/>
          <p:nvPr/>
        </p:nvGrpSpPr>
        <p:grpSpPr>
          <a:xfrm>
            <a:off x="4750766" y="1211793"/>
            <a:ext cx="899938" cy="899938"/>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46DD"/>
            </a:solidFill>
            <a:ln w="38100">
              <a:solidFill>
                <a:srgbClr val="000000"/>
              </a:solidFill>
            </a:ln>
          </p:spPr>
          <p:txBody>
            <a:bodyPr/>
            <a:lstStyle/>
            <a:p>
              <a:endParaRPr lang="en-IE" sz="817"/>
            </a:p>
          </p:txBody>
        </p:sp>
        <p:sp>
          <p:nvSpPr>
            <p:cNvPr id="38" name="TextBox 38"/>
            <p:cNvSpPr txBox="1"/>
            <p:nvPr/>
          </p:nvSpPr>
          <p:spPr>
            <a:xfrm>
              <a:off x="76200" y="19050"/>
              <a:ext cx="660400" cy="717550"/>
            </a:xfrm>
            <a:prstGeom prst="rect">
              <a:avLst/>
            </a:prstGeom>
          </p:spPr>
          <p:txBody>
            <a:bodyPr lIns="46218" tIns="46218" rIns="46218" bIns="46218" rtlCol="0" anchor="ctr"/>
            <a:lstStyle/>
            <a:p>
              <a:pPr algn="ctr">
                <a:lnSpc>
                  <a:spcPts val="1867"/>
                </a:lnSpc>
              </a:pPr>
              <a:endParaRPr sz="817"/>
            </a:p>
          </p:txBody>
        </p:sp>
      </p:grpSp>
      <p:grpSp>
        <p:nvGrpSpPr>
          <p:cNvPr id="39" name="Group 39"/>
          <p:cNvGrpSpPr/>
          <p:nvPr/>
        </p:nvGrpSpPr>
        <p:grpSpPr>
          <a:xfrm>
            <a:off x="4775226" y="1236940"/>
            <a:ext cx="849643" cy="849643"/>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9804"/>
              </a:srgbClr>
            </a:solidFill>
            <a:ln w="38100">
              <a:solidFill>
                <a:srgbClr val="FFFFFF">
                  <a:alpha val="29804"/>
                </a:srgbClr>
              </a:solidFill>
            </a:ln>
          </p:spPr>
          <p:txBody>
            <a:bodyPr/>
            <a:lstStyle/>
            <a:p>
              <a:endParaRPr lang="en-IE" sz="817"/>
            </a:p>
          </p:txBody>
        </p:sp>
        <p:sp>
          <p:nvSpPr>
            <p:cNvPr id="41" name="TextBox 41"/>
            <p:cNvSpPr txBox="1"/>
            <p:nvPr/>
          </p:nvSpPr>
          <p:spPr>
            <a:xfrm>
              <a:off x="76200" y="19050"/>
              <a:ext cx="660400" cy="717550"/>
            </a:xfrm>
            <a:prstGeom prst="rect">
              <a:avLst/>
            </a:prstGeom>
          </p:spPr>
          <p:txBody>
            <a:bodyPr lIns="46218" tIns="46218" rIns="46218" bIns="46218" rtlCol="0" anchor="ctr"/>
            <a:lstStyle/>
            <a:p>
              <a:pPr algn="ctr">
                <a:lnSpc>
                  <a:spcPts val="1867"/>
                </a:lnSpc>
              </a:pPr>
              <a:endParaRPr sz="817"/>
            </a:p>
          </p:txBody>
        </p:sp>
      </p:grpSp>
      <p:grpSp>
        <p:nvGrpSpPr>
          <p:cNvPr id="42" name="Group 42"/>
          <p:cNvGrpSpPr/>
          <p:nvPr/>
        </p:nvGrpSpPr>
        <p:grpSpPr>
          <a:xfrm>
            <a:off x="5565393" y="2431489"/>
            <a:ext cx="5867523" cy="816298"/>
            <a:chOff x="0" y="0"/>
            <a:chExt cx="1855891" cy="309729"/>
          </a:xfrm>
        </p:grpSpPr>
        <p:sp>
          <p:nvSpPr>
            <p:cNvPr id="43" name="Freeform 43"/>
            <p:cNvSpPr/>
            <p:nvPr/>
          </p:nvSpPr>
          <p:spPr>
            <a:xfrm>
              <a:off x="0" y="0"/>
              <a:ext cx="1855892" cy="309729"/>
            </a:xfrm>
            <a:custGeom>
              <a:avLst/>
              <a:gdLst/>
              <a:ahLst/>
              <a:cxnLst/>
              <a:rect l="l" t="t" r="r" b="b"/>
              <a:pathLst>
                <a:path w="1855892" h="309729">
                  <a:moveTo>
                    <a:pt x="22266" y="0"/>
                  </a:moveTo>
                  <a:lnTo>
                    <a:pt x="1833626" y="0"/>
                  </a:lnTo>
                  <a:cubicBezTo>
                    <a:pt x="1839531" y="0"/>
                    <a:pt x="1845194" y="2346"/>
                    <a:pt x="1849370" y="6521"/>
                  </a:cubicBezTo>
                  <a:cubicBezTo>
                    <a:pt x="1853546" y="10697"/>
                    <a:pt x="1855892" y="16361"/>
                    <a:pt x="1855892" y="22266"/>
                  </a:cubicBezTo>
                  <a:lnTo>
                    <a:pt x="1855892" y="287463"/>
                  </a:lnTo>
                  <a:cubicBezTo>
                    <a:pt x="1855892" y="293368"/>
                    <a:pt x="1853546" y="299032"/>
                    <a:pt x="1849370" y="303207"/>
                  </a:cubicBezTo>
                  <a:cubicBezTo>
                    <a:pt x="1845194" y="307383"/>
                    <a:pt x="1839531" y="309729"/>
                    <a:pt x="1833626" y="309729"/>
                  </a:cubicBezTo>
                  <a:lnTo>
                    <a:pt x="22266" y="309729"/>
                  </a:lnTo>
                  <a:cubicBezTo>
                    <a:pt x="16361" y="309729"/>
                    <a:pt x="10697" y="307383"/>
                    <a:pt x="6521" y="303207"/>
                  </a:cubicBezTo>
                  <a:cubicBezTo>
                    <a:pt x="2346" y="299032"/>
                    <a:pt x="0" y="293368"/>
                    <a:pt x="0" y="287463"/>
                  </a:cubicBezTo>
                  <a:lnTo>
                    <a:pt x="0" y="22266"/>
                  </a:lnTo>
                  <a:cubicBezTo>
                    <a:pt x="0" y="16361"/>
                    <a:pt x="2346" y="10697"/>
                    <a:pt x="6521" y="6521"/>
                  </a:cubicBezTo>
                  <a:cubicBezTo>
                    <a:pt x="10697" y="2346"/>
                    <a:pt x="16361" y="0"/>
                    <a:pt x="22266" y="0"/>
                  </a:cubicBezTo>
                  <a:close/>
                </a:path>
              </a:pathLst>
            </a:custGeom>
            <a:solidFill>
              <a:srgbClr val="FC52B3"/>
            </a:solidFill>
          </p:spPr>
          <p:txBody>
            <a:bodyPr/>
            <a:lstStyle/>
            <a:p>
              <a:endParaRPr lang="en-IE" sz="817"/>
            </a:p>
          </p:txBody>
        </p:sp>
        <p:sp>
          <p:nvSpPr>
            <p:cNvPr id="44" name="TextBox 44"/>
            <p:cNvSpPr txBox="1"/>
            <p:nvPr/>
          </p:nvSpPr>
          <p:spPr>
            <a:xfrm>
              <a:off x="0" y="-57150"/>
              <a:ext cx="812800" cy="869950"/>
            </a:xfrm>
            <a:prstGeom prst="rect">
              <a:avLst/>
            </a:prstGeom>
          </p:spPr>
          <p:txBody>
            <a:bodyPr lIns="41957" tIns="41957" rIns="41957" bIns="41957" rtlCol="0" anchor="ctr"/>
            <a:lstStyle/>
            <a:p>
              <a:pPr algn="ctr">
                <a:lnSpc>
                  <a:spcPts val="1867"/>
                </a:lnSpc>
                <a:spcBef>
                  <a:spcPct val="0"/>
                </a:spcBef>
              </a:pPr>
              <a:endParaRPr sz="817"/>
            </a:p>
          </p:txBody>
        </p:sp>
      </p:grpSp>
      <p:grpSp>
        <p:nvGrpSpPr>
          <p:cNvPr id="45" name="Group 45"/>
          <p:cNvGrpSpPr/>
          <p:nvPr/>
        </p:nvGrpSpPr>
        <p:grpSpPr>
          <a:xfrm>
            <a:off x="5652297" y="2459176"/>
            <a:ext cx="5673489" cy="768673"/>
            <a:chOff x="0" y="0"/>
            <a:chExt cx="2226808" cy="361380"/>
          </a:xfrm>
        </p:grpSpPr>
        <p:sp>
          <p:nvSpPr>
            <p:cNvPr id="46" name="Freeform 46"/>
            <p:cNvSpPr/>
            <p:nvPr/>
          </p:nvSpPr>
          <p:spPr>
            <a:xfrm>
              <a:off x="0" y="0"/>
              <a:ext cx="2226808" cy="361380"/>
            </a:xfrm>
            <a:custGeom>
              <a:avLst/>
              <a:gdLst/>
              <a:ahLst/>
              <a:cxnLst/>
              <a:rect l="l" t="t" r="r" b="b"/>
              <a:pathLst>
                <a:path w="2226808" h="361380">
                  <a:moveTo>
                    <a:pt x="0" y="0"/>
                  </a:moveTo>
                  <a:lnTo>
                    <a:pt x="2226808" y="0"/>
                  </a:lnTo>
                  <a:lnTo>
                    <a:pt x="2226808" y="361380"/>
                  </a:lnTo>
                  <a:lnTo>
                    <a:pt x="0" y="361380"/>
                  </a:lnTo>
                  <a:close/>
                </a:path>
              </a:pathLst>
            </a:custGeom>
            <a:solidFill>
              <a:srgbClr val="FFFFFF">
                <a:alpha val="29804"/>
              </a:srgbClr>
            </a:solidFill>
          </p:spPr>
          <p:txBody>
            <a:bodyPr/>
            <a:lstStyle/>
            <a:p>
              <a:endParaRPr lang="en-IE" sz="817"/>
            </a:p>
          </p:txBody>
        </p:sp>
        <p:sp>
          <p:nvSpPr>
            <p:cNvPr id="47" name="TextBox 47"/>
            <p:cNvSpPr txBox="1"/>
            <p:nvPr/>
          </p:nvSpPr>
          <p:spPr>
            <a:xfrm>
              <a:off x="0" y="-57150"/>
              <a:ext cx="812800" cy="869950"/>
            </a:xfrm>
            <a:prstGeom prst="rect">
              <a:avLst/>
            </a:prstGeom>
          </p:spPr>
          <p:txBody>
            <a:bodyPr lIns="22409" tIns="22409" rIns="22409" bIns="22409" rtlCol="0" anchor="ctr"/>
            <a:lstStyle/>
            <a:p>
              <a:pPr algn="ctr">
                <a:lnSpc>
                  <a:spcPts val="1867"/>
                </a:lnSpc>
              </a:pPr>
              <a:endParaRPr sz="817"/>
            </a:p>
          </p:txBody>
        </p:sp>
      </p:grpSp>
      <p:grpSp>
        <p:nvGrpSpPr>
          <p:cNvPr id="48" name="Group 48"/>
          <p:cNvGrpSpPr/>
          <p:nvPr/>
        </p:nvGrpSpPr>
        <p:grpSpPr>
          <a:xfrm>
            <a:off x="5198085" y="2389669"/>
            <a:ext cx="899938" cy="899938"/>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52B3"/>
            </a:solidFill>
            <a:ln w="38100">
              <a:solidFill>
                <a:srgbClr val="000000"/>
              </a:solidFill>
            </a:ln>
          </p:spPr>
          <p:txBody>
            <a:bodyPr/>
            <a:lstStyle/>
            <a:p>
              <a:endParaRPr lang="en-IE" sz="817"/>
            </a:p>
          </p:txBody>
        </p:sp>
        <p:sp>
          <p:nvSpPr>
            <p:cNvPr id="50" name="TextBox 50"/>
            <p:cNvSpPr txBox="1"/>
            <p:nvPr/>
          </p:nvSpPr>
          <p:spPr>
            <a:xfrm>
              <a:off x="76200" y="19050"/>
              <a:ext cx="660400" cy="717550"/>
            </a:xfrm>
            <a:prstGeom prst="rect">
              <a:avLst/>
            </a:prstGeom>
          </p:spPr>
          <p:txBody>
            <a:bodyPr lIns="46218" tIns="46218" rIns="46218" bIns="46218" rtlCol="0" anchor="ctr"/>
            <a:lstStyle/>
            <a:p>
              <a:pPr algn="ctr">
                <a:lnSpc>
                  <a:spcPts val="1867"/>
                </a:lnSpc>
              </a:pPr>
              <a:endParaRPr sz="817"/>
            </a:p>
          </p:txBody>
        </p:sp>
      </p:grpSp>
      <p:grpSp>
        <p:nvGrpSpPr>
          <p:cNvPr id="51" name="Group 51"/>
          <p:cNvGrpSpPr/>
          <p:nvPr/>
        </p:nvGrpSpPr>
        <p:grpSpPr>
          <a:xfrm>
            <a:off x="5227476" y="2414816"/>
            <a:ext cx="849643" cy="849643"/>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9804"/>
              </a:srgbClr>
            </a:solidFill>
            <a:ln w="38100">
              <a:solidFill>
                <a:srgbClr val="FFFFFF">
                  <a:alpha val="29804"/>
                </a:srgbClr>
              </a:solidFill>
            </a:ln>
          </p:spPr>
          <p:txBody>
            <a:bodyPr/>
            <a:lstStyle/>
            <a:p>
              <a:endParaRPr lang="en-IE" sz="817"/>
            </a:p>
          </p:txBody>
        </p:sp>
        <p:sp>
          <p:nvSpPr>
            <p:cNvPr id="53" name="TextBox 53"/>
            <p:cNvSpPr txBox="1"/>
            <p:nvPr/>
          </p:nvSpPr>
          <p:spPr>
            <a:xfrm>
              <a:off x="76200" y="19050"/>
              <a:ext cx="660400" cy="717550"/>
            </a:xfrm>
            <a:prstGeom prst="rect">
              <a:avLst/>
            </a:prstGeom>
          </p:spPr>
          <p:txBody>
            <a:bodyPr lIns="46218" tIns="46218" rIns="46218" bIns="46218" rtlCol="0" anchor="ctr"/>
            <a:lstStyle/>
            <a:p>
              <a:pPr algn="ctr">
                <a:lnSpc>
                  <a:spcPts val="1867"/>
                </a:lnSpc>
              </a:pPr>
              <a:endParaRPr sz="817"/>
            </a:p>
          </p:txBody>
        </p:sp>
      </p:grpSp>
      <p:sp>
        <p:nvSpPr>
          <p:cNvPr id="54" name="Freeform 54"/>
          <p:cNvSpPr/>
          <p:nvPr/>
        </p:nvSpPr>
        <p:spPr>
          <a:xfrm>
            <a:off x="5375836" y="2487686"/>
            <a:ext cx="614133" cy="656827"/>
          </a:xfrm>
          <a:custGeom>
            <a:avLst/>
            <a:gdLst/>
            <a:ahLst/>
            <a:cxnLst/>
            <a:rect l="l" t="t" r="r" b="b"/>
            <a:pathLst>
              <a:path w="1353367" h="1447451">
                <a:moveTo>
                  <a:pt x="0" y="0"/>
                </a:moveTo>
                <a:lnTo>
                  <a:pt x="1353367" y="0"/>
                </a:lnTo>
                <a:lnTo>
                  <a:pt x="1353367" y="1447451"/>
                </a:lnTo>
                <a:lnTo>
                  <a:pt x="0" y="1447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sz="817"/>
          </a:p>
        </p:txBody>
      </p:sp>
      <p:sp>
        <p:nvSpPr>
          <p:cNvPr id="55" name="Freeform 55"/>
          <p:cNvSpPr/>
          <p:nvPr/>
        </p:nvSpPr>
        <p:spPr>
          <a:xfrm>
            <a:off x="5420281" y="3602854"/>
            <a:ext cx="547719" cy="803991"/>
          </a:xfrm>
          <a:custGeom>
            <a:avLst/>
            <a:gdLst/>
            <a:ahLst/>
            <a:cxnLst/>
            <a:rect l="l" t="t" r="r" b="b"/>
            <a:pathLst>
              <a:path w="1207010" h="1771757">
                <a:moveTo>
                  <a:pt x="0" y="0"/>
                </a:moveTo>
                <a:lnTo>
                  <a:pt x="1207009" y="0"/>
                </a:lnTo>
                <a:lnTo>
                  <a:pt x="1207009" y="1771757"/>
                </a:lnTo>
                <a:lnTo>
                  <a:pt x="0" y="1771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sz="817"/>
          </a:p>
        </p:txBody>
      </p:sp>
      <p:sp>
        <p:nvSpPr>
          <p:cNvPr id="69" name="Freeform 69"/>
          <p:cNvSpPr/>
          <p:nvPr/>
        </p:nvSpPr>
        <p:spPr>
          <a:xfrm>
            <a:off x="4902699" y="4978950"/>
            <a:ext cx="665076" cy="665076"/>
          </a:xfrm>
          <a:custGeom>
            <a:avLst/>
            <a:gdLst/>
            <a:ahLst/>
            <a:cxnLst/>
            <a:rect l="l" t="t" r="r" b="b"/>
            <a:pathLst>
              <a:path w="1465630" h="1465630">
                <a:moveTo>
                  <a:pt x="0" y="0"/>
                </a:moveTo>
                <a:lnTo>
                  <a:pt x="1465630" y="0"/>
                </a:lnTo>
                <a:lnTo>
                  <a:pt x="1465630" y="1465630"/>
                </a:lnTo>
                <a:lnTo>
                  <a:pt x="0" y="14656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sz="817"/>
          </a:p>
        </p:txBody>
      </p:sp>
      <p:sp>
        <p:nvSpPr>
          <p:cNvPr id="70" name="Freeform 70"/>
          <p:cNvSpPr/>
          <p:nvPr/>
        </p:nvSpPr>
        <p:spPr>
          <a:xfrm rot="-10800000">
            <a:off x="2232743" y="5456870"/>
            <a:ext cx="2087075" cy="645096"/>
          </a:xfrm>
          <a:custGeom>
            <a:avLst/>
            <a:gdLst/>
            <a:ahLst/>
            <a:cxnLst/>
            <a:rect l="l" t="t" r="r" b="b"/>
            <a:pathLst>
              <a:path w="4599296" h="1421601">
                <a:moveTo>
                  <a:pt x="0" y="0"/>
                </a:moveTo>
                <a:lnTo>
                  <a:pt x="4599296" y="0"/>
                </a:lnTo>
                <a:lnTo>
                  <a:pt x="4599296" y="1421601"/>
                </a:lnTo>
                <a:lnTo>
                  <a:pt x="0" y="14216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sz="817"/>
          </a:p>
        </p:txBody>
      </p:sp>
      <p:sp>
        <p:nvSpPr>
          <p:cNvPr id="71" name="Freeform 71"/>
          <p:cNvSpPr/>
          <p:nvPr/>
        </p:nvSpPr>
        <p:spPr>
          <a:xfrm rot="-10800000" flipH="1">
            <a:off x="2289889" y="856945"/>
            <a:ext cx="2029982" cy="627449"/>
          </a:xfrm>
          <a:custGeom>
            <a:avLst/>
            <a:gdLst/>
            <a:ahLst/>
            <a:cxnLst/>
            <a:rect l="l" t="t" r="r" b="b"/>
            <a:pathLst>
              <a:path w="4473478" h="1382712">
                <a:moveTo>
                  <a:pt x="4473478" y="0"/>
                </a:moveTo>
                <a:lnTo>
                  <a:pt x="0" y="0"/>
                </a:lnTo>
                <a:lnTo>
                  <a:pt x="0" y="1382711"/>
                </a:lnTo>
                <a:lnTo>
                  <a:pt x="4473478" y="1382711"/>
                </a:lnTo>
                <a:lnTo>
                  <a:pt x="447347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sz="817"/>
          </a:p>
        </p:txBody>
      </p:sp>
      <p:sp>
        <p:nvSpPr>
          <p:cNvPr id="72" name="Freeform 72"/>
          <p:cNvSpPr/>
          <p:nvPr/>
        </p:nvSpPr>
        <p:spPr>
          <a:xfrm>
            <a:off x="4919680" y="1358084"/>
            <a:ext cx="590406" cy="590406"/>
          </a:xfrm>
          <a:custGeom>
            <a:avLst/>
            <a:gdLst/>
            <a:ahLst/>
            <a:cxnLst/>
            <a:rect l="l" t="t" r="r" b="b"/>
            <a:pathLst>
              <a:path w="1301080" h="1301080">
                <a:moveTo>
                  <a:pt x="0" y="0"/>
                </a:moveTo>
                <a:lnTo>
                  <a:pt x="1301080" y="0"/>
                </a:lnTo>
                <a:lnTo>
                  <a:pt x="1301080" y="1301081"/>
                </a:lnTo>
                <a:lnTo>
                  <a:pt x="0" y="1301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sz="817"/>
          </a:p>
        </p:txBody>
      </p:sp>
      <p:sp>
        <p:nvSpPr>
          <p:cNvPr id="73" name="Freeform 73"/>
          <p:cNvSpPr/>
          <p:nvPr/>
        </p:nvSpPr>
        <p:spPr>
          <a:xfrm>
            <a:off x="7944552" y="6230550"/>
            <a:ext cx="4247448" cy="558639"/>
          </a:xfrm>
          <a:custGeom>
            <a:avLst/>
            <a:gdLst/>
            <a:ahLst/>
            <a:cxnLst/>
            <a:rect l="l" t="t" r="r" b="b"/>
            <a:pathLst>
              <a:path w="9360116" h="1231074">
                <a:moveTo>
                  <a:pt x="0" y="0"/>
                </a:moveTo>
                <a:lnTo>
                  <a:pt x="9360116" y="0"/>
                </a:lnTo>
                <a:lnTo>
                  <a:pt x="9360116" y="1231074"/>
                </a:lnTo>
                <a:lnTo>
                  <a:pt x="0" y="1231074"/>
                </a:lnTo>
                <a:lnTo>
                  <a:pt x="0" y="0"/>
                </a:lnTo>
                <a:close/>
              </a:path>
            </a:pathLst>
          </a:custGeom>
          <a:blipFill>
            <a:blip r:embed="rId14"/>
            <a:stretch>
              <a:fillRect t="-42544" r="-1596" b="-42846"/>
            </a:stretch>
          </a:blipFill>
        </p:spPr>
        <p:txBody>
          <a:bodyPr/>
          <a:lstStyle/>
          <a:p>
            <a:endParaRPr lang="en-IE" sz="817"/>
          </a:p>
        </p:txBody>
      </p:sp>
      <p:sp>
        <p:nvSpPr>
          <p:cNvPr id="74" name="TextBox 74"/>
          <p:cNvSpPr txBox="1"/>
          <p:nvPr/>
        </p:nvSpPr>
        <p:spPr>
          <a:xfrm>
            <a:off x="6380962" y="2816799"/>
            <a:ext cx="4728318" cy="410369"/>
          </a:xfrm>
          <a:prstGeom prst="rect">
            <a:avLst/>
          </a:prstGeom>
        </p:spPr>
        <p:txBody>
          <a:bodyPr wrap="square" lIns="0" tIns="0" rIns="0" bIns="0" rtlCol="0" anchor="t">
            <a:spAutoFit/>
          </a:bodyPr>
          <a:lstStyle/>
          <a:p>
            <a:pPr>
              <a:lnSpc>
                <a:spcPts val="1588"/>
              </a:lnSpc>
              <a:spcBef>
                <a:spcPct val="0"/>
              </a:spcBef>
            </a:pPr>
            <a:r>
              <a:rPr lang="en-GB" sz="1400" dirty="0">
                <a:solidFill>
                  <a:srgbClr val="26447C"/>
                </a:solidFill>
              </a:rPr>
              <a:t>information using approaches and concepts connected to the specification and make an informed judgement.</a:t>
            </a:r>
          </a:p>
        </p:txBody>
      </p:sp>
      <p:sp>
        <p:nvSpPr>
          <p:cNvPr id="75" name="TextBox 75"/>
          <p:cNvSpPr txBox="1"/>
          <p:nvPr/>
        </p:nvSpPr>
        <p:spPr>
          <a:xfrm>
            <a:off x="6219701" y="2478923"/>
            <a:ext cx="3774665" cy="358560"/>
          </a:xfrm>
          <a:prstGeom prst="rect">
            <a:avLst/>
          </a:prstGeom>
        </p:spPr>
        <p:txBody>
          <a:bodyPr lIns="0" tIns="0" rIns="0" bIns="0" rtlCol="0" anchor="t">
            <a:spAutoFit/>
          </a:bodyPr>
          <a:lstStyle/>
          <a:p>
            <a:pPr>
              <a:lnSpc>
                <a:spcPts val="3028"/>
              </a:lnSpc>
              <a:spcBef>
                <a:spcPct val="0"/>
              </a:spcBef>
            </a:pPr>
            <a:r>
              <a:rPr lang="en-US" sz="2400" b="1" err="1">
                <a:solidFill>
                  <a:srgbClr val="26447C"/>
                </a:solidFill>
              </a:rPr>
              <a:t>Synthesise</a:t>
            </a:r>
            <a:r>
              <a:rPr lang="en-US" sz="2400" b="1">
                <a:solidFill>
                  <a:srgbClr val="26447C"/>
                </a:solidFill>
              </a:rPr>
              <a:t> and evaluate </a:t>
            </a:r>
          </a:p>
        </p:txBody>
      </p:sp>
      <p:sp>
        <p:nvSpPr>
          <p:cNvPr id="76" name="TextBox 76"/>
          <p:cNvSpPr txBox="1"/>
          <p:nvPr/>
        </p:nvSpPr>
        <p:spPr>
          <a:xfrm>
            <a:off x="6445160" y="3999496"/>
            <a:ext cx="3490650" cy="410369"/>
          </a:xfrm>
          <a:prstGeom prst="rect">
            <a:avLst/>
          </a:prstGeom>
        </p:spPr>
        <p:txBody>
          <a:bodyPr lIns="0" tIns="0" rIns="0" bIns="0" rtlCol="0" anchor="t">
            <a:spAutoFit/>
          </a:bodyPr>
          <a:lstStyle/>
          <a:p>
            <a:pPr>
              <a:lnSpc>
                <a:spcPts val="1588"/>
              </a:lnSpc>
            </a:pPr>
            <a:r>
              <a:rPr lang="en-GB" sz="1400" dirty="0">
                <a:solidFill>
                  <a:srgbClr val="26447C"/>
                </a:solidFill>
              </a:rPr>
              <a:t>the broader context of the classical world wherein the language existed. </a:t>
            </a:r>
            <a:endParaRPr lang="en-US" sz="1323" dirty="0">
              <a:solidFill>
                <a:srgbClr val="000000"/>
              </a:solidFill>
              <a:latin typeface="Montserrat Classic"/>
            </a:endParaRPr>
          </a:p>
        </p:txBody>
      </p:sp>
      <p:sp>
        <p:nvSpPr>
          <p:cNvPr id="77" name="TextBox 77"/>
          <p:cNvSpPr txBox="1"/>
          <p:nvPr/>
        </p:nvSpPr>
        <p:spPr>
          <a:xfrm>
            <a:off x="6271700" y="3645027"/>
            <a:ext cx="2040581" cy="358560"/>
          </a:xfrm>
          <a:prstGeom prst="rect">
            <a:avLst/>
          </a:prstGeom>
        </p:spPr>
        <p:txBody>
          <a:bodyPr lIns="0" tIns="0" rIns="0" bIns="0" rtlCol="0" anchor="t">
            <a:spAutoFit/>
          </a:bodyPr>
          <a:lstStyle/>
          <a:p>
            <a:pPr>
              <a:lnSpc>
                <a:spcPts val="3028"/>
              </a:lnSpc>
              <a:spcBef>
                <a:spcPct val="0"/>
              </a:spcBef>
            </a:pPr>
            <a:r>
              <a:rPr lang="en-US" sz="2400" b="1" dirty="0">
                <a:solidFill>
                  <a:srgbClr val="26447C"/>
                </a:solidFill>
              </a:rPr>
              <a:t>Acknowledge</a:t>
            </a:r>
          </a:p>
        </p:txBody>
      </p:sp>
      <p:sp>
        <p:nvSpPr>
          <p:cNvPr id="78" name="TextBox 78"/>
          <p:cNvSpPr txBox="1"/>
          <p:nvPr/>
        </p:nvSpPr>
        <p:spPr>
          <a:xfrm>
            <a:off x="6010697" y="5295157"/>
            <a:ext cx="5315089" cy="410369"/>
          </a:xfrm>
          <a:prstGeom prst="rect">
            <a:avLst/>
          </a:prstGeom>
        </p:spPr>
        <p:txBody>
          <a:bodyPr wrap="square" lIns="0" tIns="0" rIns="0" bIns="0" rtlCol="0" anchor="t">
            <a:spAutoFit/>
          </a:bodyPr>
          <a:lstStyle/>
          <a:p>
            <a:pPr>
              <a:lnSpc>
                <a:spcPts val="1588"/>
              </a:lnSpc>
            </a:pPr>
            <a:r>
              <a:rPr lang="en-GB" sz="1400" dirty="0">
                <a:solidFill>
                  <a:srgbClr val="26447C"/>
                </a:solidFill>
              </a:rPr>
              <a:t>on how this knowledge and understanding contributes to their understanding and appreciation of the language and specific texts</a:t>
            </a:r>
            <a:endParaRPr lang="en-US" sz="1323" dirty="0">
              <a:solidFill>
                <a:srgbClr val="000000"/>
              </a:solidFill>
              <a:latin typeface="Montserrat Classic"/>
            </a:endParaRPr>
          </a:p>
        </p:txBody>
      </p:sp>
      <p:sp>
        <p:nvSpPr>
          <p:cNvPr id="79" name="TextBox 79"/>
          <p:cNvSpPr txBox="1"/>
          <p:nvPr/>
        </p:nvSpPr>
        <p:spPr>
          <a:xfrm>
            <a:off x="5816651" y="4950331"/>
            <a:ext cx="1328463" cy="358688"/>
          </a:xfrm>
          <a:prstGeom prst="rect">
            <a:avLst/>
          </a:prstGeom>
        </p:spPr>
        <p:txBody>
          <a:bodyPr lIns="0" tIns="0" rIns="0" bIns="0" rtlCol="0" anchor="t">
            <a:spAutoFit/>
          </a:bodyPr>
          <a:lstStyle/>
          <a:p>
            <a:pPr>
              <a:lnSpc>
                <a:spcPts val="3028"/>
              </a:lnSpc>
              <a:spcBef>
                <a:spcPct val="0"/>
              </a:spcBef>
            </a:pPr>
            <a:r>
              <a:rPr lang="en-US" sz="2400" b="1" dirty="0">
                <a:solidFill>
                  <a:srgbClr val="26447C"/>
                </a:solidFill>
              </a:rPr>
              <a:t>Reflect</a:t>
            </a:r>
          </a:p>
        </p:txBody>
      </p:sp>
      <p:sp>
        <p:nvSpPr>
          <p:cNvPr id="82" name="TextBox 82"/>
          <p:cNvSpPr txBox="1"/>
          <p:nvPr/>
        </p:nvSpPr>
        <p:spPr>
          <a:xfrm>
            <a:off x="5920078" y="1622140"/>
            <a:ext cx="4901819" cy="615553"/>
          </a:xfrm>
          <a:prstGeom prst="rect">
            <a:avLst/>
          </a:prstGeom>
        </p:spPr>
        <p:txBody>
          <a:bodyPr lIns="0" tIns="0" rIns="0" bIns="0" rtlCol="0" anchor="t">
            <a:spAutoFit/>
          </a:bodyPr>
          <a:lstStyle/>
          <a:p>
            <a:pPr>
              <a:lnSpc>
                <a:spcPts val="1588"/>
              </a:lnSpc>
            </a:pPr>
            <a:r>
              <a:rPr lang="en-GB" sz="1400" dirty="0">
                <a:solidFill>
                  <a:srgbClr val="26447C"/>
                </a:solidFill>
              </a:rPr>
              <a:t>research Latin/Ancient Greek texts and process linguistic and contextual information.</a:t>
            </a:r>
          </a:p>
          <a:p>
            <a:pPr>
              <a:lnSpc>
                <a:spcPts val="1588"/>
              </a:lnSpc>
            </a:pPr>
            <a:r>
              <a:rPr lang="en-US" sz="1400" dirty="0">
                <a:solidFill>
                  <a:srgbClr val="26447C"/>
                </a:solidFill>
              </a:rPr>
              <a:t>			</a:t>
            </a:r>
          </a:p>
        </p:txBody>
      </p:sp>
      <p:sp>
        <p:nvSpPr>
          <p:cNvPr id="83" name="TextBox 83"/>
          <p:cNvSpPr txBox="1"/>
          <p:nvPr/>
        </p:nvSpPr>
        <p:spPr>
          <a:xfrm>
            <a:off x="5699019" y="1281958"/>
            <a:ext cx="3283961" cy="358560"/>
          </a:xfrm>
          <a:prstGeom prst="rect">
            <a:avLst/>
          </a:prstGeom>
        </p:spPr>
        <p:txBody>
          <a:bodyPr lIns="0" tIns="0" rIns="0" bIns="0" rtlCol="0" anchor="t">
            <a:spAutoFit/>
          </a:bodyPr>
          <a:lstStyle/>
          <a:p>
            <a:pPr>
              <a:lnSpc>
                <a:spcPts val="3028"/>
              </a:lnSpc>
              <a:spcBef>
                <a:spcPct val="0"/>
              </a:spcBef>
            </a:pPr>
            <a:r>
              <a:rPr lang="en-US" sz="2400" b="1" dirty="0">
                <a:solidFill>
                  <a:srgbClr val="26447C"/>
                </a:solidFill>
              </a:rPr>
              <a:t>Research</a:t>
            </a:r>
          </a:p>
        </p:txBody>
      </p:sp>
      <p:sp>
        <p:nvSpPr>
          <p:cNvPr id="84" name="TextBox 84"/>
          <p:cNvSpPr txBox="1"/>
          <p:nvPr/>
        </p:nvSpPr>
        <p:spPr>
          <a:xfrm>
            <a:off x="1280831" y="2447201"/>
            <a:ext cx="3710825" cy="2003947"/>
          </a:xfrm>
          <a:prstGeom prst="rect">
            <a:avLst/>
          </a:prstGeom>
        </p:spPr>
        <p:txBody>
          <a:bodyPr wrap="square" lIns="0" tIns="0" rIns="0" bIns="0" rtlCol="0" anchor="t">
            <a:spAutoFit/>
          </a:bodyPr>
          <a:lstStyle/>
          <a:p>
            <a:pPr>
              <a:lnSpc>
                <a:spcPts val="3878"/>
              </a:lnSpc>
              <a:spcBef>
                <a:spcPct val="0"/>
              </a:spcBef>
            </a:pPr>
            <a:r>
              <a:rPr lang="en-US" sz="4400">
                <a:solidFill>
                  <a:srgbClr val="26447C"/>
                </a:solidFill>
              </a:rPr>
              <a:t>Students are required to demonstrate that they can...</a:t>
            </a:r>
          </a:p>
        </p:txBody>
      </p:sp>
      <p:pic>
        <p:nvPicPr>
          <p:cNvPr id="86" name="Creative Commons logo">
            <a:extLst>
              <a:ext uri="{FF2B5EF4-FFF2-40B4-BE49-F238E27FC236}">
                <a16:creationId xmlns:a16="http://schemas.microsoft.com/office/drawing/2014/main" id="{64313108-A73C-79D7-FDC0-A7823D63026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182" y="6375503"/>
            <a:ext cx="1143000" cy="400050"/>
          </a:xfrm>
          <a:prstGeom prst="rect">
            <a:avLst/>
          </a:prstGeom>
        </p:spPr>
      </p:pic>
      <p:sp>
        <p:nvSpPr>
          <p:cNvPr id="87" name="TextBox 86">
            <a:extLst>
              <a:ext uri="{FF2B5EF4-FFF2-40B4-BE49-F238E27FC236}">
                <a16:creationId xmlns:a16="http://schemas.microsoft.com/office/drawing/2014/main" id="{130DDC87-8FA1-98AF-0616-20D77B52BF45}"/>
              </a:ext>
            </a:extLst>
          </p:cNvPr>
          <p:cNvSpPr txBox="1"/>
          <p:nvPr/>
        </p:nvSpPr>
        <p:spPr>
          <a:xfrm>
            <a:off x="258836" y="265315"/>
            <a:ext cx="11636566" cy="538609"/>
          </a:xfrm>
          <a:prstGeom prst="rect">
            <a:avLst/>
          </a:prstGeom>
          <a:noFill/>
        </p:spPr>
        <p:txBody>
          <a:bodyPr wrap="square" rtlCol="0">
            <a:spAutoFit/>
          </a:bodyPr>
          <a:lstStyle/>
          <a:p>
            <a:r>
              <a:rPr lang="en-GB" sz="2900" dirty="0">
                <a:solidFill>
                  <a:srgbClr val="0E85AA"/>
                </a:solidFill>
                <a:latin typeface="+mj-lt"/>
                <a:cs typeface="Arial"/>
              </a:rPr>
              <a:t>Additional Assessment Component: Research Study - Text in Context </a:t>
            </a:r>
            <a:endParaRPr lang="en-IE" sz="2900" dirty="0">
              <a:solidFill>
                <a:srgbClr val="0E85AA"/>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par>
                                <p:cTn id="33" presetID="10"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fade">
                                      <p:cBhvr>
                                        <p:cTn id="38" dur="500"/>
                                        <p:tgtEl>
                                          <p:spTgt spid="7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500"/>
                                        <p:tgtEl>
                                          <p:spTgt spid="75"/>
                                        </p:tgtEl>
                                      </p:cBhvr>
                                    </p:animEffect>
                                  </p:childTnLst>
                                </p:cTn>
                              </p:par>
                              <p:par>
                                <p:cTn id="42" presetID="10"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500"/>
                                        <p:tgtEl>
                                          <p:spTgt spid="77"/>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par>
                                <p:cTn id="59" presetID="10"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10"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fade">
                                      <p:cBhvr>
                                        <p:cTn id="69" dur="500"/>
                                        <p:tgtEl>
                                          <p:spTgt spid="7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fade">
                                      <p:cBhvr>
                                        <p:cTn id="72" dur="500"/>
                                        <p:tgtEl>
                                          <p:spTgt spid="69"/>
                                        </p:tgtEl>
                                      </p:cBhvr>
                                    </p:animEffect>
                                  </p:childTnLst>
                                </p:cTn>
                              </p:par>
                              <p:par>
                                <p:cTn id="73" presetID="10"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9" grpId="0" animBg="1"/>
      <p:bldP spid="72" grpId="0" animBg="1"/>
      <p:bldP spid="74" grpId="0"/>
      <p:bldP spid="75" grpId="0"/>
      <p:bldP spid="76" grpId="0"/>
      <p:bldP spid="77" grpId="0"/>
      <p:bldP spid="78" grpId="0"/>
      <p:bldP spid="79" grpId="0"/>
      <p:bldP spid="82" grpId="0"/>
      <p:bldP spid="83" grpId="0"/>
      <p:bldP spid="8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1CD7-108B-10F2-669E-ED68B9B9FFC8}"/>
              </a:ext>
            </a:extLst>
          </p:cNvPr>
          <p:cNvSpPr>
            <a:spLocks noGrp="1"/>
          </p:cNvSpPr>
          <p:nvPr>
            <p:ph type="title"/>
          </p:nvPr>
        </p:nvSpPr>
        <p:spPr>
          <a:xfrm>
            <a:off x="272273" y="160786"/>
            <a:ext cx="10515600" cy="1325563"/>
          </a:xfrm>
        </p:spPr>
        <p:txBody>
          <a:bodyPr/>
          <a:lstStyle/>
          <a:p>
            <a:r>
              <a:rPr lang="en-IE" dirty="0"/>
              <a:t>Written Examination</a:t>
            </a:r>
            <a:endParaRPr lang="en-GB" dirty="0"/>
          </a:p>
        </p:txBody>
      </p:sp>
      <p:sp>
        <p:nvSpPr>
          <p:cNvPr id="3" name="Content Placeholder 2">
            <a:extLst>
              <a:ext uri="{FF2B5EF4-FFF2-40B4-BE49-F238E27FC236}">
                <a16:creationId xmlns:a16="http://schemas.microsoft.com/office/drawing/2014/main" id="{7B57E401-E27E-F9B8-5E55-E66AF5679912}"/>
              </a:ext>
            </a:extLst>
          </p:cNvPr>
          <p:cNvSpPr>
            <a:spLocks noGrp="1"/>
          </p:cNvSpPr>
          <p:nvPr>
            <p:ph idx="1"/>
          </p:nvPr>
        </p:nvSpPr>
        <p:spPr>
          <a:xfrm>
            <a:off x="751841" y="1401288"/>
            <a:ext cx="6146799" cy="4948712"/>
          </a:xfrm>
        </p:spPr>
        <p:txBody>
          <a:bodyPr>
            <a:normAutofit fontScale="70000" lnSpcReduction="20000"/>
          </a:bodyPr>
          <a:lstStyle/>
          <a:p>
            <a:pPr marL="0" indent="0">
              <a:lnSpc>
                <a:spcPct val="110000"/>
              </a:lnSpc>
              <a:buNone/>
            </a:pPr>
            <a:r>
              <a:rPr lang="en-GB" dirty="0"/>
              <a:t>The written examination will consist of a range of question types and will include a selection of questions that will assess, appropriate to each level: </a:t>
            </a:r>
          </a:p>
          <a:p>
            <a:pPr>
              <a:lnSpc>
                <a:spcPct val="110000"/>
              </a:lnSpc>
            </a:pPr>
            <a:endParaRPr lang="en-GB" dirty="0"/>
          </a:p>
          <a:p>
            <a:pPr>
              <a:lnSpc>
                <a:spcPct val="110000"/>
              </a:lnSpc>
            </a:pPr>
            <a:r>
              <a:rPr lang="en-GB" dirty="0"/>
              <a:t>the learning described in the two strands of the specification</a:t>
            </a:r>
          </a:p>
          <a:p>
            <a:pPr marL="0" indent="0">
              <a:lnSpc>
                <a:spcPct val="110000"/>
              </a:lnSpc>
              <a:buNone/>
            </a:pPr>
            <a:endParaRPr lang="en-GB" dirty="0"/>
          </a:p>
          <a:p>
            <a:pPr>
              <a:lnSpc>
                <a:spcPct val="110000"/>
              </a:lnSpc>
            </a:pPr>
            <a:r>
              <a:rPr lang="en-GB" dirty="0"/>
              <a:t>the prescribed material issued by DE circular for each examination year which will include:</a:t>
            </a:r>
          </a:p>
          <a:p>
            <a:pPr marL="0" indent="0">
              <a:lnSpc>
                <a:spcPct val="110000"/>
              </a:lnSpc>
              <a:buNone/>
            </a:pPr>
            <a:endParaRPr lang="en-GB" dirty="0"/>
          </a:p>
          <a:p>
            <a:pPr lvl="1">
              <a:lnSpc>
                <a:spcPct val="110000"/>
              </a:lnSpc>
              <a:buFont typeface="Wingdings" panose="05000000000000000000" pitchFamily="2" charset="2"/>
              <a:buChar char="Ø"/>
            </a:pPr>
            <a:r>
              <a:rPr lang="en-GB" dirty="0"/>
              <a:t>the Capstone text: selected text in Latin and guidance on general context (literary, cultural, historical and prescribed grammar items)</a:t>
            </a:r>
          </a:p>
          <a:p>
            <a:pPr lvl="1">
              <a:lnSpc>
                <a:spcPct val="110000"/>
              </a:lnSpc>
            </a:pPr>
            <a:endParaRPr lang="en-GB" dirty="0"/>
          </a:p>
          <a:p>
            <a:pPr lvl="1">
              <a:lnSpc>
                <a:spcPct val="110000"/>
              </a:lnSpc>
              <a:buFont typeface="Wingdings" panose="05000000000000000000" pitchFamily="2" charset="2"/>
              <a:buChar char="Ø"/>
            </a:pPr>
            <a:r>
              <a:rPr lang="en-GB" dirty="0"/>
              <a:t>prescribed grammar items and constructions</a:t>
            </a:r>
          </a:p>
          <a:p>
            <a:endParaRPr lang="en-GB" dirty="0"/>
          </a:p>
        </p:txBody>
      </p:sp>
      <p:pic>
        <p:nvPicPr>
          <p:cNvPr id="3080" name="Picture 8" descr="Exam bodies urged to increase scrutiny on cheating">
            <a:extLst>
              <a:ext uri="{FF2B5EF4-FFF2-40B4-BE49-F238E27FC236}">
                <a16:creationId xmlns:a16="http://schemas.microsoft.com/office/drawing/2014/main" id="{A57CDAAC-0280-7059-3332-404895BCB6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082177" y="1618801"/>
            <a:ext cx="4681997" cy="3752850"/>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70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44CA-CC97-D2FD-0C3A-E883606E5AB8}"/>
              </a:ext>
            </a:extLst>
          </p:cNvPr>
          <p:cNvSpPr>
            <a:spLocks noGrp="1"/>
          </p:cNvSpPr>
          <p:nvPr>
            <p:ph type="title"/>
          </p:nvPr>
        </p:nvSpPr>
        <p:spPr>
          <a:xfrm>
            <a:off x="389965" y="308314"/>
            <a:ext cx="10515600" cy="1325563"/>
          </a:xfrm>
        </p:spPr>
        <p:txBody>
          <a:bodyPr/>
          <a:lstStyle/>
          <a:p>
            <a:r>
              <a:rPr lang="en-IE" dirty="0"/>
              <a:t>Classical Languages Specifications</a:t>
            </a:r>
            <a:endParaRPr lang="en-GB" dirty="0">
              <a:highlight>
                <a:srgbClr val="FFFF00"/>
              </a:highlight>
            </a:endParaRPr>
          </a:p>
        </p:txBody>
      </p:sp>
      <p:pic>
        <p:nvPicPr>
          <p:cNvPr id="9" name="Picture 8">
            <a:extLst>
              <a:ext uri="{FF2B5EF4-FFF2-40B4-BE49-F238E27FC236}">
                <a16:creationId xmlns:a16="http://schemas.microsoft.com/office/drawing/2014/main" id="{02B2FA84-3568-9D30-5832-270B0A492CF5}"/>
              </a:ext>
            </a:extLst>
          </p:cNvPr>
          <p:cNvPicPr>
            <a:picLocks noChangeAspect="1"/>
          </p:cNvPicPr>
          <p:nvPr/>
        </p:nvPicPr>
        <p:blipFill>
          <a:blip r:embed="rId3"/>
          <a:srcRect r="3022"/>
          <a:stretch/>
        </p:blipFill>
        <p:spPr>
          <a:xfrm>
            <a:off x="1624779" y="1633877"/>
            <a:ext cx="3678934" cy="4460332"/>
          </a:xfrm>
          <a:prstGeom prst="rect">
            <a:avLst/>
          </a:prstGeom>
          <a:ln>
            <a:solidFill>
              <a:schemeClr val="tx1"/>
            </a:solidFill>
          </a:ln>
        </p:spPr>
      </p:pic>
      <p:pic>
        <p:nvPicPr>
          <p:cNvPr id="11" name="Picture 10">
            <a:extLst>
              <a:ext uri="{FF2B5EF4-FFF2-40B4-BE49-F238E27FC236}">
                <a16:creationId xmlns:a16="http://schemas.microsoft.com/office/drawing/2014/main" id="{061E7DED-CDB7-FE72-96C5-16A5463842E7}"/>
              </a:ext>
            </a:extLst>
          </p:cNvPr>
          <p:cNvPicPr>
            <a:picLocks noChangeAspect="1"/>
          </p:cNvPicPr>
          <p:nvPr/>
        </p:nvPicPr>
        <p:blipFill>
          <a:blip r:embed="rId4"/>
          <a:stretch>
            <a:fillRect/>
          </a:stretch>
        </p:blipFill>
        <p:spPr>
          <a:xfrm>
            <a:off x="6888287" y="1633877"/>
            <a:ext cx="3678934" cy="4460247"/>
          </a:xfrm>
          <a:prstGeom prst="rect">
            <a:avLst/>
          </a:prstGeom>
          <a:ln>
            <a:solidFill>
              <a:schemeClr val="tx1"/>
            </a:solidFill>
          </a:ln>
        </p:spPr>
      </p:pic>
    </p:spTree>
    <p:extLst>
      <p:ext uri="{BB962C8B-B14F-4D97-AF65-F5344CB8AC3E}">
        <p14:creationId xmlns:p14="http://schemas.microsoft.com/office/powerpoint/2010/main" val="87038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ABEF-5CF7-C805-93E6-D359986A490A}"/>
              </a:ext>
            </a:extLst>
          </p:cNvPr>
          <p:cNvSpPr>
            <a:spLocks noGrp="1"/>
          </p:cNvSpPr>
          <p:nvPr>
            <p:ph type="title"/>
          </p:nvPr>
        </p:nvSpPr>
        <p:spPr>
          <a:xfrm>
            <a:off x="363187" y="246372"/>
            <a:ext cx="10515600" cy="1325563"/>
          </a:xfrm>
        </p:spPr>
        <p:txBody>
          <a:bodyPr/>
          <a:lstStyle/>
          <a:p>
            <a:r>
              <a:rPr lang="en-IE" dirty="0"/>
              <a:t>Leaving Certificate Grading</a:t>
            </a:r>
            <a:endParaRPr lang="en-GB" dirty="0"/>
          </a:p>
        </p:txBody>
      </p:sp>
      <p:pic>
        <p:nvPicPr>
          <p:cNvPr id="6" name="Content Placeholder 5">
            <a:extLst>
              <a:ext uri="{FF2B5EF4-FFF2-40B4-BE49-F238E27FC236}">
                <a16:creationId xmlns:a16="http://schemas.microsoft.com/office/drawing/2014/main" id="{519CD495-E066-16E2-3518-91B602FE1F00}"/>
              </a:ext>
            </a:extLst>
          </p:cNvPr>
          <p:cNvPicPr>
            <a:picLocks noGrp="1" noChangeAspect="1"/>
          </p:cNvPicPr>
          <p:nvPr>
            <p:ph idx="1"/>
          </p:nvPr>
        </p:nvPicPr>
        <p:blipFill>
          <a:blip r:embed="rId3"/>
          <a:stretch>
            <a:fillRect/>
          </a:stretch>
        </p:blipFill>
        <p:spPr>
          <a:xfrm>
            <a:off x="3996133" y="1461813"/>
            <a:ext cx="4199733" cy="4726130"/>
          </a:xfrm>
        </p:spPr>
      </p:pic>
    </p:spTree>
    <p:extLst>
      <p:ext uri="{BB962C8B-B14F-4D97-AF65-F5344CB8AC3E}">
        <p14:creationId xmlns:p14="http://schemas.microsoft.com/office/powerpoint/2010/main" val="20509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FD57-17FA-713E-4A47-8F60F37F26F5}"/>
              </a:ext>
            </a:extLst>
          </p:cNvPr>
          <p:cNvSpPr>
            <a:spLocks noGrp="1"/>
          </p:cNvSpPr>
          <p:nvPr>
            <p:ph type="title"/>
          </p:nvPr>
        </p:nvSpPr>
        <p:spPr>
          <a:xfrm>
            <a:off x="248920" y="283845"/>
            <a:ext cx="10515600" cy="1325563"/>
          </a:xfrm>
        </p:spPr>
        <p:txBody>
          <a:bodyPr/>
          <a:lstStyle/>
          <a:p>
            <a:r>
              <a:rPr lang="en-IE" dirty="0"/>
              <a:t>Sample Assessment Materials Timeline for Tranche 1 Subjects</a:t>
            </a:r>
            <a:endParaRPr lang="en-GB" dirty="0"/>
          </a:p>
        </p:txBody>
      </p:sp>
      <p:pic>
        <p:nvPicPr>
          <p:cNvPr id="6" name="Content Placeholder 5">
            <a:extLst>
              <a:ext uri="{FF2B5EF4-FFF2-40B4-BE49-F238E27FC236}">
                <a16:creationId xmlns:a16="http://schemas.microsoft.com/office/drawing/2014/main" id="{9047C359-0F55-3A57-A95A-1C9EA2F7C5DE}"/>
              </a:ext>
            </a:extLst>
          </p:cNvPr>
          <p:cNvPicPr>
            <a:picLocks noGrp="1" noChangeAspect="1"/>
          </p:cNvPicPr>
          <p:nvPr>
            <p:ph sz="half" idx="1"/>
          </p:nvPr>
        </p:nvPicPr>
        <p:blipFill>
          <a:blip r:embed="rId3"/>
          <a:srcRect t="18052" b="31748"/>
          <a:stretch/>
        </p:blipFill>
        <p:spPr>
          <a:xfrm>
            <a:off x="700730" y="1960879"/>
            <a:ext cx="4883948" cy="3210561"/>
          </a:xfrm>
        </p:spPr>
      </p:pic>
      <p:pic>
        <p:nvPicPr>
          <p:cNvPr id="10" name="Picture 9">
            <a:extLst>
              <a:ext uri="{FF2B5EF4-FFF2-40B4-BE49-F238E27FC236}">
                <a16:creationId xmlns:a16="http://schemas.microsoft.com/office/drawing/2014/main" id="{B4A5F823-FC08-18B7-0A37-1935F0CB9F53}"/>
              </a:ext>
            </a:extLst>
          </p:cNvPr>
          <p:cNvPicPr>
            <a:picLocks noChangeAspect="1"/>
          </p:cNvPicPr>
          <p:nvPr/>
        </p:nvPicPr>
        <p:blipFill>
          <a:blip r:embed="rId3"/>
          <a:srcRect t="68148"/>
          <a:stretch/>
        </p:blipFill>
        <p:spPr>
          <a:xfrm>
            <a:off x="6607324" y="1778000"/>
            <a:ext cx="5077309" cy="2117720"/>
          </a:xfrm>
          <a:prstGeom prst="rect">
            <a:avLst/>
          </a:prstGeom>
        </p:spPr>
      </p:pic>
      <p:pic>
        <p:nvPicPr>
          <p:cNvPr id="8" name="Picture 7">
            <a:extLst>
              <a:ext uri="{FF2B5EF4-FFF2-40B4-BE49-F238E27FC236}">
                <a16:creationId xmlns:a16="http://schemas.microsoft.com/office/drawing/2014/main" id="{5FEFD7D3-AB04-4515-8A05-836D11968519}"/>
              </a:ext>
            </a:extLst>
          </p:cNvPr>
          <p:cNvPicPr>
            <a:picLocks noChangeAspect="1"/>
          </p:cNvPicPr>
          <p:nvPr/>
        </p:nvPicPr>
        <p:blipFill>
          <a:blip r:embed="rId4"/>
          <a:stretch>
            <a:fillRect/>
          </a:stretch>
        </p:blipFill>
        <p:spPr>
          <a:xfrm>
            <a:off x="8129392" y="4064312"/>
            <a:ext cx="1561151" cy="2127718"/>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044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B1E3-6873-766C-B969-5667676F7933}"/>
              </a:ext>
            </a:extLst>
          </p:cNvPr>
          <p:cNvSpPr>
            <a:spLocks noGrp="1"/>
          </p:cNvSpPr>
          <p:nvPr>
            <p:ph type="title"/>
          </p:nvPr>
        </p:nvSpPr>
        <p:spPr>
          <a:xfrm>
            <a:off x="387627" y="500062"/>
            <a:ext cx="10515600" cy="1325563"/>
          </a:xfrm>
        </p:spPr>
        <p:txBody>
          <a:bodyPr/>
          <a:lstStyle/>
          <a:p>
            <a:r>
              <a:rPr lang="en-GB" dirty="0"/>
              <a:t>Reflection: What are your next steps?</a:t>
            </a:r>
            <a:br>
              <a:rPr lang="en-GB" dirty="0"/>
            </a:br>
            <a:endParaRPr lang="en-GB" dirty="0"/>
          </a:p>
        </p:txBody>
      </p:sp>
      <p:sp>
        <p:nvSpPr>
          <p:cNvPr id="3" name="Content Placeholder 2">
            <a:extLst>
              <a:ext uri="{FF2B5EF4-FFF2-40B4-BE49-F238E27FC236}">
                <a16:creationId xmlns:a16="http://schemas.microsoft.com/office/drawing/2014/main" id="{FDE34353-B749-EB01-8999-FD11C1460AA4}"/>
              </a:ext>
            </a:extLst>
          </p:cNvPr>
          <p:cNvSpPr>
            <a:spLocks noGrp="1"/>
          </p:cNvSpPr>
          <p:nvPr>
            <p:ph sz="half" idx="1"/>
          </p:nvPr>
        </p:nvSpPr>
        <p:spPr/>
        <p:txBody>
          <a:bodyPr>
            <a:normAutofit/>
          </a:bodyPr>
          <a:lstStyle/>
          <a:p>
            <a:pPr>
              <a:lnSpc>
                <a:spcPct val="115000"/>
              </a:lnSpc>
            </a:pPr>
            <a:r>
              <a:rPr lang="en-GB" dirty="0">
                <a:latin typeface="Arial" panose="020B0604020202020204" pitchFamily="34" charset="0"/>
                <a:ea typeface="Calibri"/>
                <a:cs typeface="Arial" panose="020B0604020202020204" pitchFamily="34" charset="0"/>
                <a:sym typeface="Calibri"/>
              </a:rPr>
              <a:t>f</a:t>
            </a:r>
            <a:r>
              <a:rPr lang="en-GB" sz="2800" dirty="0">
                <a:latin typeface="Arial" panose="020B0604020202020204" pitchFamily="34" charset="0"/>
                <a:ea typeface="Calibri"/>
                <a:cs typeface="Arial" panose="020B0604020202020204" pitchFamily="34" charset="0"/>
                <a:sym typeface="Calibri"/>
              </a:rPr>
              <a:t>amiliarise yourself with the </a:t>
            </a:r>
            <a:r>
              <a:rPr lang="en-GB" dirty="0">
                <a:latin typeface="Arial" panose="020B0604020202020204" pitchFamily="34" charset="0"/>
                <a:ea typeface="Calibri"/>
                <a:cs typeface="Arial" panose="020B0604020202020204" pitchFamily="34" charset="0"/>
                <a:sym typeface="Calibri"/>
              </a:rPr>
              <a:t>s</a:t>
            </a:r>
            <a:r>
              <a:rPr lang="en-GB" sz="2800" dirty="0">
                <a:latin typeface="Arial" panose="020B0604020202020204" pitchFamily="34" charset="0"/>
                <a:ea typeface="Calibri"/>
                <a:cs typeface="Arial" panose="020B0604020202020204" pitchFamily="34" charset="0"/>
                <a:sym typeface="Calibri"/>
              </a:rPr>
              <a:t>pecification</a:t>
            </a:r>
          </a:p>
          <a:p>
            <a:pPr>
              <a:lnSpc>
                <a:spcPct val="115000"/>
              </a:lnSpc>
            </a:pPr>
            <a:r>
              <a:rPr lang="en-GB" dirty="0">
                <a:latin typeface="Arial" panose="020B0604020202020204" pitchFamily="34" charset="0"/>
                <a:ea typeface="Calibri"/>
                <a:cs typeface="Arial" panose="020B0604020202020204" pitchFamily="34" charset="0"/>
                <a:sym typeface="Calibri"/>
              </a:rPr>
              <a:t>f</a:t>
            </a:r>
            <a:r>
              <a:rPr lang="en-GB" sz="2800" dirty="0">
                <a:latin typeface="Arial" panose="020B0604020202020204" pitchFamily="34" charset="0"/>
                <a:ea typeface="Calibri"/>
                <a:cs typeface="Arial" panose="020B0604020202020204" pitchFamily="34" charset="0"/>
                <a:sym typeface="Calibri"/>
              </a:rPr>
              <a:t>amiliarise yourself with senior </a:t>
            </a:r>
            <a:r>
              <a:rPr lang="en-GB" dirty="0">
                <a:latin typeface="Arial" panose="020B0604020202020204" pitchFamily="34" charset="0"/>
                <a:ea typeface="Calibri"/>
                <a:cs typeface="Arial" panose="020B0604020202020204" pitchFamily="34" charset="0"/>
                <a:sym typeface="Calibri"/>
              </a:rPr>
              <a:t>c</a:t>
            </a:r>
            <a:r>
              <a:rPr lang="en-GB" sz="2800" dirty="0">
                <a:latin typeface="Arial" panose="020B0604020202020204" pitchFamily="34" charset="0"/>
                <a:ea typeface="Calibri"/>
                <a:cs typeface="Arial" panose="020B0604020202020204" pitchFamily="34" charset="0"/>
                <a:sym typeface="Calibri"/>
              </a:rPr>
              <a:t>ycle Key Competencies</a:t>
            </a:r>
          </a:p>
          <a:p>
            <a:pPr>
              <a:lnSpc>
                <a:spcPct val="115000"/>
              </a:lnSpc>
            </a:pPr>
            <a:r>
              <a:rPr lang="en-GB" sz="2800" dirty="0">
                <a:latin typeface="Arial" panose="020B0604020202020204" pitchFamily="34" charset="0"/>
                <a:ea typeface="Calibri"/>
                <a:cs typeface="Arial" panose="020B0604020202020204" pitchFamily="34" charset="0"/>
                <a:sym typeface="Calibri"/>
              </a:rPr>
              <a:t>resources: </a:t>
            </a:r>
            <a:r>
              <a:rPr lang="en-GB" dirty="0">
                <a:latin typeface="Arial" panose="020B0604020202020204" pitchFamily="34" charset="0"/>
                <a:ea typeface="Calibri"/>
                <a:cs typeface="Arial" panose="020B0604020202020204" pitchFamily="34" charset="0"/>
                <a:sym typeface="Calibri"/>
              </a:rPr>
              <a:t>CAI-T, </a:t>
            </a:r>
            <a:r>
              <a:rPr lang="en-GB" sz="2800" dirty="0" err="1">
                <a:latin typeface="Arial" panose="020B0604020202020204" pitchFamily="34" charset="0"/>
                <a:ea typeface="Calibri"/>
                <a:cs typeface="Arial" panose="020B0604020202020204" pitchFamily="34" charset="0"/>
                <a:sym typeface="Calibri"/>
              </a:rPr>
              <a:t>Oide</a:t>
            </a:r>
            <a:r>
              <a:rPr lang="en-GB" sz="2800" dirty="0">
                <a:latin typeface="Arial" panose="020B0604020202020204" pitchFamily="34" charset="0"/>
                <a:ea typeface="Calibri"/>
                <a:cs typeface="Arial" panose="020B0604020202020204" pitchFamily="34" charset="0"/>
                <a:sym typeface="Calibri"/>
              </a:rPr>
              <a:t> </a:t>
            </a:r>
            <a:r>
              <a:rPr lang="en-GB" dirty="0">
                <a:latin typeface="Arial" panose="020B0604020202020204" pitchFamily="34" charset="0"/>
                <a:ea typeface="Calibri"/>
                <a:cs typeface="Arial" panose="020B0604020202020204" pitchFamily="34" charset="0"/>
                <a:sym typeface="Calibri"/>
              </a:rPr>
              <a:t>Website, </a:t>
            </a:r>
            <a:r>
              <a:rPr lang="en-GB" dirty="0" err="1">
                <a:latin typeface="Arial" panose="020B0604020202020204" pitchFamily="34" charset="0"/>
                <a:ea typeface="Calibri"/>
                <a:cs typeface="Arial" panose="020B0604020202020204" pitchFamily="34" charset="0"/>
                <a:sym typeface="Calibri"/>
              </a:rPr>
              <a:t>Oide</a:t>
            </a:r>
            <a:r>
              <a:rPr lang="en-GB" dirty="0">
                <a:latin typeface="Arial" panose="020B0604020202020204" pitchFamily="34" charset="0"/>
                <a:ea typeface="Calibri"/>
                <a:cs typeface="Arial" panose="020B0604020202020204" pitchFamily="34" charset="0"/>
                <a:sym typeface="Calibri"/>
              </a:rPr>
              <a:t> X accounts, </a:t>
            </a:r>
            <a:r>
              <a:rPr lang="en-GB" sz="2800" dirty="0" err="1">
                <a:latin typeface="Arial" panose="020B0604020202020204" pitchFamily="34" charset="0"/>
                <a:ea typeface="Calibri"/>
                <a:cs typeface="Arial" panose="020B0604020202020204" pitchFamily="34" charset="0"/>
                <a:sym typeface="Calibri"/>
              </a:rPr>
              <a:t>Scoilnet</a:t>
            </a:r>
            <a:r>
              <a:rPr lang="en-GB" dirty="0">
                <a:latin typeface="Arial" panose="020B0604020202020204" pitchFamily="34" charset="0"/>
                <a:ea typeface="Calibri"/>
                <a:cs typeface="Arial" panose="020B0604020202020204" pitchFamily="34" charset="0"/>
                <a:sym typeface="Calibri"/>
              </a:rPr>
              <a:t> etc.</a:t>
            </a:r>
            <a:r>
              <a:rPr lang="en-GB" sz="2800" dirty="0">
                <a:latin typeface="Arial" panose="020B0604020202020204" pitchFamily="34" charset="0"/>
                <a:ea typeface="Calibri"/>
                <a:cs typeface="Arial" panose="020B0604020202020204" pitchFamily="34" charset="0"/>
                <a:sym typeface="Calibri"/>
              </a:rPr>
              <a:t> </a:t>
            </a:r>
            <a:endParaRPr lang="en-GB" dirty="0">
              <a:latin typeface="Arial" panose="020B0604020202020204" pitchFamily="34" charset="0"/>
              <a:cs typeface="Arial" panose="020B0604020202020204" pitchFamily="34" charset="0"/>
            </a:endParaRPr>
          </a:p>
        </p:txBody>
      </p:sp>
      <p:pic>
        <p:nvPicPr>
          <p:cNvPr id="6" name="Content Placeholder 5" descr="Rippled water">
            <a:extLst>
              <a:ext uri="{FF2B5EF4-FFF2-40B4-BE49-F238E27FC236}">
                <a16:creationId xmlns:a16="http://schemas.microsoft.com/office/drawing/2014/main" id="{BFC06205-5CB1-63E7-0925-35100CB23E5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9800" y="1825625"/>
            <a:ext cx="5181600" cy="3457098"/>
          </a:xfrm>
        </p:spPr>
      </p:pic>
    </p:spTree>
    <p:extLst>
      <p:ext uri="{BB962C8B-B14F-4D97-AF65-F5344CB8AC3E}">
        <p14:creationId xmlns:p14="http://schemas.microsoft.com/office/powerpoint/2010/main" val="388506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2CD54-3642-3877-2295-8EC6158957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75537C-D358-A0BE-0EAF-300C34F010EA}"/>
              </a:ext>
            </a:extLst>
          </p:cNvPr>
          <p:cNvSpPr/>
          <p:nvPr/>
        </p:nvSpPr>
        <p:spPr>
          <a:xfrm>
            <a:off x="1" y="0"/>
            <a:ext cx="12191999" cy="6859441"/>
          </a:xfrm>
          <a:custGeom>
            <a:avLst/>
            <a:gdLst/>
            <a:ahLst/>
            <a:cxnLst/>
            <a:rect l="l" t="t" r="r" b="b"/>
            <a:pathLst>
              <a:path w="21374100" h="15116175">
                <a:moveTo>
                  <a:pt x="0" y="0"/>
                </a:moveTo>
                <a:lnTo>
                  <a:pt x="21374100" y="0"/>
                </a:lnTo>
                <a:lnTo>
                  <a:pt x="21374100" y="15116175"/>
                </a:lnTo>
                <a:lnTo>
                  <a:pt x="0" y="15116175"/>
                </a:lnTo>
                <a:lnTo>
                  <a:pt x="0" y="0"/>
                </a:lnTo>
                <a:close/>
              </a:path>
            </a:pathLst>
          </a:custGeom>
          <a:blipFill>
            <a:blip r:embed="rId3"/>
            <a:stretch>
              <a:fillRect l="-3599" t="-756" r="-3645" b="-781"/>
            </a:stretch>
          </a:blipFill>
        </p:spPr>
        <p:txBody>
          <a:bodyPr/>
          <a:lstStyle/>
          <a:p>
            <a:endParaRPr lang="en-GB" sz="817"/>
          </a:p>
        </p:txBody>
      </p:sp>
      <p:sp>
        <p:nvSpPr>
          <p:cNvPr id="4" name="Freeform 4">
            <a:extLst>
              <a:ext uri="{FF2B5EF4-FFF2-40B4-BE49-F238E27FC236}">
                <a16:creationId xmlns:a16="http://schemas.microsoft.com/office/drawing/2014/main" id="{32C6FD5C-C79A-39A2-E28B-39A40F1734EE}"/>
              </a:ext>
            </a:extLst>
          </p:cNvPr>
          <p:cNvSpPr/>
          <p:nvPr/>
        </p:nvSpPr>
        <p:spPr>
          <a:xfrm>
            <a:off x="1037692" y="2319769"/>
            <a:ext cx="9469624" cy="3633969"/>
          </a:xfrm>
          <a:custGeom>
            <a:avLst/>
            <a:gdLst/>
            <a:ahLst/>
            <a:cxnLst/>
            <a:rect l="l" t="t" r="r" b="b"/>
            <a:pathLst>
              <a:path w="27824328" h="10677586">
                <a:moveTo>
                  <a:pt x="0" y="0"/>
                </a:moveTo>
                <a:lnTo>
                  <a:pt x="27824328" y="0"/>
                </a:lnTo>
                <a:lnTo>
                  <a:pt x="27824328" y="10677586"/>
                </a:lnTo>
                <a:lnTo>
                  <a:pt x="0" y="10677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817"/>
          </a:p>
        </p:txBody>
      </p:sp>
      <p:sp>
        <p:nvSpPr>
          <p:cNvPr id="5" name="TextBox 5">
            <a:extLst>
              <a:ext uri="{FF2B5EF4-FFF2-40B4-BE49-F238E27FC236}">
                <a16:creationId xmlns:a16="http://schemas.microsoft.com/office/drawing/2014/main" id="{C1D48371-FC43-87B1-079F-8B546052D4E3}"/>
              </a:ext>
            </a:extLst>
          </p:cNvPr>
          <p:cNvSpPr txBox="1"/>
          <p:nvPr/>
        </p:nvSpPr>
        <p:spPr>
          <a:xfrm>
            <a:off x="803652" y="1414670"/>
            <a:ext cx="3725772" cy="785343"/>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Classical Languages Introduction to Ancient Greek and Latin Specifications - Webinar</a:t>
            </a:r>
          </a:p>
        </p:txBody>
      </p:sp>
      <p:sp>
        <p:nvSpPr>
          <p:cNvPr id="6" name="TextBox 6">
            <a:extLst>
              <a:ext uri="{FF2B5EF4-FFF2-40B4-BE49-F238E27FC236}">
                <a16:creationId xmlns:a16="http://schemas.microsoft.com/office/drawing/2014/main" id="{80A0EF8B-FF47-75D9-953E-50F0ED01AA6A}"/>
              </a:ext>
            </a:extLst>
          </p:cNvPr>
          <p:cNvSpPr txBox="1"/>
          <p:nvPr/>
        </p:nvSpPr>
        <p:spPr>
          <a:xfrm>
            <a:off x="3553071" y="6045307"/>
            <a:ext cx="2408822" cy="516039"/>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Full Day Face to Face PLE</a:t>
            </a:r>
          </a:p>
        </p:txBody>
      </p:sp>
      <p:sp>
        <p:nvSpPr>
          <p:cNvPr id="7" name="TextBox 7">
            <a:extLst>
              <a:ext uri="{FF2B5EF4-FFF2-40B4-BE49-F238E27FC236}">
                <a16:creationId xmlns:a16="http://schemas.microsoft.com/office/drawing/2014/main" id="{8686E823-409B-66F7-756D-DD94575F809A}"/>
              </a:ext>
            </a:extLst>
          </p:cNvPr>
          <p:cNvSpPr txBox="1"/>
          <p:nvPr/>
        </p:nvSpPr>
        <p:spPr>
          <a:xfrm>
            <a:off x="4910905" y="1799202"/>
            <a:ext cx="3903714" cy="516039"/>
          </a:xfrm>
          <a:prstGeom prst="rect">
            <a:avLst/>
          </a:prstGeom>
        </p:spPr>
        <p:txBody>
          <a:bodyPr lIns="0" tIns="0" rIns="0" bIns="0" rtlCol="0" anchor="t">
            <a:spAutoFit/>
          </a:bodyPr>
          <a:lstStyle/>
          <a:p>
            <a:pPr algn="ctr">
              <a:lnSpc>
                <a:spcPts val="2147"/>
              </a:lnSpc>
            </a:pPr>
            <a:r>
              <a:rPr lang="en-US" sz="1533" b="1" dirty="0">
                <a:solidFill>
                  <a:srgbClr val="000000"/>
                </a:solidFill>
                <a:latin typeface="Arial Bold"/>
                <a:ea typeface="Arial Bold"/>
                <a:cs typeface="Arial Bold"/>
                <a:sym typeface="Arial Bold"/>
              </a:rPr>
              <a:t>Classical Languages Online Collaborative</a:t>
            </a:r>
          </a:p>
          <a:p>
            <a:pPr algn="ctr">
              <a:lnSpc>
                <a:spcPts val="2147"/>
              </a:lnSpc>
              <a:spcBef>
                <a:spcPct val="0"/>
              </a:spcBef>
            </a:pPr>
            <a:endParaRPr lang="en-US" sz="1533" b="1" dirty="0">
              <a:solidFill>
                <a:srgbClr val="000000"/>
              </a:solidFill>
              <a:latin typeface="Arial Bold"/>
              <a:ea typeface="Arial Bold"/>
              <a:cs typeface="Arial Bold"/>
              <a:sym typeface="Arial Bold"/>
            </a:endParaRPr>
          </a:p>
        </p:txBody>
      </p:sp>
      <p:sp>
        <p:nvSpPr>
          <p:cNvPr id="8" name="TextBox 8">
            <a:extLst>
              <a:ext uri="{FF2B5EF4-FFF2-40B4-BE49-F238E27FC236}">
                <a16:creationId xmlns:a16="http://schemas.microsoft.com/office/drawing/2014/main" id="{9E4FA6B4-0417-6CEE-DE58-80D0CF8014EC}"/>
              </a:ext>
            </a:extLst>
          </p:cNvPr>
          <p:cNvSpPr txBox="1"/>
          <p:nvPr/>
        </p:nvSpPr>
        <p:spPr>
          <a:xfrm>
            <a:off x="7734507" y="6045307"/>
            <a:ext cx="2408822" cy="516039"/>
          </a:xfrm>
          <a:prstGeom prst="rect">
            <a:avLst/>
          </a:prstGeom>
        </p:spPr>
        <p:txBody>
          <a:bodyPr lIns="0" tIns="0" rIns="0" bIns="0" rtlCol="0" anchor="t">
            <a:spAutoFit/>
          </a:bodyPr>
          <a:lstStyle/>
          <a:p>
            <a:pPr algn="ctr">
              <a:lnSpc>
                <a:spcPts val="2147"/>
              </a:lnSpc>
              <a:spcBef>
                <a:spcPct val="0"/>
              </a:spcBef>
            </a:pPr>
            <a:r>
              <a:rPr lang="en-US" sz="1533" b="1" dirty="0">
                <a:solidFill>
                  <a:srgbClr val="000000"/>
                </a:solidFill>
                <a:latin typeface="Arial Bold"/>
                <a:ea typeface="Arial Bold"/>
                <a:cs typeface="Arial Bold"/>
                <a:sym typeface="Arial Bold"/>
              </a:rPr>
              <a:t>Full Day Face to Face PLE</a:t>
            </a:r>
          </a:p>
        </p:txBody>
      </p:sp>
      <p:sp>
        <p:nvSpPr>
          <p:cNvPr id="9" name="TextBox 9">
            <a:extLst>
              <a:ext uri="{FF2B5EF4-FFF2-40B4-BE49-F238E27FC236}">
                <a16:creationId xmlns:a16="http://schemas.microsoft.com/office/drawing/2014/main" id="{1ADD61E9-EABD-BB43-90B9-933FD77BBF2D}"/>
              </a:ext>
            </a:extLst>
          </p:cNvPr>
          <p:cNvSpPr txBox="1"/>
          <p:nvPr/>
        </p:nvSpPr>
        <p:spPr>
          <a:xfrm>
            <a:off x="1278466" y="281571"/>
            <a:ext cx="9635065" cy="981231"/>
          </a:xfrm>
          <a:prstGeom prst="rect">
            <a:avLst/>
          </a:prstGeom>
        </p:spPr>
        <p:txBody>
          <a:bodyPr wrap="square" lIns="0" tIns="0" rIns="0" bIns="0" rtlCol="0" anchor="t">
            <a:spAutoFit/>
          </a:bodyPr>
          <a:lstStyle/>
          <a:p>
            <a:pPr algn="ctr">
              <a:lnSpc>
                <a:spcPts val="3821"/>
              </a:lnSpc>
              <a:spcBef>
                <a:spcPct val="0"/>
              </a:spcBef>
            </a:pPr>
            <a:r>
              <a:rPr lang="en-US" sz="4400" b="1" dirty="0" err="1">
                <a:solidFill>
                  <a:srgbClr val="0E85AA"/>
                </a:solidFill>
                <a:latin typeface="Arial Bold"/>
                <a:ea typeface="Arial Bold"/>
                <a:cs typeface="Arial Bold"/>
                <a:sym typeface="Arial Bold"/>
              </a:rPr>
              <a:t>Oide</a:t>
            </a:r>
            <a:r>
              <a:rPr lang="en-US" sz="4400" b="1" dirty="0">
                <a:solidFill>
                  <a:srgbClr val="0E85AA"/>
                </a:solidFill>
                <a:latin typeface="Arial Bold"/>
                <a:ea typeface="Arial Bold"/>
                <a:cs typeface="Arial Bold"/>
                <a:sym typeface="Arial Bold"/>
              </a:rPr>
              <a:t> Timeline of Supports for Classical Languages</a:t>
            </a:r>
          </a:p>
        </p:txBody>
      </p:sp>
      <p:sp>
        <p:nvSpPr>
          <p:cNvPr id="10" name="TextBox 10">
            <a:extLst>
              <a:ext uri="{FF2B5EF4-FFF2-40B4-BE49-F238E27FC236}">
                <a16:creationId xmlns:a16="http://schemas.microsoft.com/office/drawing/2014/main" id="{DAB6ED70-F539-A2D5-520F-961D1A2A27CB}"/>
              </a:ext>
            </a:extLst>
          </p:cNvPr>
          <p:cNvSpPr txBox="1"/>
          <p:nvPr/>
        </p:nvSpPr>
        <p:spPr>
          <a:xfrm>
            <a:off x="2230095" y="3986471"/>
            <a:ext cx="789281" cy="415948"/>
          </a:xfrm>
          <a:prstGeom prst="rect">
            <a:avLst/>
          </a:prstGeom>
        </p:spPr>
        <p:txBody>
          <a:bodyPr wrap="square"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November 2024</a:t>
            </a:r>
          </a:p>
        </p:txBody>
      </p:sp>
      <p:sp>
        <p:nvSpPr>
          <p:cNvPr id="11" name="TextBox 11">
            <a:extLst>
              <a:ext uri="{FF2B5EF4-FFF2-40B4-BE49-F238E27FC236}">
                <a16:creationId xmlns:a16="http://schemas.microsoft.com/office/drawing/2014/main" id="{844DEEF3-46D2-2F51-E05B-FF067E56DC0C}"/>
              </a:ext>
            </a:extLst>
          </p:cNvPr>
          <p:cNvSpPr txBox="1"/>
          <p:nvPr/>
        </p:nvSpPr>
        <p:spPr>
          <a:xfrm>
            <a:off x="4345862" y="3928779"/>
            <a:ext cx="789281" cy="415948"/>
          </a:xfrm>
          <a:prstGeom prst="rect">
            <a:avLst/>
          </a:prstGeom>
        </p:spPr>
        <p:txBody>
          <a:bodyPr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March 2025</a:t>
            </a:r>
          </a:p>
        </p:txBody>
      </p:sp>
      <p:sp>
        <p:nvSpPr>
          <p:cNvPr id="12" name="TextBox 12">
            <a:extLst>
              <a:ext uri="{FF2B5EF4-FFF2-40B4-BE49-F238E27FC236}">
                <a16:creationId xmlns:a16="http://schemas.microsoft.com/office/drawing/2014/main" id="{2A3B4FE5-4163-73EE-E9F4-1F62037A4705}"/>
              </a:ext>
            </a:extLst>
          </p:cNvPr>
          <p:cNvSpPr txBox="1"/>
          <p:nvPr/>
        </p:nvSpPr>
        <p:spPr>
          <a:xfrm>
            <a:off x="6331802" y="3939959"/>
            <a:ext cx="971226" cy="415948"/>
          </a:xfrm>
          <a:prstGeom prst="rect">
            <a:avLst/>
          </a:prstGeom>
        </p:spPr>
        <p:txBody>
          <a:bodyPr lIns="0" tIns="0" rIns="0" bIns="0" rtlCol="0" anchor="t">
            <a:spAutoFit/>
          </a:bodyPr>
          <a:lstStyle/>
          <a:p>
            <a:pPr algn="ctr">
              <a:lnSpc>
                <a:spcPts val="1652"/>
              </a:lnSpc>
            </a:pPr>
            <a:r>
              <a:rPr lang="en-US" sz="1180" b="1" dirty="0">
                <a:solidFill>
                  <a:srgbClr val="000000"/>
                </a:solidFill>
                <a:latin typeface="Arial Bold"/>
                <a:ea typeface="Arial Bold"/>
                <a:cs typeface="Arial Bold"/>
                <a:sym typeface="Arial Bold"/>
              </a:rPr>
              <a:t>May</a:t>
            </a:r>
          </a:p>
          <a:p>
            <a:pPr algn="ctr">
              <a:lnSpc>
                <a:spcPts val="1652"/>
              </a:lnSpc>
              <a:spcBef>
                <a:spcPct val="0"/>
              </a:spcBef>
            </a:pPr>
            <a:r>
              <a:rPr lang="en-US" sz="1180" b="1" dirty="0">
                <a:solidFill>
                  <a:srgbClr val="000000"/>
                </a:solidFill>
                <a:latin typeface="Arial Bold"/>
                <a:ea typeface="Arial Bold"/>
                <a:cs typeface="Arial Bold"/>
                <a:sym typeface="Arial Bold"/>
              </a:rPr>
              <a:t>2025</a:t>
            </a:r>
          </a:p>
        </p:txBody>
      </p:sp>
      <p:sp>
        <p:nvSpPr>
          <p:cNvPr id="13" name="TextBox 13">
            <a:extLst>
              <a:ext uri="{FF2B5EF4-FFF2-40B4-BE49-F238E27FC236}">
                <a16:creationId xmlns:a16="http://schemas.microsoft.com/office/drawing/2014/main" id="{D7317686-EA81-137F-4525-DEB905637353}"/>
              </a:ext>
            </a:extLst>
          </p:cNvPr>
          <p:cNvSpPr txBox="1"/>
          <p:nvPr/>
        </p:nvSpPr>
        <p:spPr>
          <a:xfrm>
            <a:off x="8469207" y="3909470"/>
            <a:ext cx="971226" cy="415948"/>
          </a:xfrm>
          <a:prstGeom prst="rect">
            <a:avLst/>
          </a:prstGeom>
        </p:spPr>
        <p:txBody>
          <a:bodyPr lIns="0" tIns="0" rIns="0" bIns="0" rtlCol="0" anchor="t">
            <a:spAutoFit/>
          </a:bodyPr>
          <a:lstStyle/>
          <a:p>
            <a:pPr algn="ctr">
              <a:lnSpc>
                <a:spcPts val="1652"/>
              </a:lnSpc>
            </a:pPr>
            <a:r>
              <a:rPr lang="en-US" sz="1180" b="1" dirty="0">
                <a:solidFill>
                  <a:srgbClr val="000000"/>
                </a:solidFill>
                <a:latin typeface="Arial Bold"/>
                <a:ea typeface="Arial Bold"/>
                <a:cs typeface="Arial Bold"/>
                <a:sym typeface="Arial Bold"/>
              </a:rPr>
              <a:t>November </a:t>
            </a:r>
          </a:p>
          <a:p>
            <a:pPr algn="ctr">
              <a:lnSpc>
                <a:spcPts val="1652"/>
              </a:lnSpc>
              <a:spcBef>
                <a:spcPct val="0"/>
              </a:spcBef>
            </a:pPr>
            <a:r>
              <a:rPr lang="en-US" sz="1180" b="1" dirty="0">
                <a:solidFill>
                  <a:srgbClr val="000000"/>
                </a:solidFill>
                <a:latin typeface="Arial Bold"/>
                <a:ea typeface="Arial Bold"/>
                <a:cs typeface="Arial Bold"/>
                <a:sym typeface="Arial Bold"/>
              </a:rPr>
              <a:t>2025</a:t>
            </a:r>
          </a:p>
        </p:txBody>
      </p:sp>
      <p:sp>
        <p:nvSpPr>
          <p:cNvPr id="14" name="TextBox 11">
            <a:extLst>
              <a:ext uri="{FF2B5EF4-FFF2-40B4-BE49-F238E27FC236}">
                <a16:creationId xmlns:a16="http://schemas.microsoft.com/office/drawing/2014/main" id="{207A3884-A4D6-2DD3-2270-84E0FA0F888B}"/>
              </a:ext>
            </a:extLst>
          </p:cNvPr>
          <p:cNvSpPr txBox="1"/>
          <p:nvPr/>
        </p:nvSpPr>
        <p:spPr>
          <a:xfrm>
            <a:off x="7989893" y="2339820"/>
            <a:ext cx="3555114" cy="633956"/>
          </a:xfrm>
          <a:prstGeom prst="rect">
            <a:avLst/>
          </a:prstGeom>
          <a:solidFill>
            <a:schemeClr val="accent6">
              <a:lumMod val="60000"/>
              <a:lumOff val="40000"/>
            </a:schemeClr>
          </a:solidFill>
          <a:ln>
            <a:solidFill>
              <a:schemeClr val="tx1"/>
            </a:solidFill>
          </a:ln>
        </p:spPr>
        <p:txBody>
          <a:bodyPr wrap="square" lIns="0" tIns="0" rIns="0" bIns="0" rtlCol="0" anchor="t">
            <a:spAutoFit/>
          </a:bodyPr>
          <a:lstStyle/>
          <a:p>
            <a:pPr algn="ctr">
              <a:lnSpc>
                <a:spcPts val="1652"/>
              </a:lnSpc>
              <a:spcBef>
                <a:spcPct val="0"/>
              </a:spcBef>
            </a:pPr>
            <a:r>
              <a:rPr lang="en-US" sz="1180" b="1" dirty="0">
                <a:solidFill>
                  <a:srgbClr val="000000"/>
                </a:solidFill>
                <a:latin typeface="Arial Bold"/>
                <a:ea typeface="Arial Bold"/>
                <a:cs typeface="Arial Bold"/>
                <a:sym typeface="Arial Bold"/>
              </a:rPr>
              <a:t>September 2025</a:t>
            </a:r>
          </a:p>
          <a:p>
            <a:pPr algn="ctr">
              <a:lnSpc>
                <a:spcPts val="1652"/>
              </a:lnSpc>
              <a:spcBef>
                <a:spcPct val="0"/>
              </a:spcBef>
            </a:pPr>
            <a:r>
              <a:rPr lang="en-US" sz="1180" b="1" dirty="0">
                <a:solidFill>
                  <a:srgbClr val="000000"/>
                </a:solidFill>
                <a:latin typeface="Arial Bold"/>
                <a:ea typeface="Arial Bold"/>
                <a:cs typeface="Arial Bold"/>
                <a:sym typeface="Arial Bold"/>
              </a:rPr>
              <a:t>the new specifications for Ancient Greek and Latin begin to be taught in schools</a:t>
            </a:r>
          </a:p>
        </p:txBody>
      </p:sp>
    </p:spTree>
    <p:extLst>
      <p:ext uri="{BB962C8B-B14F-4D97-AF65-F5344CB8AC3E}">
        <p14:creationId xmlns:p14="http://schemas.microsoft.com/office/powerpoint/2010/main" val="33535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1310-B7DF-7718-2278-0F87E8C09FEF}"/>
              </a:ext>
            </a:extLst>
          </p:cNvPr>
          <p:cNvSpPr>
            <a:spLocks noGrp="1"/>
          </p:cNvSpPr>
          <p:nvPr>
            <p:ph type="title"/>
          </p:nvPr>
        </p:nvSpPr>
        <p:spPr>
          <a:xfrm>
            <a:off x="196548" y="74589"/>
            <a:ext cx="10515600" cy="1325563"/>
          </a:xfrm>
        </p:spPr>
        <p:txBody>
          <a:bodyPr/>
          <a:lstStyle/>
          <a:p>
            <a:r>
              <a:rPr lang="en-IE" dirty="0"/>
              <a:t>Learning an Ancient Language</a:t>
            </a:r>
            <a:endParaRPr lang="en-GB" dirty="0"/>
          </a:p>
        </p:txBody>
      </p:sp>
      <p:sp>
        <p:nvSpPr>
          <p:cNvPr id="3" name="Content Placeholder 2">
            <a:extLst>
              <a:ext uri="{FF2B5EF4-FFF2-40B4-BE49-F238E27FC236}">
                <a16:creationId xmlns:a16="http://schemas.microsoft.com/office/drawing/2014/main" id="{4B66AC68-D09C-4818-1E27-684DA0ED5038}"/>
              </a:ext>
            </a:extLst>
          </p:cNvPr>
          <p:cNvSpPr>
            <a:spLocks noGrp="1"/>
          </p:cNvSpPr>
          <p:nvPr>
            <p:ph sz="half" idx="1"/>
          </p:nvPr>
        </p:nvSpPr>
        <p:spPr>
          <a:xfrm>
            <a:off x="5334000" y="1642061"/>
            <a:ext cx="6712928" cy="4351338"/>
          </a:xfrm>
        </p:spPr>
        <p:txBody>
          <a:bodyPr>
            <a:normAutofit fontScale="92500"/>
          </a:bodyPr>
          <a:lstStyle/>
          <a:p>
            <a:pPr marL="0" indent="0" algn="ctr">
              <a:lnSpc>
                <a:spcPct val="110000"/>
              </a:lnSpc>
              <a:buNone/>
            </a:pPr>
            <a:r>
              <a:rPr lang="en-GB" i="1" dirty="0"/>
              <a:t>“The focus of these language specifications is </a:t>
            </a:r>
            <a:r>
              <a:rPr lang="en-GB" b="1" i="1" dirty="0"/>
              <a:t>not on acquiring historical knowledge in its own right. </a:t>
            </a:r>
            <a:r>
              <a:rPr lang="en-GB" i="1" dirty="0"/>
              <a:t>Throughout, </a:t>
            </a:r>
            <a:r>
              <a:rPr lang="en-GB" b="1" i="1" dirty="0"/>
              <a:t>the emphasis is on the relationship between text and context,</a:t>
            </a:r>
            <a:r>
              <a:rPr lang="en-GB" i="1" dirty="0"/>
              <a:t> and learning about Greek/Roman history, literature, art and culture should happen during the journey of learning to read Ancient Greek/Latin texts rather than as a separate learning activity.”</a:t>
            </a:r>
          </a:p>
          <a:p>
            <a:pPr algn="ctr">
              <a:lnSpc>
                <a:spcPct val="110000"/>
              </a:lnSpc>
            </a:pPr>
            <a:endParaRPr lang="en-GB" i="1" dirty="0"/>
          </a:p>
          <a:p>
            <a:pPr marL="0" indent="0" algn="ctr">
              <a:lnSpc>
                <a:spcPct val="110000"/>
              </a:lnSpc>
              <a:buNone/>
            </a:pPr>
            <a:endParaRPr lang="en-GB" b="1" i="1" dirty="0"/>
          </a:p>
          <a:p>
            <a:endParaRPr lang="en-GB" dirty="0"/>
          </a:p>
        </p:txBody>
      </p:sp>
      <p:sp>
        <p:nvSpPr>
          <p:cNvPr id="4" name="TextBox 3">
            <a:extLst>
              <a:ext uri="{FF2B5EF4-FFF2-40B4-BE49-F238E27FC236}">
                <a16:creationId xmlns:a16="http://schemas.microsoft.com/office/drawing/2014/main" id="{F3FC9929-3236-2F63-36DB-426F828B226E}"/>
              </a:ext>
            </a:extLst>
          </p:cNvPr>
          <p:cNvSpPr txBox="1"/>
          <p:nvPr/>
        </p:nvSpPr>
        <p:spPr>
          <a:xfrm>
            <a:off x="5500915" y="5716400"/>
            <a:ext cx="6379097" cy="276999"/>
          </a:xfrm>
          <a:prstGeom prst="rect">
            <a:avLst/>
          </a:prstGeom>
          <a:noFill/>
        </p:spPr>
        <p:txBody>
          <a:bodyPr wrap="square">
            <a:spAutoFit/>
          </a:bodyPr>
          <a:lstStyle/>
          <a:p>
            <a:pPr marL="0" indent="0">
              <a:buNone/>
            </a:pPr>
            <a:r>
              <a:rPr lang="en-GB" sz="1200" dirty="0">
                <a:solidFill>
                  <a:srgbClr val="0E85AA"/>
                </a:solidFill>
              </a:rPr>
              <a:t>Department of Education, 2024, p.18 Curriculum Specification for Leaving Certificate Latin</a:t>
            </a:r>
          </a:p>
        </p:txBody>
      </p:sp>
      <p:pic>
        <p:nvPicPr>
          <p:cNvPr id="5" name="Picture 2" descr="Text from one of Herculaneum scrolls">
            <a:extLst>
              <a:ext uri="{FF2B5EF4-FFF2-40B4-BE49-F238E27FC236}">
                <a16:creationId xmlns:a16="http://schemas.microsoft.com/office/drawing/2014/main" id="{232C6328-F9A4-A7BC-C12D-B4F04C3E8A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55249" y="1668043"/>
            <a:ext cx="3221373" cy="22005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0984856-2A78-6011-E488-0F8035502D46}"/>
              </a:ext>
            </a:extLst>
          </p:cNvPr>
          <p:cNvPicPr>
            <a:picLocks noChangeAspect="1"/>
          </p:cNvPicPr>
          <p:nvPr/>
        </p:nvPicPr>
        <p:blipFill>
          <a:blip r:embed="rId4"/>
          <a:stretch>
            <a:fillRect/>
          </a:stretch>
        </p:blipFill>
        <p:spPr>
          <a:xfrm>
            <a:off x="1155249" y="4003416"/>
            <a:ext cx="3221373" cy="2080163"/>
          </a:xfrm>
          <a:prstGeom prst="rect">
            <a:avLst/>
          </a:prstGeom>
        </p:spPr>
      </p:pic>
      <p:grpSp>
        <p:nvGrpSpPr>
          <p:cNvPr id="7" name="Group 6">
            <a:extLst>
              <a:ext uri="{FF2B5EF4-FFF2-40B4-BE49-F238E27FC236}">
                <a16:creationId xmlns:a16="http://schemas.microsoft.com/office/drawing/2014/main" id="{B28641B7-F6C0-1C8D-5BA2-4B791CD1C2C5}"/>
              </a:ext>
            </a:extLst>
          </p:cNvPr>
          <p:cNvGrpSpPr/>
          <p:nvPr/>
        </p:nvGrpSpPr>
        <p:grpSpPr>
          <a:xfrm>
            <a:off x="459337" y="1400152"/>
            <a:ext cx="4613195" cy="4895206"/>
            <a:chOff x="2382829" y="0"/>
            <a:chExt cx="7426342" cy="6377378"/>
          </a:xfrm>
        </p:grpSpPr>
        <p:pic>
          <p:nvPicPr>
            <p:cNvPr id="8" name="Picture 7">
              <a:extLst>
                <a:ext uri="{FF2B5EF4-FFF2-40B4-BE49-F238E27FC236}">
                  <a16:creationId xmlns:a16="http://schemas.microsoft.com/office/drawing/2014/main" id="{3DA31ED0-F6E9-61FB-E682-4663922825AE}"/>
                </a:ext>
              </a:extLst>
            </p:cNvPr>
            <p:cNvPicPr>
              <a:picLocks noChangeAspect="1"/>
            </p:cNvPicPr>
            <p:nvPr/>
          </p:nvPicPr>
          <p:blipFill>
            <a:blip r:embed="rId5"/>
            <a:srcRect b="7008"/>
            <a:stretch/>
          </p:blipFill>
          <p:spPr>
            <a:xfrm>
              <a:off x="2382829" y="0"/>
              <a:ext cx="7426342" cy="6377378"/>
            </a:xfrm>
            <a:prstGeom prst="rect">
              <a:avLst/>
            </a:prstGeom>
            <a:ln>
              <a:solidFill>
                <a:schemeClr val="tx1"/>
              </a:solidFill>
            </a:ln>
          </p:spPr>
        </p:pic>
        <p:pic>
          <p:nvPicPr>
            <p:cNvPr id="9" name="Picture 8">
              <a:extLst>
                <a:ext uri="{FF2B5EF4-FFF2-40B4-BE49-F238E27FC236}">
                  <a16:creationId xmlns:a16="http://schemas.microsoft.com/office/drawing/2014/main" id="{60D4248B-F3F6-13A3-42AE-E252682CC024}"/>
                </a:ext>
              </a:extLst>
            </p:cNvPr>
            <p:cNvPicPr>
              <a:picLocks noChangeAspect="1"/>
            </p:cNvPicPr>
            <p:nvPr/>
          </p:nvPicPr>
          <p:blipFill>
            <a:blip r:embed="rId6"/>
            <a:stretch>
              <a:fillRect/>
            </a:stretch>
          </p:blipFill>
          <p:spPr>
            <a:xfrm>
              <a:off x="5935626" y="1951177"/>
              <a:ext cx="3820058" cy="1409898"/>
            </a:xfrm>
            <a:prstGeom prst="rect">
              <a:avLst/>
            </a:prstGeom>
            <a:ln>
              <a:solidFill>
                <a:schemeClr val="tx1"/>
              </a:solidFill>
            </a:ln>
          </p:spPr>
        </p:pic>
      </p:grpSp>
    </p:spTree>
    <p:extLst>
      <p:ext uri="{BB962C8B-B14F-4D97-AF65-F5344CB8AC3E}">
        <p14:creationId xmlns:p14="http://schemas.microsoft.com/office/powerpoint/2010/main" val="383232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2B2FC-1611-0986-B403-DF09C0851A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4A4E50-250F-ADF2-C315-95FE7F9A1340}"/>
              </a:ext>
            </a:extLst>
          </p:cNvPr>
          <p:cNvSpPr txBox="1"/>
          <p:nvPr/>
        </p:nvSpPr>
        <p:spPr>
          <a:xfrm>
            <a:off x="366593" y="4434529"/>
            <a:ext cx="2994372" cy="1001552"/>
          </a:xfrm>
          <a:prstGeom prst="rect">
            <a:avLst/>
          </a:prstGeom>
        </p:spPr>
        <p:txBody>
          <a:bodyPr lIns="91440" tIns="45720"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a:ea typeface="+mn-ea"/>
                <a:cs typeface="Arial"/>
              </a:rPr>
              <a:t>Visit our website </a:t>
            </a:r>
            <a:r>
              <a:rPr kumimoji="0" lang="en-IE" sz="2400" b="0" i="0" u="none" strike="noStrike" kern="1200" cap="none" spc="0" normalizeH="0" baseline="0" noProof="0">
                <a:ln>
                  <a:noFill/>
                </a:ln>
                <a:solidFill>
                  <a:prstClr val="black"/>
                </a:solidFill>
                <a:effectLst/>
                <a:uLnTx/>
                <a:uFillTx/>
                <a:latin typeface="Arial"/>
                <a:ea typeface="+mn-ea"/>
                <a:cs typeface="Arial"/>
                <a:hlinkClick r:id="rId3"/>
              </a:rPr>
              <a:t>www.oide.ie</a:t>
            </a:r>
            <a:r>
              <a:rPr kumimoji="0" lang="en-IE" sz="2400" b="0" i="0" u="none" strike="noStrike" kern="1200" cap="none" spc="0" normalizeH="0" baseline="0" noProof="0">
                <a:ln>
                  <a:noFill/>
                </a:ln>
                <a:solidFill>
                  <a:prstClr val="black"/>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a:ea typeface="+mn-ea"/>
                <a:cs typeface="Arial"/>
              </a:rPr>
              <a:t>Contact: </a:t>
            </a:r>
            <a:r>
              <a:rPr kumimoji="0" lang="en-IE" sz="2400" b="0" i="0" u="none" strike="noStrike" kern="1200" cap="none" spc="0" normalizeH="0" baseline="0" noProof="0">
                <a:ln>
                  <a:noFill/>
                </a:ln>
                <a:solidFill>
                  <a:prstClr val="black"/>
                </a:solidFill>
                <a:effectLst/>
                <a:uLnTx/>
                <a:uFillTx/>
                <a:latin typeface="Arial"/>
                <a:ea typeface="+mn-ea"/>
                <a:cs typeface="Arial"/>
                <a:hlinkClick r:id="rId4"/>
              </a:rPr>
              <a:t>info@oide.ie</a:t>
            </a:r>
            <a:endParaRPr kumimoji="0" lang="en-IE" sz="2400" b="0" i="0" u="none" strike="noStrike" kern="1200" cap="none" spc="0" normalizeH="0" baseline="0" noProof="0">
              <a:ln>
                <a:noFill/>
              </a:ln>
              <a:solidFill>
                <a:prstClr val="black"/>
              </a:solidFill>
              <a:effectLst/>
              <a:uLnTx/>
              <a:uFillTx/>
              <a:latin typeface="Arial"/>
              <a:ea typeface="+mn-ea"/>
              <a:cs typeface="Arial"/>
            </a:endParaRPr>
          </a:p>
        </p:txBody>
      </p:sp>
      <p:sp>
        <p:nvSpPr>
          <p:cNvPr id="3" name="TextBox 2">
            <a:extLst>
              <a:ext uri="{FF2B5EF4-FFF2-40B4-BE49-F238E27FC236}">
                <a16:creationId xmlns:a16="http://schemas.microsoft.com/office/drawing/2014/main" id="{BDD2B268-E9E8-CC20-3591-DADA1917D6D8}"/>
              </a:ext>
            </a:extLst>
          </p:cNvPr>
          <p:cNvSpPr txBox="1"/>
          <p:nvPr/>
        </p:nvSpPr>
        <p:spPr>
          <a:xfrm>
            <a:off x="8619148" y="4434529"/>
            <a:ext cx="3415178"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Arial"/>
              </a:rPr>
              <a:t>Follow us on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Arial"/>
              </a:rPr>
              <a:t>@Oide_</a:t>
            </a:r>
            <a:r>
              <a:rPr lang="en-GB" sz="2400">
                <a:solidFill>
                  <a:srgbClr val="000000"/>
                </a:solidFill>
                <a:latin typeface="Arial"/>
                <a:cs typeface="Arial"/>
              </a:rPr>
              <a:t>Classics</a:t>
            </a:r>
            <a:endParaRPr kumimoji="0" lang="en-GB" sz="2400" b="0" i="0" u="none" strike="noStrike" kern="1200" cap="none" spc="0" normalizeH="0" baseline="0" noProof="0">
              <a:ln>
                <a:noFill/>
              </a:ln>
              <a:solidFill>
                <a:prstClr val="black"/>
              </a:solidFill>
              <a:effectLst/>
              <a:uLnTx/>
              <a:uFillTx/>
              <a:latin typeface="Arial"/>
              <a:ea typeface="+mn-ea"/>
              <a:cs typeface="Arial"/>
            </a:endParaRPr>
          </a:p>
        </p:txBody>
      </p:sp>
      <p:cxnSp>
        <p:nvCxnSpPr>
          <p:cNvPr id="4" name="Straight Arrow Connector 3">
            <a:extLst>
              <a:ext uri="{FF2B5EF4-FFF2-40B4-BE49-F238E27FC236}">
                <a16:creationId xmlns:a16="http://schemas.microsoft.com/office/drawing/2014/main" id="{6A2E4BC0-BDEC-2703-77C4-053C8EA038D7}"/>
              </a:ext>
            </a:extLst>
          </p:cNvPr>
          <p:cNvCxnSpPr>
            <a:cxnSpLocks/>
          </p:cNvCxnSpPr>
          <p:nvPr/>
        </p:nvCxnSpPr>
        <p:spPr>
          <a:xfrm>
            <a:off x="1360740" y="1429078"/>
            <a:ext cx="8965997" cy="0"/>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sp>
        <p:nvSpPr>
          <p:cNvPr id="5" name="Title 8">
            <a:extLst>
              <a:ext uri="{FF2B5EF4-FFF2-40B4-BE49-F238E27FC236}">
                <a16:creationId xmlns:a16="http://schemas.microsoft.com/office/drawing/2014/main" id="{43C38AF3-E7C8-502B-C405-E1E40EC5B781}"/>
              </a:ext>
            </a:extLst>
          </p:cNvPr>
          <p:cNvSpPr>
            <a:spLocks noGrp="1"/>
          </p:cNvSpPr>
          <p:nvPr>
            <p:ph type="title"/>
          </p:nvPr>
        </p:nvSpPr>
        <p:spPr>
          <a:xfrm>
            <a:off x="585938" y="294370"/>
            <a:ext cx="10515600" cy="1325563"/>
          </a:xfrm>
        </p:spPr>
        <p:txBody>
          <a:bodyPr>
            <a:normAutofit/>
          </a:bodyPr>
          <a:lstStyle/>
          <a:p>
            <a:pPr algn="ctr"/>
            <a:r>
              <a:rPr lang="en-IE">
                <a:solidFill>
                  <a:srgbClr val="1588A8"/>
                </a:solidFill>
              </a:rPr>
              <a:t>Additional supports</a:t>
            </a:r>
            <a:endParaRPr lang="en-IE">
              <a:solidFill>
                <a:srgbClr val="1588A8"/>
              </a:solidFill>
              <a:cs typeface="Arial"/>
            </a:endParaRPr>
          </a:p>
        </p:txBody>
      </p:sp>
      <p:pic>
        <p:nvPicPr>
          <p:cNvPr id="6" name="Picture 5" descr="A picture containing logo&#10;&#10;Description automatically generated">
            <a:extLst>
              <a:ext uri="{FF2B5EF4-FFF2-40B4-BE49-F238E27FC236}">
                <a16:creationId xmlns:a16="http://schemas.microsoft.com/office/drawing/2014/main" id="{A92C3604-B697-161E-83AB-484D694A3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33" y="2193426"/>
            <a:ext cx="2621292" cy="1582332"/>
          </a:xfrm>
          <a:prstGeom prst="rect">
            <a:avLst/>
          </a:prstGeom>
        </p:spPr>
      </p:pic>
      <p:pic>
        <p:nvPicPr>
          <p:cNvPr id="7" name="Picture 6" descr="A white x on a black background&#10;&#10;Description automatically generated">
            <a:extLst>
              <a:ext uri="{FF2B5EF4-FFF2-40B4-BE49-F238E27FC236}">
                <a16:creationId xmlns:a16="http://schemas.microsoft.com/office/drawing/2014/main" id="{68C5590D-488D-DB23-BA3A-ADD9DCB21EB2}"/>
              </a:ext>
            </a:extLst>
          </p:cNvPr>
          <p:cNvPicPr>
            <a:picLocks noChangeAspect="1"/>
          </p:cNvPicPr>
          <p:nvPr/>
        </p:nvPicPr>
        <p:blipFill>
          <a:blip r:embed="rId6"/>
          <a:stretch>
            <a:fillRect/>
          </a:stretch>
        </p:blipFill>
        <p:spPr>
          <a:xfrm>
            <a:off x="9259937" y="1960431"/>
            <a:ext cx="2133600" cy="2133600"/>
          </a:xfrm>
          <a:prstGeom prst="rect">
            <a:avLst/>
          </a:prstGeom>
          <a:effectLst>
            <a:outerShdw blurRad="63500" sx="102000" sy="102000" algn="ctr" rotWithShape="0">
              <a:prstClr val="black">
                <a:alpha val="40000"/>
              </a:prstClr>
            </a:outerShdw>
          </a:effectLst>
        </p:spPr>
      </p:pic>
      <p:pic>
        <p:nvPicPr>
          <p:cNvPr id="8" name="Picture 7" descr="A qr code with a dinosaur&#10;&#10;Description automatically generated">
            <a:extLst>
              <a:ext uri="{FF2B5EF4-FFF2-40B4-BE49-F238E27FC236}">
                <a16:creationId xmlns:a16="http://schemas.microsoft.com/office/drawing/2014/main" id="{41AEC81E-A232-4700-12C0-4CD2E0D30A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5028" y="1960431"/>
            <a:ext cx="2133600" cy="21336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488AE30-F7FA-4BB1-EDC4-0B842119E2E2}"/>
              </a:ext>
            </a:extLst>
          </p:cNvPr>
          <p:cNvSpPr txBox="1"/>
          <p:nvPr/>
        </p:nvSpPr>
        <p:spPr>
          <a:xfrm>
            <a:off x="4893250" y="4349252"/>
            <a:ext cx="237715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panose="020B0604020202020204"/>
                <a:ea typeface="+mn-ea"/>
                <a:cs typeface="+mn-cs"/>
              </a:rPr>
              <a:t>Join our new mailing list to receive news and updates </a:t>
            </a:r>
          </a:p>
        </p:txBody>
      </p:sp>
      <p:cxnSp>
        <p:nvCxnSpPr>
          <p:cNvPr id="10" name="Straight Arrow Connector 9">
            <a:extLst>
              <a:ext uri="{FF2B5EF4-FFF2-40B4-BE49-F238E27FC236}">
                <a16:creationId xmlns:a16="http://schemas.microsoft.com/office/drawing/2014/main" id="{8A69A7B2-D637-D728-4230-238919525186}"/>
              </a:ext>
            </a:extLst>
          </p:cNvPr>
          <p:cNvCxnSpPr>
            <a:cxnSpLocks/>
          </p:cNvCxnSpPr>
          <p:nvPr/>
        </p:nvCxnSpPr>
        <p:spPr>
          <a:xfrm>
            <a:off x="4017801" y="1763205"/>
            <a:ext cx="0" cy="4438127"/>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cxnSp>
        <p:nvCxnSpPr>
          <p:cNvPr id="11" name="Straight Arrow Connector 10">
            <a:extLst>
              <a:ext uri="{FF2B5EF4-FFF2-40B4-BE49-F238E27FC236}">
                <a16:creationId xmlns:a16="http://schemas.microsoft.com/office/drawing/2014/main" id="{DCDE3CFA-3FA2-6BBD-1BB9-5A327AE69059}"/>
              </a:ext>
            </a:extLst>
          </p:cNvPr>
          <p:cNvCxnSpPr>
            <a:cxnSpLocks/>
          </p:cNvCxnSpPr>
          <p:nvPr/>
        </p:nvCxnSpPr>
        <p:spPr>
          <a:xfrm>
            <a:off x="8165732" y="1763205"/>
            <a:ext cx="0" cy="4438127"/>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6692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24475-C9DD-521F-75CF-78F486D87AAD}"/>
              </a:ext>
            </a:extLst>
          </p:cNvPr>
          <p:cNvSpPr>
            <a:spLocks noGrp="1"/>
          </p:cNvSpPr>
          <p:nvPr>
            <p:ph type="title"/>
          </p:nvPr>
        </p:nvSpPr>
        <p:spPr>
          <a:xfrm>
            <a:off x="607106" y="282690"/>
            <a:ext cx="3443290" cy="1325563"/>
          </a:xfrm>
        </p:spPr>
        <p:txBody>
          <a:bodyPr/>
          <a:lstStyle/>
          <a:p>
            <a:r>
              <a:rPr lang="en-IE"/>
              <a:t>Mailing list</a:t>
            </a:r>
          </a:p>
        </p:txBody>
      </p:sp>
      <p:pic>
        <p:nvPicPr>
          <p:cNvPr id="4" name="Picture 3" descr="A qr code with a dinosaur&#10;&#10;Description automatically generated">
            <a:extLst>
              <a:ext uri="{FF2B5EF4-FFF2-40B4-BE49-F238E27FC236}">
                <a16:creationId xmlns:a16="http://schemas.microsoft.com/office/drawing/2014/main" id="{7116D9E2-38BD-CFDE-45D2-24903A678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481" y="3100388"/>
            <a:ext cx="2625584" cy="2625584"/>
          </a:xfrm>
          <a:prstGeom prst="rect">
            <a:avLst/>
          </a:prstGeom>
          <a:ln>
            <a:noFill/>
          </a:ln>
          <a:effectLst>
            <a:outerShdw blurRad="292100" dist="139700" dir="2700000" algn="tl" rotWithShape="0">
              <a:srgbClr val="333333">
                <a:alpha val="65000"/>
              </a:srgbClr>
            </a:outerShdw>
          </a:effectLst>
        </p:spPr>
      </p:pic>
      <p:pic>
        <p:nvPicPr>
          <p:cNvPr id="6" name="Picture 5" descr="A blue background with white text&#10;&#10;Description automatically generated">
            <a:extLst>
              <a:ext uri="{FF2B5EF4-FFF2-40B4-BE49-F238E27FC236}">
                <a16:creationId xmlns:a16="http://schemas.microsoft.com/office/drawing/2014/main" id="{35EB3913-7A58-9D0F-6786-1EFDC5995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816" y="2978740"/>
            <a:ext cx="6460268" cy="1826321"/>
          </a:xfrm>
          <a:prstGeom prst="rect">
            <a:avLst/>
          </a:prstGeom>
          <a:ln>
            <a:noFill/>
          </a:ln>
          <a:effectLst>
            <a:outerShdw blurRad="292100" dist="139700" dir="2700000" algn="tl" rotWithShape="0">
              <a:srgbClr val="333333">
                <a:alpha val="65000"/>
              </a:srgbClr>
            </a:outerShdw>
          </a:effectLst>
        </p:spPr>
      </p:pic>
      <p:pic>
        <p:nvPicPr>
          <p:cNvPr id="7" name="Picture 2" descr="A screen shot of a phone&#10;&#10;Description automatically generated">
            <a:extLst>
              <a:ext uri="{FF2B5EF4-FFF2-40B4-BE49-F238E27FC236}">
                <a16:creationId xmlns:a16="http://schemas.microsoft.com/office/drawing/2014/main" id="{A2153CC1-980F-E7FD-6B45-6656E9B3C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66" y="1608253"/>
            <a:ext cx="3134414" cy="440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012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60EF0E-1CB6-2052-1F42-BC8A05EF65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9373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C58F-0A0C-0763-35A7-3FA8E65D4DA7}"/>
              </a:ext>
            </a:extLst>
          </p:cNvPr>
          <p:cNvSpPr>
            <a:spLocks noGrp="1"/>
          </p:cNvSpPr>
          <p:nvPr>
            <p:ph type="title"/>
          </p:nvPr>
        </p:nvSpPr>
        <p:spPr>
          <a:xfrm>
            <a:off x="300317" y="284909"/>
            <a:ext cx="10515600" cy="1325563"/>
          </a:xfrm>
        </p:spPr>
        <p:txBody>
          <a:bodyPr/>
          <a:lstStyle/>
          <a:p>
            <a:r>
              <a:rPr lang="en-GB" dirty="0"/>
              <a:t>Leaving Certificate Classical Languages Specifications </a:t>
            </a:r>
            <a:r>
              <a:rPr lang="en-IE" dirty="0"/>
              <a:t>Webinar</a:t>
            </a:r>
          </a:p>
        </p:txBody>
      </p:sp>
      <p:sp>
        <p:nvSpPr>
          <p:cNvPr id="3" name="Content Placeholder 2">
            <a:extLst>
              <a:ext uri="{FF2B5EF4-FFF2-40B4-BE49-F238E27FC236}">
                <a16:creationId xmlns:a16="http://schemas.microsoft.com/office/drawing/2014/main" id="{C2EFB4F8-6298-1500-45F2-36B3B8891785}"/>
              </a:ext>
            </a:extLst>
          </p:cNvPr>
          <p:cNvSpPr>
            <a:spLocks noGrp="1"/>
          </p:cNvSpPr>
          <p:nvPr>
            <p:ph sz="half" idx="1"/>
          </p:nvPr>
        </p:nvSpPr>
        <p:spPr>
          <a:xfrm>
            <a:off x="838200" y="1825625"/>
            <a:ext cx="10977282" cy="4351338"/>
          </a:xfrm>
        </p:spPr>
        <p:txBody>
          <a:bodyPr vert="horz" lIns="91440" tIns="45720" rIns="91440" bIns="45720" rtlCol="0" anchor="t">
            <a:normAutofit/>
          </a:bodyPr>
          <a:lstStyle/>
          <a:p>
            <a:pPr marL="0" indent="0">
              <a:buNone/>
            </a:pPr>
            <a:endParaRPr lang="en-GB" sz="2800" dirty="0">
              <a:solidFill>
                <a:schemeClr val="tx1"/>
              </a:solidFill>
              <a:latin typeface="Calibri"/>
              <a:ea typeface="Calibri"/>
              <a:cs typeface="Calibri"/>
              <a:sym typeface="Calibri"/>
            </a:endParaRPr>
          </a:p>
          <a:p>
            <a:pPr marL="514350" indent="-514350">
              <a:buFont typeface="+mj-lt"/>
              <a:buAutoNum type="arabicParenR"/>
            </a:pPr>
            <a:r>
              <a:rPr lang="en-GB" dirty="0">
                <a:latin typeface="Arial"/>
                <a:ea typeface="Calibri"/>
                <a:cs typeface="Arial"/>
                <a:sym typeface="Calibri"/>
              </a:rPr>
              <a:t>General context and overview</a:t>
            </a:r>
            <a:endParaRPr lang="en-GB" dirty="0">
              <a:latin typeface="Arial"/>
              <a:ea typeface="Calibri"/>
              <a:cs typeface="Arial"/>
            </a:endParaRPr>
          </a:p>
          <a:p>
            <a:pPr marL="514350" indent="-514350">
              <a:buFont typeface="+mj-lt"/>
              <a:buAutoNum type="arabicParenR"/>
            </a:pPr>
            <a:endParaRPr lang="en-GB" dirty="0">
              <a:latin typeface="Arial"/>
              <a:ea typeface="Calibri"/>
              <a:cs typeface="Calibri"/>
            </a:endParaRPr>
          </a:p>
          <a:p>
            <a:pPr marL="514350" indent="-514350">
              <a:buFont typeface="+mj-lt"/>
              <a:buAutoNum type="arabicParenR"/>
            </a:pPr>
            <a:r>
              <a:rPr lang="en-GB" dirty="0">
                <a:latin typeface="Arial"/>
                <a:ea typeface="Calibri"/>
                <a:cs typeface="Arial"/>
                <a:sym typeface="Calibri"/>
              </a:rPr>
              <a:t>Senior cycle key competencies and teaching and learning</a:t>
            </a:r>
            <a:endParaRPr lang="en-GB" dirty="0">
              <a:latin typeface="Arial"/>
              <a:ea typeface="Calibri"/>
              <a:cs typeface="Arial"/>
            </a:endParaRPr>
          </a:p>
          <a:p>
            <a:pPr marL="514350" indent="-514350">
              <a:buFont typeface="+mj-lt"/>
              <a:buAutoNum type="arabicParenR"/>
            </a:pPr>
            <a:endParaRPr lang="en-GB" dirty="0">
              <a:latin typeface="Arial"/>
              <a:ea typeface="Calibri"/>
              <a:cs typeface="Calibri"/>
            </a:endParaRPr>
          </a:p>
          <a:p>
            <a:pPr marL="514350" indent="-514350">
              <a:buFont typeface="+mj-lt"/>
              <a:buAutoNum type="arabicParenR"/>
            </a:pPr>
            <a:r>
              <a:rPr lang="en-GB" dirty="0">
                <a:latin typeface="Arial"/>
                <a:ea typeface="Calibri"/>
                <a:cs typeface="Arial"/>
                <a:sym typeface="Calibri"/>
              </a:rPr>
              <a:t>Exploring the strands of study and learning outcomes</a:t>
            </a:r>
            <a:endParaRPr lang="en-GB" dirty="0">
              <a:latin typeface="Arial"/>
              <a:ea typeface="Calibri"/>
              <a:cs typeface="Arial"/>
            </a:endParaRPr>
          </a:p>
          <a:p>
            <a:pPr marL="514350" indent="-514350">
              <a:buFont typeface="+mj-lt"/>
              <a:buAutoNum type="arabicParenR"/>
            </a:pPr>
            <a:endParaRPr lang="en-GB" dirty="0">
              <a:latin typeface="Arial"/>
              <a:ea typeface="Calibri"/>
              <a:cs typeface="Calibri"/>
            </a:endParaRPr>
          </a:p>
          <a:p>
            <a:pPr marL="514350" indent="-514350">
              <a:buFont typeface="+mj-lt"/>
              <a:buAutoNum type="arabicParenR"/>
            </a:pPr>
            <a:r>
              <a:rPr lang="en-GB" dirty="0">
                <a:ea typeface="Calibri"/>
                <a:cs typeface="Arial"/>
                <a:sym typeface="Calibri"/>
              </a:rPr>
              <a:t>Assessment for certification</a:t>
            </a:r>
            <a:endParaRPr lang="en-GB" dirty="0">
              <a:solidFill>
                <a:schemeClr val="tx1"/>
              </a:solidFill>
              <a:latin typeface="Calibri"/>
              <a:ea typeface="Calibri"/>
              <a:cs typeface="Calibri"/>
              <a:sym typeface="Calibri"/>
            </a:endParaRPr>
          </a:p>
          <a:p>
            <a:pPr marL="0" indent="0">
              <a:buNone/>
            </a:pPr>
            <a:endParaRPr lang="en-GB" dirty="0">
              <a:solidFill>
                <a:schemeClr val="tx1"/>
              </a:solidFill>
              <a:latin typeface="Calibri"/>
              <a:ea typeface="Calibri"/>
              <a:cs typeface="Calibri"/>
              <a:sym typeface="Calibri"/>
            </a:endParaRPr>
          </a:p>
          <a:p>
            <a:endParaRPr lang="en-IE" dirty="0">
              <a:solidFill>
                <a:schemeClr val="tx1"/>
              </a:solidFill>
            </a:endParaRPr>
          </a:p>
        </p:txBody>
      </p:sp>
    </p:spTree>
    <p:extLst>
      <p:ext uri="{BB962C8B-B14F-4D97-AF65-F5344CB8AC3E}">
        <p14:creationId xmlns:p14="http://schemas.microsoft.com/office/powerpoint/2010/main" val="290523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7CC1-DCA1-DC72-8C2F-F844C6999809}"/>
              </a:ext>
            </a:extLst>
          </p:cNvPr>
          <p:cNvSpPr>
            <a:spLocks noGrp="1"/>
          </p:cNvSpPr>
          <p:nvPr>
            <p:ph type="title"/>
          </p:nvPr>
        </p:nvSpPr>
        <p:spPr>
          <a:xfrm>
            <a:off x="345141" y="126719"/>
            <a:ext cx="10515600" cy="1325563"/>
          </a:xfrm>
        </p:spPr>
        <p:txBody>
          <a:bodyPr/>
          <a:lstStyle/>
          <a:p>
            <a:r>
              <a:rPr lang="en-IE" dirty="0"/>
              <a:t>Learning Intentions</a:t>
            </a:r>
          </a:p>
        </p:txBody>
      </p:sp>
      <p:sp>
        <p:nvSpPr>
          <p:cNvPr id="3" name="Content Placeholder 2">
            <a:extLst>
              <a:ext uri="{FF2B5EF4-FFF2-40B4-BE49-F238E27FC236}">
                <a16:creationId xmlns:a16="http://schemas.microsoft.com/office/drawing/2014/main" id="{B8D61858-6484-E9BD-3560-1787CB9745BA}"/>
              </a:ext>
            </a:extLst>
          </p:cNvPr>
          <p:cNvSpPr>
            <a:spLocks noGrp="1"/>
          </p:cNvSpPr>
          <p:nvPr>
            <p:ph sz="half" idx="1"/>
          </p:nvPr>
        </p:nvSpPr>
        <p:spPr>
          <a:xfrm>
            <a:off x="475804" y="1452282"/>
            <a:ext cx="5540829" cy="4721506"/>
          </a:xfrm>
        </p:spPr>
        <p:txBody>
          <a:bodyPr vert="horz" lIns="91440" tIns="45720" rIns="91440" bIns="45720" rtlCol="0" anchor="t">
            <a:normAutofit/>
          </a:bodyPr>
          <a:lstStyle/>
          <a:p>
            <a:pPr marL="0" indent="0" algn="ctr">
              <a:buNone/>
            </a:pPr>
            <a:r>
              <a:rPr lang="en-GB" sz="2400" dirty="0"/>
              <a:t>Understand the Classical Languages specifications within the broader context of senior cycle</a:t>
            </a:r>
          </a:p>
        </p:txBody>
      </p:sp>
      <p:sp>
        <p:nvSpPr>
          <p:cNvPr id="4" name="Content Placeholder 3">
            <a:extLst>
              <a:ext uri="{FF2B5EF4-FFF2-40B4-BE49-F238E27FC236}">
                <a16:creationId xmlns:a16="http://schemas.microsoft.com/office/drawing/2014/main" id="{286073A0-1194-109F-474D-CD34DF310A77}"/>
              </a:ext>
            </a:extLst>
          </p:cNvPr>
          <p:cNvSpPr>
            <a:spLocks noGrp="1"/>
          </p:cNvSpPr>
          <p:nvPr>
            <p:ph sz="half" idx="2"/>
          </p:nvPr>
        </p:nvSpPr>
        <p:spPr>
          <a:xfrm>
            <a:off x="6172198" y="1452282"/>
            <a:ext cx="5840507" cy="4724681"/>
          </a:xfrm>
        </p:spPr>
        <p:txBody>
          <a:bodyPr vert="horz" lIns="91440" tIns="45720" rIns="91440" bIns="45720" rtlCol="0" anchor="t">
            <a:normAutofit/>
          </a:bodyPr>
          <a:lstStyle/>
          <a:p>
            <a:pPr marL="0" indent="0" algn="ctr">
              <a:buNone/>
            </a:pPr>
            <a:r>
              <a:rPr lang="en-GB" sz="2400" dirty="0"/>
              <a:t>Explore the structure of the Leaving Certificate Classical Language specifications</a:t>
            </a:r>
          </a:p>
        </p:txBody>
      </p:sp>
      <p:pic>
        <p:nvPicPr>
          <p:cNvPr id="1026" name="Picture 2" descr="Ancient Olympic Games - World History Encyclopedia">
            <a:extLst>
              <a:ext uri="{FF2B5EF4-FFF2-40B4-BE49-F238E27FC236}">
                <a16:creationId xmlns:a16="http://schemas.microsoft.com/office/drawing/2014/main" id="{90F7E0A1-763A-06C0-C12D-74746D8A5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65" y="2660544"/>
            <a:ext cx="4414906" cy="29432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A competitor in the long jump, Black-figured 'Tyrrhenian' … | Flickr">
            <a:extLst>
              <a:ext uri="{FF2B5EF4-FFF2-40B4-BE49-F238E27FC236}">
                <a16:creationId xmlns:a16="http://schemas.microsoft.com/office/drawing/2014/main" id="{1753683F-7DDA-5033-00EB-72C02642A5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722691" y="2660544"/>
            <a:ext cx="4739519" cy="29432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4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D411C723-C791-4422-A2DA-64716417FB33}"/>
    </a:ext>
  </a:extLst>
</a:theme>
</file>

<file path=ppt/theme/theme2.xml><?xml version="1.0" encoding="utf-8"?>
<a:theme xmlns:a="http://schemas.openxmlformats.org/drawingml/2006/main" name="1_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0A686A0-9C5C-45DB-8E6A-7A22F9C239DC}"/>
    </a:ext>
  </a:extLst>
</a:theme>
</file>

<file path=ppt/theme/theme3.xml><?xml version="1.0" encoding="utf-8"?>
<a:theme xmlns:a="http://schemas.openxmlformats.org/drawingml/2006/main" name="Oide logo_black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27802C05-2C73-488C-806B-F9F618BB1F59}"/>
    </a:ext>
  </a:extLst>
</a:theme>
</file>

<file path=ppt/theme/theme4.xml><?xml version="1.0" encoding="utf-8"?>
<a:theme xmlns:a="http://schemas.openxmlformats.org/drawingml/2006/main" name="Oide logo_state gold_state green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8CF5E54-02A9-409A-B19C-5672F3849D0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500CD2220ADE459318B328E253443F" ma:contentTypeVersion="14" ma:contentTypeDescription="Create a new document." ma:contentTypeScope="" ma:versionID="b01be65819e05a6fdf69e355c7ab13a0">
  <xsd:schema xmlns:xsd="http://www.w3.org/2001/XMLSchema" xmlns:xs="http://www.w3.org/2001/XMLSchema" xmlns:p="http://schemas.microsoft.com/office/2006/metadata/properties" xmlns:ns2="68f928e1-2ced-4964-a278-189714785c21" xmlns:ns3="35e48e7f-c0a8-4eb2-ad28-953e9a1fcc27" targetNamespace="http://schemas.microsoft.com/office/2006/metadata/properties" ma:root="true" ma:fieldsID="b5c13d07a3177a672413c72d1b2c834c" ns2:_="" ns3:_="">
    <xsd:import namespace="68f928e1-2ced-4964-a278-189714785c21"/>
    <xsd:import namespace="35e48e7f-c0a8-4eb2-ad28-953e9a1fcc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f928e1-2ced-4964-a278-189714785c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7c90686-b975-4123-9b95-f27ff4c4f8b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e48e7f-c0a8-4eb2-ad28-953e9a1fcc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c73c38a-5def-48e9-bd77-2858bb967a06}" ma:internalName="TaxCatchAll" ma:showField="CatchAllData" ma:web="35e48e7f-c0a8-4eb2-ad28-953e9a1fcc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e48e7f-c0a8-4eb2-ad28-953e9a1fcc27" xsi:nil="true"/>
    <lcf76f155ced4ddcb4097134ff3c332f xmlns="68f928e1-2ced-4964-a278-189714785c21">
      <Terms xmlns="http://schemas.microsoft.com/office/infopath/2007/PartnerControls"/>
    </lcf76f155ced4ddcb4097134ff3c332f>
    <SharedWithUsers xmlns="35e48e7f-c0a8-4eb2-ad28-953e9a1fcc27">
      <UserInfo>
        <DisplayName/>
        <AccountId xsi:nil="true"/>
        <AccountType/>
      </UserInfo>
    </SharedWithUsers>
  </documentManagement>
</p:properties>
</file>

<file path=customXml/itemProps1.xml><?xml version="1.0" encoding="utf-8"?>
<ds:datastoreItem xmlns:ds="http://schemas.openxmlformats.org/officeDocument/2006/customXml" ds:itemID="{E6C5B0DD-5D2E-4459-96F2-13942DF060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f928e1-2ced-4964-a278-189714785c21"/>
    <ds:schemaRef ds:uri="35e48e7f-c0a8-4eb2-ad28-953e9a1fcc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A8F16B-9B3E-4F68-AC3D-B29A8A186A6B}">
  <ds:schemaRefs>
    <ds:schemaRef ds:uri="http://schemas.microsoft.com/sharepoint/v3/contenttype/forms"/>
  </ds:schemaRefs>
</ds:datastoreItem>
</file>

<file path=customXml/itemProps3.xml><?xml version="1.0" encoding="utf-8"?>
<ds:datastoreItem xmlns:ds="http://schemas.openxmlformats.org/officeDocument/2006/customXml" ds:itemID="{3038F85D-278D-4FEB-B00E-C6EAB3D13538}">
  <ds:schemaRefs>
    <ds:schemaRef ds:uri="http://purl.org/dc/dcmitype/"/>
    <ds:schemaRef ds:uri="http://schemas.microsoft.com/office/2006/documentManagement/types"/>
    <ds:schemaRef ds:uri="http://schemas.openxmlformats.org/package/2006/metadata/core-properties"/>
    <ds:schemaRef ds:uri="35e48e7f-c0a8-4eb2-ad28-953e9a1fcc27"/>
    <ds:schemaRef ds:uri="http://purl.org/dc/elements/1.1/"/>
    <ds:schemaRef ds:uri="http://purl.org/dc/terms/"/>
    <ds:schemaRef ds:uri="http://schemas.microsoft.com/office/infopath/2007/PartnerControls"/>
    <ds:schemaRef ds:uri="68f928e1-2ced-4964-a278-189714785c2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Draft Oide slide deck </Template>
  <TotalTime>0</TotalTime>
  <Words>2090</Words>
  <Application>Microsoft Office PowerPoint</Application>
  <PresentationFormat>Widescreen</PresentationFormat>
  <Paragraphs>386</Paragraphs>
  <Slides>55</Slides>
  <Notes>53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55</vt:i4>
      </vt:variant>
    </vt:vector>
  </HeadingPairs>
  <TitlesOfParts>
    <vt:vector size="67" baseType="lpstr">
      <vt:lpstr>Arial</vt:lpstr>
      <vt:lpstr>Arial Bold</vt:lpstr>
      <vt:lpstr>Calibri</vt:lpstr>
      <vt:lpstr>Candara</vt:lpstr>
      <vt:lpstr>Lato</vt:lpstr>
      <vt:lpstr>Montserrat Classic</vt:lpstr>
      <vt:lpstr>Söhne</vt:lpstr>
      <vt:lpstr>Wingdings</vt:lpstr>
      <vt:lpstr>Oide blue theme_logo_state gold_state green_white tagline</vt:lpstr>
      <vt:lpstr>1_Oide blue theme_logo_state gold_state green_white tagline</vt:lpstr>
      <vt:lpstr>Oide logo_black_blue tagline</vt:lpstr>
      <vt:lpstr>Oide logo_state gold_state green_blue tagline</vt:lpstr>
      <vt:lpstr>Classical Languages </vt:lpstr>
      <vt:lpstr>Classical Languages</vt:lpstr>
      <vt:lpstr>PowerPoint Presentation</vt:lpstr>
      <vt:lpstr>Senior Cycle Redevelopment</vt:lpstr>
      <vt:lpstr>Classical Languages Specifications</vt:lpstr>
      <vt:lpstr>Mailing list</vt:lpstr>
      <vt:lpstr>PowerPoint Presentation</vt:lpstr>
      <vt:lpstr>Leaving Certificate Classical Languages Specifications Webinar</vt:lpstr>
      <vt:lpstr>Learning Intentions</vt:lpstr>
      <vt:lpstr>General Introduction</vt:lpstr>
      <vt:lpstr>Senior Cycle</vt:lpstr>
      <vt:lpstr>Guiding Principles</vt:lpstr>
      <vt:lpstr>Supporting Students</vt:lpstr>
      <vt:lpstr>PowerPoint Presentation</vt:lpstr>
      <vt:lpstr>Aims of the Ancient Greek and Latin Specifications</vt:lpstr>
      <vt:lpstr>PowerPoint Presentation</vt:lpstr>
      <vt:lpstr>PowerPoint Presentation</vt:lpstr>
      <vt:lpstr>History and Rationale - Latin</vt:lpstr>
      <vt:lpstr>History and Rationale – Ancient Greek</vt:lpstr>
      <vt:lpstr>Studying Ancient Greek and Latin</vt:lpstr>
      <vt:lpstr>PowerPoint Presentation</vt:lpstr>
      <vt:lpstr>Continuity and Progression</vt:lpstr>
      <vt:lpstr>PowerPoint Presentation</vt:lpstr>
      <vt:lpstr>Part 2 Key Competencies, Teaching and Learning </vt:lpstr>
      <vt:lpstr>Senior Cycle Key Competencies</vt:lpstr>
      <vt:lpstr>Key Competencies </vt:lpstr>
      <vt:lpstr>Visibility of Key Competencies</vt:lpstr>
      <vt:lpstr>The Role of Ancient Greek/Latin in Developing the Key Competencies</vt:lpstr>
      <vt:lpstr>Teaching and Learning</vt:lpstr>
      <vt:lpstr>CEFR Alignment</vt:lpstr>
      <vt:lpstr>PowerPoint Presentation</vt:lpstr>
      <vt:lpstr>Who can take Ancient Greek and Latin at Senior Cycle?</vt:lpstr>
      <vt:lpstr>The Language Portfolio – pg 23</vt:lpstr>
      <vt:lpstr>The Language Portfolio</vt:lpstr>
      <vt:lpstr>Part 3: Exploring the Strands of Study and Learning Outcomes</vt:lpstr>
      <vt:lpstr>PowerPoint Presentation</vt:lpstr>
      <vt:lpstr>PowerPoint Presentation</vt:lpstr>
      <vt:lpstr>Exploring the Strands of Study </vt:lpstr>
      <vt:lpstr>Strands of Study Overview</vt:lpstr>
      <vt:lpstr>Interrelated Strands</vt:lpstr>
      <vt:lpstr>Engaging with Authentic Material</vt:lpstr>
      <vt:lpstr>The Capstone text </vt:lpstr>
      <vt:lpstr>PowerPoint Presentation</vt:lpstr>
      <vt:lpstr>Part 4: Overview of Assessment for Certification</vt:lpstr>
      <vt:lpstr>Assessment for Certification Overview</vt:lpstr>
      <vt:lpstr>Additional Assessment Component: Research Study - Text in Context </vt:lpstr>
      <vt:lpstr>Additional Assessment Component: Research Study - Text in Context </vt:lpstr>
      <vt:lpstr>PowerPoint Presentation</vt:lpstr>
      <vt:lpstr>Written Examination</vt:lpstr>
      <vt:lpstr>Leaving Certificate Grading</vt:lpstr>
      <vt:lpstr>Sample Assessment Materials Timeline for Tranche 1 Subjects</vt:lpstr>
      <vt:lpstr>Reflection: What are your next steps? </vt:lpstr>
      <vt:lpstr>PowerPoint Presentation</vt:lpstr>
      <vt:lpstr>Learning an Ancient Language</vt:lpstr>
      <vt:lpstr>Additional supports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2024-11-20T15:39:03Z</dcterms:created>
  <dcterms:modified xsi:type="dcterms:W3CDTF">2024-11-29T10:04:28Z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0x010100A3500CD2220ADE459318B328E253443F</vt:lpwstr>
  </property>
  <property fmtid="{D5CDD505-2E9C-101B-9397-08002B2CF9AE}" pid="3" name="MediaServiceImageTags">
    <vt:lpwstr/>
  </property>
</Properties>
</file>