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sldIdLst>
    <p:sldId id="271" r:id="rId2"/>
  </p:sldIdLst>
  <p:sldSz cx="9906000" cy="6858000" type="A4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DC996C0-1DED-4009-BAEA-82AF1CD18A46}" v="5" dt="2025-01-15T16:59:42.08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63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10" Type="http://schemas.openxmlformats.org/officeDocument/2006/relationships/customXml" Target="../customXml/item3.xml"/><Relationship Id="rId4" Type="http://schemas.openxmlformats.org/officeDocument/2006/relationships/viewProps" Target="view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B53C1-AE8B-4444-BD94-27754D2FD54C}" type="datetimeFigureOut">
              <a:rPr lang="en-IE" smtClean="0"/>
              <a:t>15/01/2025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22E51-8E9F-4974-973B-2857A4FEEE3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7204173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B53C1-AE8B-4444-BD94-27754D2FD54C}" type="datetimeFigureOut">
              <a:rPr lang="en-IE" smtClean="0"/>
              <a:t>15/01/2025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22E51-8E9F-4974-973B-2857A4FEEE3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0837941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B53C1-AE8B-4444-BD94-27754D2FD54C}" type="datetimeFigureOut">
              <a:rPr lang="en-IE" smtClean="0"/>
              <a:t>15/01/2025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22E51-8E9F-4974-973B-2857A4FEEE3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644547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B53C1-AE8B-4444-BD94-27754D2FD54C}" type="datetimeFigureOut">
              <a:rPr lang="en-IE" smtClean="0"/>
              <a:t>15/01/2025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22E51-8E9F-4974-973B-2857A4FEEE3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5767730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B53C1-AE8B-4444-BD94-27754D2FD54C}" type="datetimeFigureOut">
              <a:rPr lang="en-IE" smtClean="0"/>
              <a:t>15/01/2025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22E51-8E9F-4974-973B-2857A4FEEE3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1123938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B53C1-AE8B-4444-BD94-27754D2FD54C}" type="datetimeFigureOut">
              <a:rPr lang="en-IE" smtClean="0"/>
              <a:t>15/01/2025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22E51-8E9F-4974-973B-2857A4FEEE3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8221321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B53C1-AE8B-4444-BD94-27754D2FD54C}" type="datetimeFigureOut">
              <a:rPr lang="en-IE" smtClean="0"/>
              <a:t>15/01/2025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22E51-8E9F-4974-973B-2857A4FEEE3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0039064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B53C1-AE8B-4444-BD94-27754D2FD54C}" type="datetimeFigureOut">
              <a:rPr lang="en-IE" smtClean="0"/>
              <a:t>15/01/2025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22E51-8E9F-4974-973B-2857A4FEEE3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513890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B53C1-AE8B-4444-BD94-27754D2FD54C}" type="datetimeFigureOut">
              <a:rPr lang="en-IE" smtClean="0"/>
              <a:t>15/01/2025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22E51-8E9F-4974-973B-2857A4FEEE3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6367692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B53C1-AE8B-4444-BD94-27754D2FD54C}" type="datetimeFigureOut">
              <a:rPr lang="en-IE" smtClean="0"/>
              <a:t>15/01/2025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22E51-8E9F-4974-973B-2857A4FEEE3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1082862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B53C1-AE8B-4444-BD94-27754D2FD54C}" type="datetimeFigureOut">
              <a:rPr lang="en-IE" smtClean="0"/>
              <a:t>15/01/2025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22E51-8E9F-4974-973B-2857A4FEEE3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8044228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9EB53C1-AE8B-4444-BD94-27754D2FD54C}" type="datetimeFigureOut">
              <a:rPr lang="en-IE" smtClean="0"/>
              <a:t>15/01/2025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F822E51-8E9F-4974-973B-2857A4FEEE3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674881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872D11B-51FC-0DE8-6E7A-67030825D41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3A03B5B-1F36-2D4B-D490-5A5D19BB25DC}"/>
              </a:ext>
            </a:extLst>
          </p:cNvPr>
          <p:cNvSpPr>
            <a:spLocks/>
          </p:cNvSpPr>
          <p:nvPr/>
        </p:nvSpPr>
        <p:spPr>
          <a:xfrm>
            <a:off x="0" y="0"/>
            <a:ext cx="9905999" cy="6858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2601">
              <a:solidFill>
                <a:srgbClr val="0B76A0"/>
              </a:solidFill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F2F42F48-00A2-EBA2-1187-3CB8AB174D8F}"/>
              </a:ext>
            </a:extLst>
          </p:cNvPr>
          <p:cNvGrpSpPr/>
          <p:nvPr/>
        </p:nvGrpSpPr>
        <p:grpSpPr>
          <a:xfrm>
            <a:off x="6620812" y="5289699"/>
            <a:ext cx="2963204" cy="1436232"/>
            <a:chOff x="3434359" y="638784"/>
            <a:chExt cx="1604506" cy="1485569"/>
          </a:xfrm>
        </p:grpSpPr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E832AC53-8F06-6E18-B304-7D8E58D29718}"/>
                </a:ext>
              </a:extLst>
            </p:cNvPr>
            <p:cNvSpPr txBox="1"/>
            <p:nvPr/>
          </p:nvSpPr>
          <p:spPr>
            <a:xfrm>
              <a:off x="3486514" y="638784"/>
              <a:ext cx="1552351" cy="5094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590" b="1" dirty="0">
                  <a:solidFill>
                    <a:srgbClr val="0B76A0"/>
                  </a:solidFill>
                </a:rPr>
                <a:t>Success Criteria: </a:t>
              </a:r>
            </a:p>
            <a:p>
              <a:pPr algn="ctr"/>
              <a:r>
                <a:rPr lang="en-GB" sz="1011" b="1" dirty="0">
                  <a:solidFill>
                    <a:srgbClr val="0B76A0"/>
                  </a:solidFill>
                </a:rPr>
                <a:t>(the geometry tile must include)</a:t>
              </a:r>
              <a:endParaRPr lang="en-IE" sz="1011" b="1" dirty="0">
                <a:solidFill>
                  <a:srgbClr val="0B76A0"/>
                </a:solidFill>
              </a:endParaRP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AB16D8F2-3AA8-34C2-7610-4F49D6D84381}"/>
                </a:ext>
              </a:extLst>
            </p:cNvPr>
            <p:cNvSpPr txBox="1"/>
            <p:nvPr/>
          </p:nvSpPr>
          <p:spPr>
            <a:xfrm>
              <a:off x="3434359" y="1011723"/>
              <a:ext cx="1456660" cy="11126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590" b="1" dirty="0">
                  <a:solidFill>
                    <a:srgbClr val="0B76A0"/>
                  </a:solidFill>
                </a:rPr>
                <a:t>.</a:t>
              </a:r>
              <a:endParaRPr lang="en-GB" sz="1200" b="1" dirty="0">
                <a:solidFill>
                  <a:srgbClr val="0B76A0"/>
                </a:solidFill>
              </a:endParaRPr>
            </a:p>
            <a:p>
              <a:r>
                <a:rPr lang="en-GB" sz="1200" b="1" dirty="0">
                  <a:solidFill>
                    <a:srgbClr val="0B76A0"/>
                  </a:solidFill>
                </a:rPr>
                <a:t>.</a:t>
              </a:r>
            </a:p>
            <a:p>
              <a:r>
                <a:rPr lang="en-GB" sz="1200" b="1" dirty="0">
                  <a:solidFill>
                    <a:srgbClr val="0B76A0"/>
                  </a:solidFill>
                </a:rPr>
                <a:t>.</a:t>
              </a:r>
            </a:p>
            <a:p>
              <a:r>
                <a:rPr lang="en-GB" sz="1200" b="1" dirty="0">
                  <a:solidFill>
                    <a:srgbClr val="0B76A0"/>
                  </a:solidFill>
                </a:rPr>
                <a:t>.</a:t>
              </a:r>
            </a:p>
            <a:p>
              <a:r>
                <a:rPr lang="en-GB" sz="1200" b="1" dirty="0">
                  <a:solidFill>
                    <a:srgbClr val="0B76A0"/>
                  </a:solidFill>
                </a:rPr>
                <a:t>.</a:t>
              </a:r>
              <a:endParaRPr lang="en-IE" sz="1011" b="1" dirty="0">
                <a:solidFill>
                  <a:srgbClr val="0B76A0"/>
                </a:solidFill>
              </a:endParaRPr>
            </a:p>
          </p:txBody>
        </p:sp>
      </p:grpSp>
      <p:sp>
        <p:nvSpPr>
          <p:cNvPr id="12" name="TextBox 11">
            <a:extLst>
              <a:ext uri="{FF2B5EF4-FFF2-40B4-BE49-F238E27FC236}">
                <a16:creationId xmlns:a16="http://schemas.microsoft.com/office/drawing/2014/main" id="{CFAE1A14-A32C-789F-FE9F-B23A648FA399}"/>
              </a:ext>
            </a:extLst>
          </p:cNvPr>
          <p:cNvSpPr txBox="1"/>
          <p:nvPr/>
        </p:nvSpPr>
        <p:spPr>
          <a:xfrm>
            <a:off x="2856338" y="82555"/>
            <a:ext cx="4166575" cy="4925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601" dirty="0">
                <a:solidFill>
                  <a:srgbClr val="0B76A0"/>
                </a:solidFill>
              </a:rPr>
              <a:t>Geometric Term:</a:t>
            </a:r>
            <a:endParaRPr lang="en-IE" sz="2601" dirty="0">
              <a:solidFill>
                <a:srgbClr val="0B76A0"/>
              </a:solidFill>
            </a:endParaRP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22CB6F8C-72AA-1185-C5E3-F66D6182A96D}"/>
              </a:ext>
            </a:extLst>
          </p:cNvPr>
          <p:cNvGrpSpPr/>
          <p:nvPr/>
        </p:nvGrpSpPr>
        <p:grpSpPr>
          <a:xfrm>
            <a:off x="3674153" y="5334714"/>
            <a:ext cx="2732004" cy="1372239"/>
            <a:chOff x="3444904" y="541230"/>
            <a:chExt cx="1552351" cy="1431301"/>
          </a:xfrm>
        </p:grpSpPr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F77FCAA3-A5BF-9231-1275-AB1DEA3C610C}"/>
                </a:ext>
              </a:extLst>
            </p:cNvPr>
            <p:cNvSpPr txBox="1"/>
            <p:nvPr/>
          </p:nvSpPr>
          <p:spPr>
            <a:xfrm>
              <a:off x="3444904" y="541230"/>
              <a:ext cx="1552351" cy="3515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590" b="1" dirty="0">
                  <a:solidFill>
                    <a:srgbClr val="0B76A0"/>
                  </a:solidFill>
                </a:rPr>
                <a:t>Keywords to explore</a:t>
              </a:r>
              <a:endParaRPr lang="en-IE" sz="1011" b="1" dirty="0">
                <a:solidFill>
                  <a:srgbClr val="0B76A0"/>
                </a:solidFill>
              </a:endParaRP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3EFA1107-D5CC-4DC1-6ACB-69BFACA8D506}"/>
                </a:ext>
              </a:extLst>
            </p:cNvPr>
            <p:cNvSpPr txBox="1"/>
            <p:nvPr/>
          </p:nvSpPr>
          <p:spPr>
            <a:xfrm>
              <a:off x="3444904" y="913154"/>
              <a:ext cx="1456660" cy="10593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b="1" dirty="0">
                  <a:solidFill>
                    <a:srgbClr val="0B76A0"/>
                  </a:solidFill>
                </a:rPr>
                <a:t>.</a:t>
              </a:r>
            </a:p>
            <a:p>
              <a:r>
                <a:rPr lang="en-GB" sz="1200" b="1" dirty="0">
                  <a:solidFill>
                    <a:srgbClr val="0B76A0"/>
                  </a:solidFill>
                </a:rPr>
                <a:t>.</a:t>
              </a:r>
            </a:p>
            <a:p>
              <a:r>
                <a:rPr lang="en-GB" sz="1200" b="1" dirty="0">
                  <a:solidFill>
                    <a:srgbClr val="0B76A0"/>
                  </a:solidFill>
                </a:rPr>
                <a:t>.</a:t>
              </a:r>
            </a:p>
            <a:p>
              <a:r>
                <a:rPr lang="en-GB" sz="1200" b="1" dirty="0">
                  <a:solidFill>
                    <a:srgbClr val="0B76A0"/>
                  </a:solidFill>
                </a:rPr>
                <a:t>.</a:t>
              </a:r>
            </a:p>
            <a:p>
              <a:r>
                <a:rPr lang="en-GB" sz="1200" b="1" dirty="0">
                  <a:solidFill>
                    <a:srgbClr val="0B76A0"/>
                  </a:solidFill>
                </a:rPr>
                <a:t>.</a:t>
              </a:r>
              <a:endParaRPr lang="en-IE" sz="1011" b="1" dirty="0">
                <a:solidFill>
                  <a:srgbClr val="0B76A0"/>
                </a:solidFill>
              </a:endParaRPr>
            </a:p>
          </p:txBody>
        </p:sp>
      </p:grp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5FBFAB17-0450-4ED4-864E-9F220D5C60FE}"/>
              </a:ext>
            </a:extLst>
          </p:cNvPr>
          <p:cNvCxnSpPr>
            <a:cxnSpLocks/>
          </p:cNvCxnSpPr>
          <p:nvPr/>
        </p:nvCxnSpPr>
        <p:spPr>
          <a:xfrm>
            <a:off x="3603396" y="5289699"/>
            <a:ext cx="6273175" cy="9545"/>
          </a:xfrm>
          <a:prstGeom prst="line">
            <a:avLst/>
          </a:prstGeom>
          <a:ln w="19050" cap="flat" cmpd="sng" algn="ctr">
            <a:solidFill>
              <a:schemeClr val="bg1">
                <a:lumMod val="85000"/>
              </a:schemeClr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4AA611ED-D2FD-31A3-2AC4-0377D24A8516}"/>
              </a:ext>
            </a:extLst>
          </p:cNvPr>
          <p:cNvCxnSpPr>
            <a:cxnSpLocks/>
          </p:cNvCxnSpPr>
          <p:nvPr/>
        </p:nvCxnSpPr>
        <p:spPr>
          <a:xfrm>
            <a:off x="3603397" y="763766"/>
            <a:ext cx="0" cy="5998722"/>
          </a:xfrm>
          <a:prstGeom prst="line">
            <a:avLst/>
          </a:prstGeom>
          <a:ln w="19050" cap="flat" cmpd="sng" algn="ctr">
            <a:solidFill>
              <a:schemeClr val="bg1">
                <a:lumMod val="85000"/>
              </a:schemeClr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E2E1C887-7B8D-FA64-9EF8-07D836EEEAA3}"/>
              </a:ext>
            </a:extLst>
          </p:cNvPr>
          <p:cNvSpPr txBox="1"/>
          <p:nvPr/>
        </p:nvSpPr>
        <p:spPr>
          <a:xfrm>
            <a:off x="5826315" y="561377"/>
            <a:ext cx="2760960" cy="3370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590" b="1" dirty="0">
                <a:solidFill>
                  <a:srgbClr val="0B76A0"/>
                </a:solidFill>
              </a:rPr>
              <a:t>Sketched analysis</a:t>
            </a:r>
            <a:endParaRPr lang="en-IE" sz="1011" b="1" dirty="0">
              <a:solidFill>
                <a:srgbClr val="0B76A0"/>
              </a:solidFill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A527C36-E008-1479-46F0-73675CB23530}"/>
              </a:ext>
            </a:extLst>
          </p:cNvPr>
          <p:cNvSpPr txBox="1"/>
          <p:nvPr/>
        </p:nvSpPr>
        <p:spPr>
          <a:xfrm>
            <a:off x="321984" y="5306824"/>
            <a:ext cx="2760960" cy="3370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90" b="1" dirty="0">
                <a:solidFill>
                  <a:srgbClr val="0B76A0"/>
                </a:solidFill>
              </a:rPr>
              <a:t>Definition</a:t>
            </a:r>
            <a:endParaRPr lang="en-IE" sz="1011" b="1" dirty="0">
              <a:solidFill>
                <a:srgbClr val="0B76A0"/>
              </a:solidFill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D89F7806-8962-A45C-9098-610AD59748CF}"/>
              </a:ext>
            </a:extLst>
          </p:cNvPr>
          <p:cNvSpPr txBox="1"/>
          <p:nvPr/>
        </p:nvSpPr>
        <p:spPr>
          <a:xfrm>
            <a:off x="819842" y="562544"/>
            <a:ext cx="2760960" cy="3370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590" b="1" dirty="0">
                <a:solidFill>
                  <a:srgbClr val="0B76A0"/>
                </a:solidFill>
              </a:rPr>
              <a:t>Real world example</a:t>
            </a:r>
            <a:endParaRPr lang="en-IE" sz="1011" b="1" dirty="0">
              <a:solidFill>
                <a:srgbClr val="0B76A0"/>
              </a:solidFill>
            </a:endParaRP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B38035EB-E5E4-8CB5-3A72-DE1491A68758}"/>
              </a:ext>
            </a:extLst>
          </p:cNvPr>
          <p:cNvCxnSpPr/>
          <p:nvPr/>
        </p:nvCxnSpPr>
        <p:spPr>
          <a:xfrm>
            <a:off x="6454317" y="5289699"/>
            <a:ext cx="0" cy="1568301"/>
          </a:xfrm>
          <a:prstGeom prst="line">
            <a:avLst/>
          </a:prstGeom>
          <a:ln>
            <a:solidFill>
              <a:schemeClr val="bg2">
                <a:lumMod val="90000"/>
              </a:schemeClr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A black screen with blue text&#10;&#10;Description automatically generated">
            <a:extLst>
              <a:ext uri="{FF2B5EF4-FFF2-40B4-BE49-F238E27FC236}">
                <a16:creationId xmlns:a16="http://schemas.microsoft.com/office/drawing/2014/main" id="{AB734A29-6CEA-2FE1-F086-3F697E9EFF0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29" y="0"/>
            <a:ext cx="2489813" cy="6091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56333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034696910322C49BE3CD47349948BB5" ma:contentTypeVersion="15" ma:contentTypeDescription="Create a new document." ma:contentTypeScope="" ma:versionID="386bebc34cca01d221120d3475fa3986">
  <xsd:schema xmlns:xsd="http://www.w3.org/2001/XMLSchema" xmlns:xs="http://www.w3.org/2001/XMLSchema" xmlns:p="http://schemas.microsoft.com/office/2006/metadata/properties" xmlns:ns2="7630ae88-9023-4e9e-b049-743ab2c07744" xmlns:ns3="46da6fe7-9f01-4e2c-8767-23ae1d36ae7f" targetNamespace="http://schemas.microsoft.com/office/2006/metadata/properties" ma:root="true" ma:fieldsID="fa30cd2a2f3305503b68cea2001d6477" ns2:_="" ns3:_="">
    <xsd:import namespace="7630ae88-9023-4e9e-b049-743ab2c07744"/>
    <xsd:import namespace="46da6fe7-9f01-4e2c-8767-23ae1d36ae7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MediaServiceLocation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630ae88-9023-4e9e-b049-743ab2c0774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2" nillable="true" ma:taxonomy="true" ma:internalName="lcf76f155ced4ddcb4097134ff3c332f" ma:taxonomyFieldName="MediaServiceImageTags" ma:displayName="Image Tags" ma:readOnly="false" ma:fieldId="{5cf76f15-5ced-4ddc-b409-7134ff3c332f}" ma:taxonomyMulti="true" ma:sspId="67c90686-b975-4123-9b95-f27ff4c4f8b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9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6da6fe7-9f01-4e2c-8767-23ae1d36ae7f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e38f4ea5-d353-41c3-9e56-9877e2f916d0}" ma:internalName="TaxCatchAll" ma:showField="CatchAllData" ma:web="46da6fe7-9f01-4e2c-8767-23ae1d36ae7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7630ae88-9023-4e9e-b049-743ab2c07744">
      <Terms xmlns="http://schemas.microsoft.com/office/infopath/2007/PartnerControls"/>
    </lcf76f155ced4ddcb4097134ff3c332f>
    <TaxCatchAll xmlns="46da6fe7-9f01-4e2c-8767-23ae1d36ae7f" xsi:nil="true"/>
  </documentManagement>
</p:properties>
</file>

<file path=customXml/itemProps1.xml><?xml version="1.0" encoding="utf-8"?>
<ds:datastoreItem xmlns:ds="http://schemas.openxmlformats.org/officeDocument/2006/customXml" ds:itemID="{8C12DEF1-77FC-4D3A-AE8D-437792E3F1AD}"/>
</file>

<file path=customXml/itemProps2.xml><?xml version="1.0" encoding="utf-8"?>
<ds:datastoreItem xmlns:ds="http://schemas.openxmlformats.org/officeDocument/2006/customXml" ds:itemID="{F5C8CA47-AFE6-4FD4-9319-305AE20A1A84}"/>
</file>

<file path=customXml/itemProps3.xml><?xml version="1.0" encoding="utf-8"?>
<ds:datastoreItem xmlns:ds="http://schemas.openxmlformats.org/officeDocument/2006/customXml" ds:itemID="{16706AB6-4561-41F8-95E2-C5BB04868E7B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32</Words>
  <Application>Microsoft Office PowerPoint</Application>
  <PresentationFormat>A4 Paper (210x297 mm)</PresentationFormat>
  <Paragraphs>17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Geometry wall activity - editable</dc:title>
  <dc:creator/>
  <cp:lastModifiedBy/>
  <cp:revision>1</cp:revision>
  <dcterms:created xsi:type="dcterms:W3CDTF">2025-01-15T16:59:13Z</dcterms:created>
  <dcterms:modified xsi:type="dcterms:W3CDTF">2025-01-15T16:59:50Z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ediaServiceImageTags">
    <vt:lpwstr/>
  </property>
  <property fmtid="{D5CDD505-2E9C-101B-9397-08002B2CF9AE}" pid="3" name="ContentTypeId">
    <vt:lpwstr>0x010100B034696910322C49BE3CD47349948BB5</vt:lpwstr>
  </property>
</Properties>
</file>