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67" r:id="rId2"/>
    <p:sldMasterId id="2147483689" r:id="rId3"/>
    <p:sldMasterId id="2147483777" r:id="rId4"/>
    <p:sldMasterId id="2147483717" r:id="rId5"/>
  </p:sldMasterIdLst>
  <p:notesMasterIdLst>
    <p:notesMasterId r:id="rId67"/>
  </p:notesMasterIdLst>
  <p:sldIdLst>
    <p:sldId id="257" r:id="rId6"/>
    <p:sldId id="2977" r:id="rId7"/>
    <p:sldId id="3566" r:id="rId8"/>
    <p:sldId id="3548" r:id="rId9"/>
    <p:sldId id="3565" r:id="rId10"/>
    <p:sldId id="3464" r:id="rId11"/>
    <p:sldId id="3491" r:id="rId12"/>
    <p:sldId id="3092" r:id="rId13"/>
    <p:sldId id="3580" r:id="rId14"/>
    <p:sldId id="3567" r:id="rId15"/>
    <p:sldId id="3258" r:id="rId16"/>
    <p:sldId id="3500" r:id="rId17"/>
    <p:sldId id="3466" r:id="rId18"/>
    <p:sldId id="3539" r:id="rId19"/>
    <p:sldId id="3550" r:id="rId20"/>
    <p:sldId id="3540" r:id="rId21"/>
    <p:sldId id="3578" r:id="rId22"/>
    <p:sldId id="3511" r:id="rId23"/>
    <p:sldId id="3579" r:id="rId24"/>
    <p:sldId id="3467" r:id="rId25"/>
    <p:sldId id="3499" r:id="rId26"/>
    <p:sldId id="3469" r:id="rId27"/>
    <p:sldId id="3552" r:id="rId28"/>
    <p:sldId id="3581" r:id="rId29"/>
    <p:sldId id="3509" r:id="rId30"/>
    <p:sldId id="3572" r:id="rId31"/>
    <p:sldId id="3573" r:id="rId32"/>
    <p:sldId id="3554" r:id="rId33"/>
    <p:sldId id="3555" r:id="rId34"/>
    <p:sldId id="3521" r:id="rId35"/>
    <p:sldId id="3470" r:id="rId36"/>
    <p:sldId id="3562" r:id="rId37"/>
    <p:sldId id="3561" r:id="rId38"/>
    <p:sldId id="3546" r:id="rId39"/>
    <p:sldId id="3473" r:id="rId40"/>
    <p:sldId id="3490" r:id="rId41"/>
    <p:sldId id="3575" r:id="rId42"/>
    <p:sldId id="3574" r:id="rId43"/>
    <p:sldId id="3474" r:id="rId44"/>
    <p:sldId id="3556" r:id="rId45"/>
    <p:sldId id="1131" r:id="rId46"/>
    <p:sldId id="3476" r:id="rId47"/>
    <p:sldId id="3517" r:id="rId48"/>
    <p:sldId id="3475" r:id="rId49"/>
    <p:sldId id="3478" r:id="rId50"/>
    <p:sldId id="3479" r:id="rId51"/>
    <p:sldId id="3522" r:id="rId52"/>
    <p:sldId id="3557" r:id="rId53"/>
    <p:sldId id="3577" r:id="rId54"/>
    <p:sldId id="3536" r:id="rId55"/>
    <p:sldId id="3482" r:id="rId56"/>
    <p:sldId id="3525" r:id="rId57"/>
    <p:sldId id="3480" r:id="rId58"/>
    <p:sldId id="3481" r:id="rId59"/>
    <p:sldId id="3484" r:id="rId60"/>
    <p:sldId id="3489" r:id="rId61"/>
    <p:sldId id="3524" r:id="rId62"/>
    <p:sldId id="3559" r:id="rId63"/>
    <p:sldId id="3523" r:id="rId64"/>
    <p:sldId id="3560" r:id="rId65"/>
    <p:sldId id="3497" r:id="rId66"/>
  </p:sldIdLst>
  <p:sldSz cx="12192000" cy="6858000"/>
  <p:notesSz cx="6797675" cy="992505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87A8"/>
    <a:srgbClr val="45AEC0"/>
    <a:srgbClr val="F1592C"/>
    <a:srgbClr val="FAA61E"/>
    <a:srgbClr val="69B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47" autoAdjust="0"/>
  </p:normalViewPr>
  <p:slideViewPr>
    <p:cSldViewPr snapToGrid="0">
      <p:cViewPr varScale="1">
        <p:scale>
          <a:sx n="63" d="100"/>
          <a:sy n="63" d="100"/>
        </p:scale>
        <p:origin x="780" y="32"/>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7976"/>
          </a:xfrm>
          <a:prstGeom prst="rect">
            <a:avLst/>
          </a:prstGeom>
        </p:spPr>
        <p:txBody>
          <a:bodyPr vert="horz" lIns="95552" tIns="47776" rIns="95552" bIns="47776" rtlCol="0"/>
          <a:lstStyle>
            <a:lvl1pPr algn="l">
              <a:defRPr sz="1300"/>
            </a:lvl1pPr>
          </a:lstStyle>
          <a:p>
            <a:endParaRPr lang="en-GB"/>
          </a:p>
        </p:txBody>
      </p:sp>
      <p:sp>
        <p:nvSpPr>
          <p:cNvPr id="3" name="Date Placeholder 2"/>
          <p:cNvSpPr>
            <a:spLocks noGrp="1"/>
          </p:cNvSpPr>
          <p:nvPr>
            <p:ph type="dt" idx="1"/>
          </p:nvPr>
        </p:nvSpPr>
        <p:spPr>
          <a:xfrm>
            <a:off x="3850442" y="1"/>
            <a:ext cx="2945659" cy="497976"/>
          </a:xfrm>
          <a:prstGeom prst="rect">
            <a:avLst/>
          </a:prstGeom>
        </p:spPr>
        <p:txBody>
          <a:bodyPr vert="horz" lIns="95552" tIns="47776" rIns="95552" bIns="47776" rtlCol="0"/>
          <a:lstStyle>
            <a:lvl1pPr algn="r">
              <a:defRPr sz="1300"/>
            </a:lvl1pPr>
          </a:lstStyle>
          <a:p>
            <a:fld id="{1DE44E2A-0BC3-4DA0-8102-5EA3F13B565D}" type="datetimeFigureOut">
              <a:t>4/16/2026</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5552" tIns="47776" rIns="95552" bIns="47776" rtlCol="0" anchor="ctr"/>
          <a:lstStyle/>
          <a:p>
            <a:endParaRPr lang="en-GB"/>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5552" tIns="47776" rIns="95552" bIns="47776"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7076"/>
            <a:ext cx="2945659" cy="497975"/>
          </a:xfrm>
          <a:prstGeom prst="rect">
            <a:avLst/>
          </a:prstGeom>
        </p:spPr>
        <p:txBody>
          <a:bodyPr vert="horz" lIns="95552" tIns="47776" rIns="95552" bIns="47776" rtlCol="0" anchor="b"/>
          <a:lstStyle>
            <a:lvl1pPr algn="l">
              <a:defRPr sz="1300"/>
            </a:lvl1pPr>
          </a:lstStyle>
          <a:p>
            <a:endParaRPr lang="en-GB"/>
          </a:p>
        </p:txBody>
      </p:sp>
      <p:sp>
        <p:nvSpPr>
          <p:cNvPr id="7" name="Slide Number Placeholder 6"/>
          <p:cNvSpPr>
            <a:spLocks noGrp="1"/>
          </p:cNvSpPr>
          <p:nvPr>
            <p:ph type="sldNum" sz="quarter" idx="5"/>
          </p:nvPr>
        </p:nvSpPr>
        <p:spPr>
          <a:xfrm>
            <a:off x="3850442" y="9427076"/>
            <a:ext cx="2945659" cy="497975"/>
          </a:xfrm>
          <a:prstGeom prst="rect">
            <a:avLst/>
          </a:prstGeom>
        </p:spPr>
        <p:txBody>
          <a:bodyPr vert="horz" lIns="95552" tIns="47776" rIns="95552" bIns="47776" rtlCol="0" anchor="b"/>
          <a:lstStyle>
            <a:lvl1pPr algn="r">
              <a:defRPr sz="1300"/>
            </a:lvl1pPr>
          </a:lstStyle>
          <a:p>
            <a:fld id="{7884DBBC-15AC-4DD5-8241-B5F77B5413FC}" type="slidenum">
              <a:t>‹#›</a:t>
            </a:fld>
            <a:endParaRPr lang="en-GB"/>
          </a:p>
        </p:txBody>
      </p:sp>
    </p:spTree>
    <p:extLst>
      <p:ext uri="{BB962C8B-B14F-4D97-AF65-F5344CB8AC3E}">
        <p14:creationId xmlns:p14="http://schemas.microsoft.com/office/powerpoint/2010/main" val="201877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urriculumonline.ie/getmedia/bf5deeed-00da-42e0-92da-64ec2b793a2c/TY-MM-Project-management_ga.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4B27F17-31A8-4877-B718-D306516D8F8C}" type="slidenum">
              <a:rPr lang="en-IE" smtClean="0"/>
              <a:t>1</a:t>
            </a:fld>
            <a:endParaRPr lang="en-IE"/>
          </a:p>
        </p:txBody>
      </p:sp>
    </p:spTree>
    <p:extLst>
      <p:ext uri="{BB962C8B-B14F-4D97-AF65-F5344CB8AC3E}">
        <p14:creationId xmlns:p14="http://schemas.microsoft.com/office/powerpoint/2010/main" val="109015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4E047-C593-296E-4BD0-C2D5D1799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BC3F4-12B0-3241-000E-9FB368E4F23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A59023B-A7E0-6A9B-D41B-E1BF47375CC0}"/>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ACC63173-04D5-F2C0-038C-AAD0668BDF9B}"/>
              </a:ext>
            </a:extLst>
          </p:cNvPr>
          <p:cNvSpPr>
            <a:spLocks noGrp="1"/>
          </p:cNvSpPr>
          <p:nvPr>
            <p:ph type="sldNum" sz="quarter" idx="5"/>
          </p:nvPr>
        </p:nvSpPr>
        <p:spPr/>
        <p:txBody>
          <a:bodyPr/>
          <a:lstStyle/>
          <a:p>
            <a:fld id="{7884DBBC-15AC-4DD5-8241-B5F77B5413FC}" type="slidenum">
              <a:rPr lang="en-IE" smtClean="0"/>
              <a:t>10</a:t>
            </a:fld>
            <a:endParaRPr lang="en-IE"/>
          </a:p>
        </p:txBody>
      </p:sp>
    </p:spTree>
    <p:extLst>
      <p:ext uri="{BB962C8B-B14F-4D97-AF65-F5344CB8AC3E}">
        <p14:creationId xmlns:p14="http://schemas.microsoft.com/office/powerpoint/2010/main" val="85368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a:extLst>
            <a:ext uri="{FF2B5EF4-FFF2-40B4-BE49-F238E27FC236}">
              <a16:creationId xmlns:a16="http://schemas.microsoft.com/office/drawing/2014/main" id="{0E27B400-9754-012A-63BD-1F9D47D7D38C}"/>
            </a:ext>
          </a:extLst>
        </p:cNvPr>
        <p:cNvGrpSpPr/>
        <p:nvPr/>
      </p:nvGrpSpPr>
      <p:grpSpPr>
        <a:xfrm>
          <a:off x="0" y="0"/>
          <a:ext cx="0" cy="0"/>
          <a:chOff x="0" y="0"/>
          <a:chExt cx="0" cy="0"/>
        </a:xfrm>
      </p:grpSpPr>
      <p:sp>
        <p:nvSpPr>
          <p:cNvPr id="516" name="Google Shape;516;p18:notes">
            <a:extLst>
              <a:ext uri="{FF2B5EF4-FFF2-40B4-BE49-F238E27FC236}">
                <a16:creationId xmlns:a16="http://schemas.microsoft.com/office/drawing/2014/main" id="{FD846214-8F8F-5872-DA51-49E3D09FA6FA}"/>
              </a:ext>
            </a:extLst>
          </p:cNvPr>
          <p:cNvSpPr txBox="1">
            <a:spLocks noGrp="1"/>
          </p:cNvSpPr>
          <p:nvPr>
            <p:ph type="body" idx="1"/>
          </p:nvPr>
        </p:nvSpPr>
        <p:spPr>
          <a:xfrm>
            <a:off x="679768" y="4776431"/>
            <a:ext cx="5438140" cy="3907988"/>
          </a:xfrm>
          <a:prstGeom prst="rect">
            <a:avLst/>
          </a:prstGeom>
          <a:noFill/>
          <a:ln>
            <a:noFill/>
          </a:ln>
        </p:spPr>
        <p:txBody>
          <a:bodyPr spcFirstLastPara="1" wrap="square" lIns="95536" tIns="47755" rIns="95536" bIns="47755" anchor="t" anchorCtr="0">
            <a:noAutofit/>
          </a:bodyPr>
          <a:lstStyle/>
          <a:p>
            <a:pPr defTabSz="955515">
              <a:buClr>
                <a:srgbClr val="000000"/>
              </a:buClr>
              <a:buSzPts val="1400"/>
              <a:defRPr/>
            </a:pPr>
            <a:endParaRPr lang="en-GB"/>
          </a:p>
        </p:txBody>
      </p:sp>
      <p:sp>
        <p:nvSpPr>
          <p:cNvPr id="517" name="Google Shape;517;p18:notes">
            <a:extLst>
              <a:ext uri="{FF2B5EF4-FFF2-40B4-BE49-F238E27FC236}">
                <a16:creationId xmlns:a16="http://schemas.microsoft.com/office/drawing/2014/main" id="{1F2CAEA6-621F-25E4-E290-E7F13349B2A6}"/>
              </a:ext>
            </a:extLst>
          </p:cNvPr>
          <p:cNvSpPr>
            <a:spLocks noGrp="1" noRot="1" noChangeAspect="1"/>
          </p:cNvSpPr>
          <p:nvPr>
            <p:ph type="sldImg" idx="2"/>
          </p:nvPr>
        </p:nvSpPr>
        <p:spPr>
          <a:xfrm>
            <a:off x="420688" y="1239838"/>
            <a:ext cx="5956300" cy="3351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IE"/>
          </a:p>
        </p:txBody>
      </p:sp>
    </p:spTree>
    <p:extLst>
      <p:ext uri="{BB962C8B-B14F-4D97-AF65-F5344CB8AC3E}">
        <p14:creationId xmlns:p14="http://schemas.microsoft.com/office/powerpoint/2010/main" val="2471137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4B27F17-31A8-4877-B718-D306516D8F8C}" type="slidenum">
              <a:rPr lang="en-IE" smtClean="0"/>
              <a:t>12</a:t>
            </a:fld>
            <a:endParaRPr lang="en-IE"/>
          </a:p>
        </p:txBody>
      </p:sp>
    </p:spTree>
    <p:extLst>
      <p:ext uri="{BB962C8B-B14F-4D97-AF65-F5344CB8AC3E}">
        <p14:creationId xmlns:p14="http://schemas.microsoft.com/office/powerpoint/2010/main" val="3764436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CD191-A85C-2443-A38E-709609F0E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8BFAB-31B2-16CF-EE4E-76D03EFE6961}"/>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223CA9E-4A18-D0CB-EB29-D8049EA802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D9D901-15E4-DC98-EFE6-3BE5137DBCAA}"/>
              </a:ext>
            </a:extLst>
          </p:cNvPr>
          <p:cNvSpPr>
            <a:spLocks noGrp="1"/>
          </p:cNvSpPr>
          <p:nvPr>
            <p:ph type="sldNum" sz="quarter" idx="5"/>
          </p:nvPr>
        </p:nvSpPr>
        <p:spPr/>
        <p:txBody>
          <a:bodyPr/>
          <a:lstStyle/>
          <a:p>
            <a:pPr defTabSz="955515">
              <a:defRPr/>
            </a:pPr>
            <a:fld id="{F4B27F17-31A8-4877-B718-D306516D8F8C}" type="slidenum">
              <a:rPr lang="en-IE">
                <a:solidFill>
                  <a:prstClr val="black"/>
                </a:solidFill>
                <a:latin typeface="Calibri" panose="020F0502020204030204"/>
              </a:rPr>
              <a:pPr defTabSz="955515">
                <a:defRPr/>
              </a:pPr>
              <a:t>13</a:t>
            </a:fld>
            <a:endParaRPr lang="en-IE">
              <a:solidFill>
                <a:prstClr val="black"/>
              </a:solidFill>
              <a:latin typeface="Calibri" panose="020F0502020204030204"/>
            </a:endParaRPr>
          </a:p>
        </p:txBody>
      </p:sp>
    </p:spTree>
    <p:extLst>
      <p:ext uri="{BB962C8B-B14F-4D97-AF65-F5344CB8AC3E}">
        <p14:creationId xmlns:p14="http://schemas.microsoft.com/office/powerpoint/2010/main" val="274650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5515">
              <a:defRPr/>
            </a:pPr>
            <a:fld id="{7884DBBC-15AC-4DD5-8241-B5F77B5413FC}" type="slidenum">
              <a:rPr lang="en-GB">
                <a:solidFill>
                  <a:prstClr val="black"/>
                </a:solidFill>
                <a:latin typeface="Calibri" panose="020F0502020204030204"/>
              </a:rPr>
              <a:pPr defTabSz="955515">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073014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EDB7-8A4A-FC09-4263-8200BED8D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AD8A-7589-E430-34FB-A0A2FC1436C1}"/>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EBA6FD5-36FF-6A78-B70D-C93525B2CFEB}"/>
              </a:ext>
            </a:extLst>
          </p:cNvPr>
          <p:cNvSpPr>
            <a:spLocks noGrp="1"/>
          </p:cNvSpPr>
          <p:nvPr>
            <p:ph type="body" idx="1"/>
          </p:nvPr>
        </p:nvSpPr>
        <p:spPr/>
        <p:txBody>
          <a:bodyPr/>
          <a:lstStyle/>
          <a:p>
            <a:pPr>
              <a:defRPr/>
            </a:pPr>
            <a:endParaRPr lang="en-GB"/>
          </a:p>
        </p:txBody>
      </p:sp>
      <p:sp>
        <p:nvSpPr>
          <p:cNvPr id="4" name="Slide Number Placeholder 3">
            <a:extLst>
              <a:ext uri="{FF2B5EF4-FFF2-40B4-BE49-F238E27FC236}">
                <a16:creationId xmlns:a16="http://schemas.microsoft.com/office/drawing/2014/main" id="{B15799F9-0AFE-0773-C59A-BF2D1A2F713D}"/>
              </a:ext>
            </a:extLst>
          </p:cNvPr>
          <p:cNvSpPr>
            <a:spLocks noGrp="1"/>
          </p:cNvSpPr>
          <p:nvPr>
            <p:ph type="sldNum" sz="quarter" idx="5"/>
          </p:nvPr>
        </p:nvSpPr>
        <p:spPr/>
        <p:txBody>
          <a:bodyPr/>
          <a:lstStyle/>
          <a:p>
            <a:fld id="{F4B27F17-31A8-4877-B718-D306516D8F8C}" type="slidenum">
              <a:rPr lang="en-IE" smtClean="0"/>
              <a:t>15</a:t>
            </a:fld>
            <a:endParaRPr lang="en-IE"/>
          </a:p>
        </p:txBody>
      </p:sp>
    </p:spTree>
    <p:extLst>
      <p:ext uri="{BB962C8B-B14F-4D97-AF65-F5344CB8AC3E}">
        <p14:creationId xmlns:p14="http://schemas.microsoft.com/office/powerpoint/2010/main" val="4223134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84DBBC-15AC-4DD5-8241-B5F77B5413FC}" type="slidenum">
              <a:rPr lang="en-GB"/>
              <a:t>16</a:t>
            </a:fld>
            <a:endParaRPr lang="en-GB"/>
          </a:p>
        </p:txBody>
      </p:sp>
    </p:spTree>
    <p:extLst>
      <p:ext uri="{BB962C8B-B14F-4D97-AF65-F5344CB8AC3E}">
        <p14:creationId xmlns:p14="http://schemas.microsoft.com/office/powerpoint/2010/main" val="366319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defTabSz="955515">
              <a:defRPr/>
            </a:pPr>
            <a:fld id="{7884DBBC-15AC-4DD5-8241-B5F77B5413FC}" type="slidenum">
              <a:rPr lang="en-IE">
                <a:solidFill>
                  <a:prstClr val="black"/>
                </a:solidFill>
                <a:latin typeface="Calibri" panose="020F0502020204030204"/>
              </a:rPr>
              <a:pPr defTabSz="955515">
                <a:defRPr/>
              </a:pPr>
              <a:t>17</a:t>
            </a:fld>
            <a:endParaRPr lang="en-IE">
              <a:solidFill>
                <a:prstClr val="black"/>
              </a:solidFill>
              <a:latin typeface="Calibri" panose="020F0502020204030204"/>
            </a:endParaRPr>
          </a:p>
        </p:txBody>
      </p:sp>
    </p:spTree>
    <p:extLst>
      <p:ext uri="{BB962C8B-B14F-4D97-AF65-F5344CB8AC3E}">
        <p14:creationId xmlns:p14="http://schemas.microsoft.com/office/powerpoint/2010/main" val="3505343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E3928-CCAB-F679-BE28-903E28C58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D0603-E688-F676-2C70-50D5979F9A5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778E32D-DAF9-C946-1A0F-80A0B946739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76CAD19-52A0-A9E0-E116-860EAC741A84}"/>
              </a:ext>
            </a:extLst>
          </p:cNvPr>
          <p:cNvSpPr>
            <a:spLocks noGrp="1"/>
          </p:cNvSpPr>
          <p:nvPr>
            <p:ph type="sldNum" sz="quarter" idx="5"/>
          </p:nvPr>
        </p:nvSpPr>
        <p:spPr/>
        <p:txBody>
          <a:bodyPr/>
          <a:lstStyle/>
          <a:p>
            <a:fld id="{7884DBBC-15AC-4DD5-8241-B5F77B5413FC}" type="slidenum">
              <a:rPr lang="en-IE" smtClean="0"/>
              <a:t>18</a:t>
            </a:fld>
            <a:endParaRPr lang="en-IE"/>
          </a:p>
        </p:txBody>
      </p:sp>
    </p:spTree>
    <p:extLst>
      <p:ext uri="{BB962C8B-B14F-4D97-AF65-F5344CB8AC3E}">
        <p14:creationId xmlns:p14="http://schemas.microsoft.com/office/powerpoint/2010/main" val="360146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E3928-CCAB-F679-BE28-903E28C58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D0603-E688-F676-2C70-50D5979F9A5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778E32D-DAF9-C946-1A0F-80A0B946739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76CAD19-52A0-A9E0-E116-860EAC741A84}"/>
              </a:ext>
            </a:extLst>
          </p:cNvPr>
          <p:cNvSpPr>
            <a:spLocks noGrp="1"/>
          </p:cNvSpPr>
          <p:nvPr>
            <p:ph type="sldNum" sz="quarter" idx="5"/>
          </p:nvPr>
        </p:nvSpPr>
        <p:spPr/>
        <p:txBody>
          <a:bodyPr/>
          <a:lstStyle/>
          <a:p>
            <a:fld id="{7884DBBC-15AC-4DD5-8241-B5F77B5413FC}" type="slidenum">
              <a:rPr lang="en-IE" smtClean="0"/>
              <a:t>19</a:t>
            </a:fld>
            <a:endParaRPr lang="en-IE"/>
          </a:p>
        </p:txBody>
      </p:sp>
    </p:spTree>
    <p:extLst>
      <p:ext uri="{BB962C8B-B14F-4D97-AF65-F5344CB8AC3E}">
        <p14:creationId xmlns:p14="http://schemas.microsoft.com/office/powerpoint/2010/main" val="225210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0075">
              <a:defRPr/>
            </a:pPr>
            <a:fld id="{F4B27F17-31A8-4877-B718-D306516D8F8C}" type="slidenum">
              <a:rPr lang="en-IE">
                <a:solidFill>
                  <a:prstClr val="black"/>
                </a:solidFill>
                <a:latin typeface="Calibri" panose="020F0502020204030204"/>
              </a:rPr>
              <a:pPr defTabSz="1010075">
                <a:defRPr/>
              </a:pPr>
              <a:t>2</a:t>
            </a:fld>
            <a:endParaRPr lang="en-IE">
              <a:solidFill>
                <a:prstClr val="black"/>
              </a:solidFill>
              <a:latin typeface="Calibri" panose="020F0502020204030204"/>
            </a:endParaRPr>
          </a:p>
        </p:txBody>
      </p:sp>
    </p:spTree>
    <p:extLst>
      <p:ext uri="{BB962C8B-B14F-4D97-AF65-F5344CB8AC3E}">
        <p14:creationId xmlns:p14="http://schemas.microsoft.com/office/powerpoint/2010/main" val="3952849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84DBBC-15AC-4DD5-8241-B5F77B5413FC}" type="slidenum">
              <a:rPr lang="en-IE" smtClean="0"/>
              <a:t>20</a:t>
            </a:fld>
            <a:endParaRPr lang="en-IE"/>
          </a:p>
        </p:txBody>
      </p:sp>
    </p:spTree>
    <p:extLst>
      <p:ext uri="{BB962C8B-B14F-4D97-AF65-F5344CB8AC3E}">
        <p14:creationId xmlns:p14="http://schemas.microsoft.com/office/powerpoint/2010/main" val="3806339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4B27F17-31A8-4877-B718-D306516D8F8C}" type="slidenum">
              <a:rPr lang="en-IE" smtClean="0"/>
              <a:t>21</a:t>
            </a:fld>
            <a:endParaRPr lang="en-IE"/>
          </a:p>
        </p:txBody>
      </p:sp>
    </p:spTree>
    <p:extLst>
      <p:ext uri="{BB962C8B-B14F-4D97-AF65-F5344CB8AC3E}">
        <p14:creationId xmlns:p14="http://schemas.microsoft.com/office/powerpoint/2010/main" val="262705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22</a:t>
            </a:fld>
            <a:endParaRPr lang="en-IE"/>
          </a:p>
        </p:txBody>
      </p:sp>
    </p:spTree>
    <p:extLst>
      <p:ext uri="{BB962C8B-B14F-4D97-AF65-F5344CB8AC3E}">
        <p14:creationId xmlns:p14="http://schemas.microsoft.com/office/powerpoint/2010/main" val="3821671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6D33B-D2FD-5C0D-F855-AE22F4AE6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E6A61-5B22-D9C0-E30C-6BE962845162}"/>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656A8041-02CA-4A41-12DE-93BFDC0A0105}"/>
              </a:ext>
            </a:extLst>
          </p:cNvPr>
          <p:cNvSpPr>
            <a:spLocks noGrp="1"/>
          </p:cNvSpPr>
          <p:nvPr>
            <p:ph type="body" idx="1"/>
          </p:nvPr>
        </p:nvSpPr>
        <p:spPr/>
        <p:txBody>
          <a:bodyPr/>
          <a:lstStyle/>
          <a:p>
            <a:pPr defTabSz="955515">
              <a:defRPr/>
            </a:pPr>
            <a:endParaRPr lang="en-IE"/>
          </a:p>
        </p:txBody>
      </p:sp>
      <p:sp>
        <p:nvSpPr>
          <p:cNvPr id="4" name="Slide Number Placeholder 3">
            <a:extLst>
              <a:ext uri="{FF2B5EF4-FFF2-40B4-BE49-F238E27FC236}">
                <a16:creationId xmlns:a16="http://schemas.microsoft.com/office/drawing/2014/main" id="{BB75CE65-5C35-E04D-01F5-579F750EC691}"/>
              </a:ext>
            </a:extLst>
          </p:cNvPr>
          <p:cNvSpPr>
            <a:spLocks noGrp="1"/>
          </p:cNvSpPr>
          <p:nvPr>
            <p:ph type="sldNum" sz="quarter" idx="5"/>
          </p:nvPr>
        </p:nvSpPr>
        <p:spPr/>
        <p:txBody>
          <a:bodyPr/>
          <a:lstStyle/>
          <a:p>
            <a:fld id="{F4B27F17-31A8-4877-B718-D306516D8F8C}" type="slidenum">
              <a:rPr lang="en-IE" smtClean="0"/>
              <a:t>23</a:t>
            </a:fld>
            <a:endParaRPr lang="en-IE"/>
          </a:p>
        </p:txBody>
      </p:sp>
    </p:spTree>
    <p:extLst>
      <p:ext uri="{BB962C8B-B14F-4D97-AF65-F5344CB8AC3E}">
        <p14:creationId xmlns:p14="http://schemas.microsoft.com/office/powerpoint/2010/main" val="1394937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9258F-7F27-1962-1709-726BCFD5A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EBE84-6D12-DFDE-7940-AE247CD3448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20586AE-7BEB-BA1A-CA7C-FF7017840A5F}"/>
              </a:ext>
            </a:extLst>
          </p:cNvPr>
          <p:cNvSpPr>
            <a:spLocks noGrp="1"/>
          </p:cNvSpPr>
          <p:nvPr>
            <p:ph type="body" idx="1"/>
          </p:nvPr>
        </p:nvSpPr>
        <p:spPr/>
        <p:txBody>
          <a:bodyPr/>
          <a:lstStyle/>
          <a:p>
            <a:pPr defTabSz="955515">
              <a:defRPr/>
            </a:pPr>
            <a:endParaRPr lang="en-IE"/>
          </a:p>
        </p:txBody>
      </p:sp>
      <p:sp>
        <p:nvSpPr>
          <p:cNvPr id="4" name="Slide Number Placeholder 3">
            <a:extLst>
              <a:ext uri="{FF2B5EF4-FFF2-40B4-BE49-F238E27FC236}">
                <a16:creationId xmlns:a16="http://schemas.microsoft.com/office/drawing/2014/main" id="{20A127F8-9683-1F6B-09BA-75D3188BB255}"/>
              </a:ext>
            </a:extLst>
          </p:cNvPr>
          <p:cNvSpPr>
            <a:spLocks noGrp="1"/>
          </p:cNvSpPr>
          <p:nvPr>
            <p:ph type="sldNum" sz="quarter" idx="5"/>
          </p:nvPr>
        </p:nvSpPr>
        <p:spPr/>
        <p:txBody>
          <a:bodyPr/>
          <a:lstStyle/>
          <a:p>
            <a:fld id="{F4B27F17-31A8-4877-B718-D306516D8F8C}" type="slidenum">
              <a:rPr lang="en-IE" smtClean="0"/>
              <a:t>24</a:t>
            </a:fld>
            <a:endParaRPr lang="en-IE"/>
          </a:p>
        </p:txBody>
      </p:sp>
    </p:spTree>
    <p:extLst>
      <p:ext uri="{BB962C8B-B14F-4D97-AF65-F5344CB8AC3E}">
        <p14:creationId xmlns:p14="http://schemas.microsoft.com/office/powerpoint/2010/main" val="2656252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B0295-800A-197C-A03B-BCE70AD03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BB2FD-20A9-A452-BD95-752753F1058F}"/>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1A95CEE-9568-CAC4-DAED-8880859A13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6BCC22-C686-A4A9-DF1D-455E09DF1285}"/>
              </a:ext>
            </a:extLst>
          </p:cNvPr>
          <p:cNvSpPr>
            <a:spLocks noGrp="1"/>
          </p:cNvSpPr>
          <p:nvPr>
            <p:ph type="sldNum" sz="quarter" idx="5"/>
          </p:nvPr>
        </p:nvSpPr>
        <p:spPr/>
        <p:txBody>
          <a:bodyPr/>
          <a:lstStyle/>
          <a:p>
            <a:pPr defTabSz="955515">
              <a:defRPr/>
            </a:pPr>
            <a:fld id="{7884DBBC-15AC-4DD5-8241-B5F77B5413FC}" type="slidenum">
              <a:rPr lang="en-GB">
                <a:solidFill>
                  <a:prstClr val="black"/>
                </a:solidFill>
                <a:latin typeface="Calibri" panose="020F0502020204030204"/>
              </a:rPr>
              <a:pPr defTabSz="955515">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1005246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F393-2230-4C4E-97BE-1DDBA9BC4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C89E0-1FFE-737C-7767-BF5A354E7A1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E8F1275-37F7-9B9C-38E9-5668B4048A66}"/>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625B27AC-09F4-3C2C-B7AC-0731902704D8}"/>
              </a:ext>
            </a:extLst>
          </p:cNvPr>
          <p:cNvSpPr>
            <a:spLocks noGrp="1"/>
          </p:cNvSpPr>
          <p:nvPr>
            <p:ph type="sldNum" sz="quarter" idx="5"/>
          </p:nvPr>
        </p:nvSpPr>
        <p:spPr/>
        <p:txBody>
          <a:bodyPr/>
          <a:lstStyle/>
          <a:p>
            <a:fld id="{7884DBBC-15AC-4DD5-8241-B5F77B5413FC}" type="slidenum">
              <a:rPr lang="en-IE" smtClean="0"/>
              <a:t>26</a:t>
            </a:fld>
            <a:endParaRPr lang="en-IE"/>
          </a:p>
        </p:txBody>
      </p:sp>
    </p:spTree>
    <p:extLst>
      <p:ext uri="{BB962C8B-B14F-4D97-AF65-F5344CB8AC3E}">
        <p14:creationId xmlns:p14="http://schemas.microsoft.com/office/powerpoint/2010/main" val="1119216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B4018-99A2-7F1A-15E3-ECDD28C9D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9EA40-2DF1-0521-D6FA-683E9167945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2511C46-A1D4-A72E-D1BB-921CEE22306E}"/>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3CA40626-0A38-A167-8AD0-352DA4DD9224}"/>
              </a:ext>
            </a:extLst>
          </p:cNvPr>
          <p:cNvSpPr>
            <a:spLocks noGrp="1"/>
          </p:cNvSpPr>
          <p:nvPr>
            <p:ph type="sldNum" sz="quarter" idx="5"/>
          </p:nvPr>
        </p:nvSpPr>
        <p:spPr/>
        <p:txBody>
          <a:bodyPr/>
          <a:lstStyle/>
          <a:p>
            <a:fld id="{7884DBBC-15AC-4DD5-8241-B5F77B5413FC}" type="slidenum">
              <a:rPr lang="en-IE" smtClean="0"/>
              <a:t>27</a:t>
            </a:fld>
            <a:endParaRPr lang="en-IE"/>
          </a:p>
        </p:txBody>
      </p:sp>
    </p:spTree>
    <p:extLst>
      <p:ext uri="{BB962C8B-B14F-4D97-AF65-F5344CB8AC3E}">
        <p14:creationId xmlns:p14="http://schemas.microsoft.com/office/powerpoint/2010/main" val="693146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DF393-2230-4C4E-97BE-1DDBA9BC4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C89E0-1FFE-737C-7767-BF5A354E7A1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E8F1275-37F7-9B9C-38E9-5668B4048A66}"/>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625B27AC-09F4-3C2C-B7AC-0731902704D8}"/>
              </a:ext>
            </a:extLst>
          </p:cNvPr>
          <p:cNvSpPr>
            <a:spLocks noGrp="1"/>
          </p:cNvSpPr>
          <p:nvPr>
            <p:ph type="sldNum" sz="quarter" idx="5"/>
          </p:nvPr>
        </p:nvSpPr>
        <p:spPr/>
        <p:txBody>
          <a:bodyPr/>
          <a:lstStyle/>
          <a:p>
            <a:fld id="{7884DBBC-15AC-4DD5-8241-B5F77B5413FC}" type="slidenum">
              <a:rPr lang="en-IE" smtClean="0"/>
              <a:t>28</a:t>
            </a:fld>
            <a:endParaRPr lang="en-IE"/>
          </a:p>
        </p:txBody>
      </p:sp>
    </p:spTree>
    <p:extLst>
      <p:ext uri="{BB962C8B-B14F-4D97-AF65-F5344CB8AC3E}">
        <p14:creationId xmlns:p14="http://schemas.microsoft.com/office/powerpoint/2010/main" val="1119216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D316A-A7F6-815F-46C2-34A9E63EF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73C7A-BFA6-DC4B-0CE3-E40E955B99C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3972C8E-DACE-85B0-DB39-8D585BC0F3D8}"/>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F0A33D6F-4CE1-1315-D909-3708FB0C11FF}"/>
              </a:ext>
            </a:extLst>
          </p:cNvPr>
          <p:cNvSpPr>
            <a:spLocks noGrp="1"/>
          </p:cNvSpPr>
          <p:nvPr>
            <p:ph type="sldNum" sz="quarter" idx="5"/>
          </p:nvPr>
        </p:nvSpPr>
        <p:spPr/>
        <p:txBody>
          <a:bodyPr/>
          <a:lstStyle/>
          <a:p>
            <a:fld id="{7884DBBC-15AC-4DD5-8241-B5F77B5413FC}" type="slidenum">
              <a:rPr lang="en-IE" smtClean="0"/>
              <a:t>29</a:t>
            </a:fld>
            <a:endParaRPr lang="en-IE"/>
          </a:p>
        </p:txBody>
      </p:sp>
    </p:spTree>
    <p:extLst>
      <p:ext uri="{BB962C8B-B14F-4D97-AF65-F5344CB8AC3E}">
        <p14:creationId xmlns:p14="http://schemas.microsoft.com/office/powerpoint/2010/main" val="47337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DE6D-0154-75D1-39CD-F91DDD8A8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E0814-DD15-81F7-FDB5-0AEC42FD2F1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E4FB542A-4441-94E9-4A55-02411F2A9E38}"/>
              </a:ext>
            </a:extLst>
          </p:cNvPr>
          <p:cNvSpPr>
            <a:spLocks noGrp="1"/>
          </p:cNvSpPr>
          <p:nvPr>
            <p:ph type="body" idx="1"/>
          </p:nvPr>
        </p:nvSpPr>
        <p:spPr/>
        <p:txBody>
          <a:bodyPr/>
          <a:lstStyle/>
          <a:p>
            <a:pPr defTabSz="955515">
              <a:defRPr/>
            </a:pPr>
            <a:endParaRPr lang="en-IE"/>
          </a:p>
        </p:txBody>
      </p:sp>
      <p:sp>
        <p:nvSpPr>
          <p:cNvPr id="4" name="Slide Number Placeholder 3">
            <a:extLst>
              <a:ext uri="{FF2B5EF4-FFF2-40B4-BE49-F238E27FC236}">
                <a16:creationId xmlns:a16="http://schemas.microsoft.com/office/drawing/2014/main" id="{E141EF76-4243-57A3-3517-C41862194E53}"/>
              </a:ext>
            </a:extLst>
          </p:cNvPr>
          <p:cNvSpPr>
            <a:spLocks noGrp="1"/>
          </p:cNvSpPr>
          <p:nvPr>
            <p:ph type="sldNum" sz="quarter" idx="5"/>
          </p:nvPr>
        </p:nvSpPr>
        <p:spPr/>
        <p:txBody>
          <a:bodyPr/>
          <a:lstStyle/>
          <a:p>
            <a:fld id="{7884DBBC-15AC-4DD5-8241-B5F77B5413FC}" type="slidenum">
              <a:rPr lang="en-IE" smtClean="0"/>
              <a:t>3</a:t>
            </a:fld>
            <a:endParaRPr lang="en-IE"/>
          </a:p>
        </p:txBody>
      </p:sp>
    </p:spTree>
    <p:extLst>
      <p:ext uri="{BB962C8B-B14F-4D97-AF65-F5344CB8AC3E}">
        <p14:creationId xmlns:p14="http://schemas.microsoft.com/office/powerpoint/2010/main" val="2751913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30</a:t>
            </a:fld>
            <a:endParaRPr lang="en-IE"/>
          </a:p>
        </p:txBody>
      </p:sp>
    </p:spTree>
    <p:extLst>
      <p:ext uri="{BB962C8B-B14F-4D97-AF65-F5344CB8AC3E}">
        <p14:creationId xmlns:p14="http://schemas.microsoft.com/office/powerpoint/2010/main" val="2953853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31</a:t>
            </a:fld>
            <a:endParaRPr lang="en-IE"/>
          </a:p>
        </p:txBody>
      </p:sp>
    </p:spTree>
    <p:extLst>
      <p:ext uri="{BB962C8B-B14F-4D97-AF65-F5344CB8AC3E}">
        <p14:creationId xmlns:p14="http://schemas.microsoft.com/office/powerpoint/2010/main" val="4050504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7F17-31A8-4877-B718-D306516D8F8C}" type="slidenum">
              <a:rPr lang="en-IE" smtClean="0"/>
              <a:t>32</a:t>
            </a:fld>
            <a:endParaRPr lang="en-IE"/>
          </a:p>
        </p:txBody>
      </p:sp>
    </p:spTree>
    <p:extLst>
      <p:ext uri="{BB962C8B-B14F-4D97-AF65-F5344CB8AC3E}">
        <p14:creationId xmlns:p14="http://schemas.microsoft.com/office/powerpoint/2010/main" val="774816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7F17-31A8-4877-B718-D306516D8F8C}" type="slidenum">
              <a:rPr lang="en-IE" smtClean="0"/>
              <a:t>33</a:t>
            </a:fld>
            <a:endParaRPr lang="en-IE"/>
          </a:p>
        </p:txBody>
      </p:sp>
    </p:spTree>
    <p:extLst>
      <p:ext uri="{BB962C8B-B14F-4D97-AF65-F5344CB8AC3E}">
        <p14:creationId xmlns:p14="http://schemas.microsoft.com/office/powerpoint/2010/main" val="1619505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34</a:t>
            </a:fld>
            <a:endParaRPr lang="en-IE"/>
          </a:p>
        </p:txBody>
      </p:sp>
    </p:spTree>
    <p:extLst>
      <p:ext uri="{BB962C8B-B14F-4D97-AF65-F5344CB8AC3E}">
        <p14:creationId xmlns:p14="http://schemas.microsoft.com/office/powerpoint/2010/main" val="1753939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35</a:t>
            </a:fld>
            <a:endParaRPr lang="en-IE"/>
          </a:p>
        </p:txBody>
      </p:sp>
    </p:spTree>
    <p:extLst>
      <p:ext uri="{BB962C8B-B14F-4D97-AF65-F5344CB8AC3E}">
        <p14:creationId xmlns:p14="http://schemas.microsoft.com/office/powerpoint/2010/main" val="9205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84DBBC-15AC-4DD5-8241-B5F77B5413FC}" type="slidenum">
              <a:rPr lang="en-IE" smtClean="0"/>
              <a:t>36</a:t>
            </a:fld>
            <a:endParaRPr lang="en-IE"/>
          </a:p>
        </p:txBody>
      </p:sp>
    </p:spTree>
    <p:extLst>
      <p:ext uri="{BB962C8B-B14F-4D97-AF65-F5344CB8AC3E}">
        <p14:creationId xmlns:p14="http://schemas.microsoft.com/office/powerpoint/2010/main" val="83924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4262-7415-569B-9E10-11EEFD08D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0B0C6-6E42-E2D6-B277-808DD4222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C2D81-1998-E35B-410E-D23A0025423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88760A78-1E46-8D30-77CA-0CEB6DC680E2}"/>
              </a:ext>
            </a:extLst>
          </p:cNvPr>
          <p:cNvSpPr>
            <a:spLocks noGrp="1"/>
          </p:cNvSpPr>
          <p:nvPr>
            <p:ph type="sldNum" sz="quarter" idx="5"/>
          </p:nvPr>
        </p:nvSpPr>
        <p:spPr/>
        <p:txBody>
          <a:bodyPr/>
          <a:lstStyle/>
          <a:p>
            <a:fld id="{7884DBBC-15AC-4DD5-8241-B5F77B5413FC}" type="slidenum">
              <a:rPr lang="en-IE" smtClean="0"/>
              <a:t>37</a:t>
            </a:fld>
            <a:endParaRPr lang="en-IE"/>
          </a:p>
        </p:txBody>
      </p:sp>
    </p:spTree>
    <p:extLst>
      <p:ext uri="{BB962C8B-B14F-4D97-AF65-F5344CB8AC3E}">
        <p14:creationId xmlns:p14="http://schemas.microsoft.com/office/powerpoint/2010/main" val="1655507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A8554-DDD7-004E-7748-ECDCC5C65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E30EF-A371-64CA-7EB7-7C4F8041A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78D760-826C-0AEF-2EDF-90AF6DC6296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629244A1-DD97-8567-EA54-C682AC5637B5}"/>
              </a:ext>
            </a:extLst>
          </p:cNvPr>
          <p:cNvSpPr>
            <a:spLocks noGrp="1"/>
          </p:cNvSpPr>
          <p:nvPr>
            <p:ph type="sldNum" sz="quarter" idx="5"/>
          </p:nvPr>
        </p:nvSpPr>
        <p:spPr/>
        <p:txBody>
          <a:bodyPr/>
          <a:lstStyle/>
          <a:p>
            <a:fld id="{7884DBBC-15AC-4DD5-8241-B5F77B5413FC}" type="slidenum">
              <a:rPr lang="en-IE" smtClean="0"/>
              <a:t>38</a:t>
            </a:fld>
            <a:endParaRPr lang="en-IE"/>
          </a:p>
        </p:txBody>
      </p:sp>
    </p:spTree>
    <p:extLst>
      <p:ext uri="{BB962C8B-B14F-4D97-AF65-F5344CB8AC3E}">
        <p14:creationId xmlns:p14="http://schemas.microsoft.com/office/powerpoint/2010/main" val="1796835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39</a:t>
            </a:fld>
            <a:endParaRPr lang="en-IE"/>
          </a:p>
        </p:txBody>
      </p:sp>
    </p:spTree>
    <p:extLst>
      <p:ext uri="{BB962C8B-B14F-4D97-AF65-F5344CB8AC3E}">
        <p14:creationId xmlns:p14="http://schemas.microsoft.com/office/powerpoint/2010/main" val="72604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7B35-B878-8E17-93DD-CF1A4F914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BA0BE-6EA6-A85D-53BD-70809FF22AA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49DA5CE-F9B9-4249-49F0-BDDA9BAECBA7}"/>
              </a:ext>
            </a:extLst>
          </p:cNvPr>
          <p:cNvSpPr>
            <a:spLocks noGrp="1"/>
          </p:cNvSpPr>
          <p:nvPr>
            <p:ph type="body" idx="1"/>
          </p:nvPr>
        </p:nvSpPr>
        <p:spPr/>
        <p:txBody>
          <a:bodyPr/>
          <a:lstStyle/>
          <a:p>
            <a:pPr defTabSz="1010075">
              <a:defRPr/>
            </a:pPr>
            <a:endParaRPr lang="en-IE"/>
          </a:p>
        </p:txBody>
      </p:sp>
      <p:sp>
        <p:nvSpPr>
          <p:cNvPr id="4" name="Slide Number Placeholder 3">
            <a:extLst>
              <a:ext uri="{FF2B5EF4-FFF2-40B4-BE49-F238E27FC236}">
                <a16:creationId xmlns:a16="http://schemas.microsoft.com/office/drawing/2014/main" id="{6D108DBA-2B3B-BC82-7B66-6075E2DF56F1}"/>
              </a:ext>
            </a:extLst>
          </p:cNvPr>
          <p:cNvSpPr>
            <a:spLocks noGrp="1"/>
          </p:cNvSpPr>
          <p:nvPr>
            <p:ph type="sldNum" sz="quarter" idx="5"/>
          </p:nvPr>
        </p:nvSpPr>
        <p:spPr/>
        <p:txBody>
          <a:bodyPr/>
          <a:lstStyle/>
          <a:p>
            <a:fld id="{F4B27F17-31A8-4877-B718-D306516D8F8C}" type="slidenum">
              <a:rPr lang="en-IE" smtClean="0"/>
              <a:t>4</a:t>
            </a:fld>
            <a:endParaRPr lang="en-IE"/>
          </a:p>
        </p:txBody>
      </p:sp>
    </p:spTree>
    <p:extLst>
      <p:ext uri="{BB962C8B-B14F-4D97-AF65-F5344CB8AC3E}">
        <p14:creationId xmlns:p14="http://schemas.microsoft.com/office/powerpoint/2010/main" val="631109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40</a:t>
            </a:fld>
            <a:endParaRPr lang="en-IE"/>
          </a:p>
        </p:txBody>
      </p:sp>
    </p:spTree>
    <p:extLst>
      <p:ext uri="{BB962C8B-B14F-4D97-AF65-F5344CB8AC3E}">
        <p14:creationId xmlns:p14="http://schemas.microsoft.com/office/powerpoint/2010/main" val="563646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39838"/>
            <a:ext cx="5956300" cy="3351212"/>
          </a:xfrm>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5088F7D-362D-41B1-AFB0-D883192F02BF}" type="slidenum">
              <a:rPr lang="en-IE" smtClean="0"/>
              <a:t>41</a:t>
            </a:fld>
            <a:endParaRPr lang="en-IE"/>
          </a:p>
        </p:txBody>
      </p:sp>
    </p:spTree>
    <p:extLst>
      <p:ext uri="{BB962C8B-B14F-4D97-AF65-F5344CB8AC3E}">
        <p14:creationId xmlns:p14="http://schemas.microsoft.com/office/powerpoint/2010/main" val="2154154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a:extLst>
            <a:ext uri="{FF2B5EF4-FFF2-40B4-BE49-F238E27FC236}">
              <a16:creationId xmlns:a16="http://schemas.microsoft.com/office/drawing/2014/main" id="{9903F373-0E9C-D87A-1C03-379C4B22D71C}"/>
            </a:ext>
          </a:extLst>
        </p:cNvPr>
        <p:cNvGrpSpPr/>
        <p:nvPr/>
      </p:nvGrpSpPr>
      <p:grpSpPr>
        <a:xfrm>
          <a:off x="0" y="0"/>
          <a:ext cx="0" cy="0"/>
          <a:chOff x="0" y="0"/>
          <a:chExt cx="0" cy="0"/>
        </a:xfrm>
      </p:grpSpPr>
      <p:sp>
        <p:nvSpPr>
          <p:cNvPr id="516" name="Google Shape;516;p18:notes">
            <a:extLst>
              <a:ext uri="{FF2B5EF4-FFF2-40B4-BE49-F238E27FC236}">
                <a16:creationId xmlns:a16="http://schemas.microsoft.com/office/drawing/2014/main" id="{2D0A8479-594A-7A5D-401E-536C0FDB3EEA}"/>
              </a:ext>
            </a:extLst>
          </p:cNvPr>
          <p:cNvSpPr txBox="1">
            <a:spLocks noGrp="1"/>
          </p:cNvSpPr>
          <p:nvPr>
            <p:ph type="body" idx="1"/>
          </p:nvPr>
        </p:nvSpPr>
        <p:spPr>
          <a:xfrm>
            <a:off x="679768" y="4776431"/>
            <a:ext cx="5438140" cy="3907988"/>
          </a:xfrm>
          <a:prstGeom prst="rect">
            <a:avLst/>
          </a:prstGeom>
          <a:noFill/>
          <a:ln>
            <a:noFill/>
          </a:ln>
        </p:spPr>
        <p:txBody>
          <a:bodyPr spcFirstLastPara="1" wrap="square" lIns="95536" tIns="47755" rIns="95536" bIns="47755" anchor="t" anchorCtr="0">
            <a:noAutofit/>
          </a:bodyPr>
          <a:lstStyle/>
          <a:p>
            <a:pPr defTabSz="955515">
              <a:buClr>
                <a:srgbClr val="000000"/>
              </a:buClr>
              <a:buSzPts val="1400"/>
              <a:defRPr/>
            </a:pPr>
            <a:endParaRPr/>
          </a:p>
        </p:txBody>
      </p:sp>
      <p:sp>
        <p:nvSpPr>
          <p:cNvPr id="517" name="Google Shape;517;p18:notes">
            <a:extLst>
              <a:ext uri="{FF2B5EF4-FFF2-40B4-BE49-F238E27FC236}">
                <a16:creationId xmlns:a16="http://schemas.microsoft.com/office/drawing/2014/main" id="{97B948DA-FC81-5355-0A69-8616CFD9D5E8}"/>
              </a:ext>
            </a:extLst>
          </p:cNvPr>
          <p:cNvSpPr>
            <a:spLocks noGrp="1" noRot="1" noChangeAspect="1"/>
          </p:cNvSpPr>
          <p:nvPr>
            <p:ph type="sldImg" idx="2"/>
          </p:nvPr>
        </p:nvSpPr>
        <p:spPr>
          <a:xfrm>
            <a:off x="420688" y="1239838"/>
            <a:ext cx="5956300" cy="3351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IE"/>
          </a:p>
        </p:txBody>
      </p:sp>
    </p:spTree>
    <p:extLst>
      <p:ext uri="{BB962C8B-B14F-4D97-AF65-F5344CB8AC3E}">
        <p14:creationId xmlns:p14="http://schemas.microsoft.com/office/powerpoint/2010/main" val="2233340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42D9-98F1-190D-2F77-8CA3DB46F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E6A4-3C85-DC8F-E12A-6DC73445B53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84EAD1FE-DDAC-06A9-1BFD-8DB64EAD9C2C}"/>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434DEFDC-A46F-DE1C-767B-1A3913A02EC2}"/>
              </a:ext>
            </a:extLst>
          </p:cNvPr>
          <p:cNvSpPr>
            <a:spLocks noGrp="1"/>
          </p:cNvSpPr>
          <p:nvPr>
            <p:ph type="sldNum" sz="quarter" idx="5"/>
          </p:nvPr>
        </p:nvSpPr>
        <p:spPr/>
        <p:txBody>
          <a:bodyPr/>
          <a:lstStyle/>
          <a:p>
            <a:fld id="{F4B27F17-31A8-4877-B718-D306516D8F8C}" type="slidenum">
              <a:rPr lang="en-IE" smtClean="0"/>
              <a:t>43</a:t>
            </a:fld>
            <a:endParaRPr lang="en-IE"/>
          </a:p>
        </p:txBody>
      </p:sp>
    </p:spTree>
    <p:extLst>
      <p:ext uri="{BB962C8B-B14F-4D97-AF65-F5344CB8AC3E}">
        <p14:creationId xmlns:p14="http://schemas.microsoft.com/office/powerpoint/2010/main" val="2582597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44</a:t>
            </a:fld>
            <a:endParaRPr lang="en-IE"/>
          </a:p>
        </p:txBody>
      </p:sp>
    </p:spTree>
    <p:extLst>
      <p:ext uri="{BB962C8B-B14F-4D97-AF65-F5344CB8AC3E}">
        <p14:creationId xmlns:p14="http://schemas.microsoft.com/office/powerpoint/2010/main" val="3188063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45</a:t>
            </a:fld>
            <a:endParaRPr lang="en-IE"/>
          </a:p>
        </p:txBody>
      </p:sp>
    </p:spTree>
    <p:extLst>
      <p:ext uri="{BB962C8B-B14F-4D97-AF65-F5344CB8AC3E}">
        <p14:creationId xmlns:p14="http://schemas.microsoft.com/office/powerpoint/2010/main" val="2339126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84DBBC-15AC-4DD5-8241-B5F77B5413FC}" type="slidenum">
              <a:rPr lang="en-IE" smtClean="0"/>
              <a:t>46</a:t>
            </a:fld>
            <a:endParaRPr lang="en-IE"/>
          </a:p>
        </p:txBody>
      </p:sp>
    </p:spTree>
    <p:extLst>
      <p:ext uri="{BB962C8B-B14F-4D97-AF65-F5344CB8AC3E}">
        <p14:creationId xmlns:p14="http://schemas.microsoft.com/office/powerpoint/2010/main" val="344873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44C07-E3F0-85F9-554C-5CFB92F93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4DE19-3788-631E-8712-F2D224DB348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09521AAD-0E07-B1C8-7029-70043F7E86A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56F323E0-1827-F968-976F-507453038CEE}"/>
              </a:ext>
            </a:extLst>
          </p:cNvPr>
          <p:cNvSpPr>
            <a:spLocks noGrp="1"/>
          </p:cNvSpPr>
          <p:nvPr>
            <p:ph type="sldNum" sz="quarter" idx="5"/>
          </p:nvPr>
        </p:nvSpPr>
        <p:spPr/>
        <p:txBody>
          <a:bodyPr/>
          <a:lstStyle/>
          <a:p>
            <a:pPr defTabSz="955515">
              <a:defRPr/>
            </a:pPr>
            <a:fld id="{F4B27F17-31A8-4877-B718-D306516D8F8C}" type="slidenum">
              <a:rPr lang="en-IE">
                <a:solidFill>
                  <a:prstClr val="black"/>
                </a:solidFill>
                <a:latin typeface="Calibri" panose="020F0502020204030204"/>
              </a:rPr>
              <a:pPr defTabSz="955515">
                <a:defRPr/>
              </a:pPr>
              <a:t>47</a:t>
            </a:fld>
            <a:endParaRPr lang="en-IE">
              <a:solidFill>
                <a:prstClr val="black"/>
              </a:solidFill>
              <a:latin typeface="Calibri" panose="020F0502020204030204"/>
            </a:endParaRPr>
          </a:p>
        </p:txBody>
      </p:sp>
    </p:spTree>
    <p:extLst>
      <p:ext uri="{BB962C8B-B14F-4D97-AF65-F5344CB8AC3E}">
        <p14:creationId xmlns:p14="http://schemas.microsoft.com/office/powerpoint/2010/main" val="3039503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8A41-4AB1-5B49-B5E3-4B7DDE46D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5F92B-4597-74F9-2807-2C21DA0D501D}"/>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9329BDB-B326-BB54-7789-A5C63980263C}"/>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D43EB922-ECD3-0564-39CB-6D0105F0101C}"/>
              </a:ext>
            </a:extLst>
          </p:cNvPr>
          <p:cNvSpPr>
            <a:spLocks noGrp="1"/>
          </p:cNvSpPr>
          <p:nvPr>
            <p:ph type="sldNum" sz="quarter" idx="5"/>
          </p:nvPr>
        </p:nvSpPr>
        <p:spPr/>
        <p:txBody>
          <a:bodyPr/>
          <a:lstStyle/>
          <a:p>
            <a:fld id="{7884DBBC-15AC-4DD5-8241-B5F77B5413FC}" type="slidenum">
              <a:rPr lang="en-IE" smtClean="0"/>
              <a:t>48</a:t>
            </a:fld>
            <a:endParaRPr lang="en-IE"/>
          </a:p>
        </p:txBody>
      </p:sp>
    </p:spTree>
    <p:extLst>
      <p:ext uri="{BB962C8B-B14F-4D97-AF65-F5344CB8AC3E}">
        <p14:creationId xmlns:p14="http://schemas.microsoft.com/office/powerpoint/2010/main" val="3839464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C276B-8073-386D-329C-57AA4D81D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005A7-42CD-4C82-D692-2B11DFB6AE7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F697CFB-9EE5-762C-078C-3E0C12933CB6}"/>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97A68F86-75BA-9567-EE80-5B2CD51E1C4B}"/>
              </a:ext>
            </a:extLst>
          </p:cNvPr>
          <p:cNvSpPr>
            <a:spLocks noGrp="1"/>
          </p:cNvSpPr>
          <p:nvPr>
            <p:ph type="sldNum" sz="quarter" idx="5"/>
          </p:nvPr>
        </p:nvSpPr>
        <p:spPr/>
        <p:txBody>
          <a:bodyPr/>
          <a:lstStyle/>
          <a:p>
            <a:fld id="{7884DBBC-15AC-4DD5-8241-B5F77B5413FC}" type="slidenum">
              <a:rPr lang="en-IE" smtClean="0"/>
              <a:t>49</a:t>
            </a:fld>
            <a:endParaRPr lang="en-IE"/>
          </a:p>
        </p:txBody>
      </p:sp>
    </p:spTree>
    <p:extLst>
      <p:ext uri="{BB962C8B-B14F-4D97-AF65-F5344CB8AC3E}">
        <p14:creationId xmlns:p14="http://schemas.microsoft.com/office/powerpoint/2010/main" val="300006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D70D4-B345-1591-2B94-383D6A035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40409-0A32-CD21-2045-CAF6790BA24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04DBDAA-40E1-A804-A90E-28BE20DDC260}"/>
              </a:ext>
            </a:extLst>
          </p:cNvPr>
          <p:cNvSpPr>
            <a:spLocks noGrp="1"/>
          </p:cNvSpPr>
          <p:nvPr>
            <p:ph type="body" idx="1"/>
          </p:nvPr>
        </p:nvSpPr>
        <p:spPr/>
        <p:txBody>
          <a:bodyPr/>
          <a:lstStyle/>
          <a:p>
            <a:pPr defTabSz="1010075">
              <a:defRPr/>
            </a:pPr>
            <a:endParaRPr lang="en-IE"/>
          </a:p>
        </p:txBody>
      </p:sp>
      <p:sp>
        <p:nvSpPr>
          <p:cNvPr id="4" name="Slide Number Placeholder 3">
            <a:extLst>
              <a:ext uri="{FF2B5EF4-FFF2-40B4-BE49-F238E27FC236}">
                <a16:creationId xmlns:a16="http://schemas.microsoft.com/office/drawing/2014/main" id="{798616B7-55E7-65F2-9FBE-85939C47D7F1}"/>
              </a:ext>
            </a:extLst>
          </p:cNvPr>
          <p:cNvSpPr>
            <a:spLocks noGrp="1"/>
          </p:cNvSpPr>
          <p:nvPr>
            <p:ph type="sldNum" sz="quarter" idx="5"/>
          </p:nvPr>
        </p:nvSpPr>
        <p:spPr/>
        <p:txBody>
          <a:bodyPr/>
          <a:lstStyle/>
          <a:p>
            <a:fld id="{F4B27F17-31A8-4877-B718-D306516D8F8C}" type="slidenum">
              <a:rPr lang="en-IE" smtClean="0"/>
              <a:t>5</a:t>
            </a:fld>
            <a:endParaRPr lang="en-IE"/>
          </a:p>
        </p:txBody>
      </p:sp>
    </p:spTree>
    <p:extLst>
      <p:ext uri="{BB962C8B-B14F-4D97-AF65-F5344CB8AC3E}">
        <p14:creationId xmlns:p14="http://schemas.microsoft.com/office/powerpoint/2010/main" val="2942633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186EF-2F6C-9E7A-0649-63377B06B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F1008-4F4F-BACD-122D-1A0C9F6C6EB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31FA993-7C8D-A841-2029-A9D3D981D148}"/>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7439D204-C721-0B20-DB69-BD150AE0B777}"/>
              </a:ext>
            </a:extLst>
          </p:cNvPr>
          <p:cNvSpPr>
            <a:spLocks noGrp="1"/>
          </p:cNvSpPr>
          <p:nvPr>
            <p:ph type="sldNum" sz="quarter" idx="5"/>
          </p:nvPr>
        </p:nvSpPr>
        <p:spPr/>
        <p:txBody>
          <a:bodyPr/>
          <a:lstStyle/>
          <a:p>
            <a:fld id="{7884DBBC-15AC-4DD5-8241-B5F77B5413FC}" type="slidenum">
              <a:rPr lang="en-IE" smtClean="0"/>
              <a:t>50</a:t>
            </a:fld>
            <a:endParaRPr lang="en-IE"/>
          </a:p>
        </p:txBody>
      </p:sp>
    </p:spTree>
    <p:extLst>
      <p:ext uri="{BB962C8B-B14F-4D97-AF65-F5344CB8AC3E}">
        <p14:creationId xmlns:p14="http://schemas.microsoft.com/office/powerpoint/2010/main" val="1419899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51</a:t>
            </a:fld>
            <a:endParaRPr lang="en-IE"/>
          </a:p>
        </p:txBody>
      </p:sp>
    </p:spTree>
    <p:extLst>
      <p:ext uri="{BB962C8B-B14F-4D97-AF65-F5344CB8AC3E}">
        <p14:creationId xmlns:p14="http://schemas.microsoft.com/office/powerpoint/2010/main" val="671404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ED713-BFA3-6146-E967-1118FD45D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CCBD0-E9FF-A440-1635-6D97A5975262}"/>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AA6EA41F-D388-A489-C941-9C54ED6B558A}"/>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45BE71C4-B62C-DD95-9A85-3C904AA7D940}"/>
              </a:ext>
            </a:extLst>
          </p:cNvPr>
          <p:cNvSpPr>
            <a:spLocks noGrp="1"/>
          </p:cNvSpPr>
          <p:nvPr>
            <p:ph type="sldNum" sz="quarter" idx="5"/>
          </p:nvPr>
        </p:nvSpPr>
        <p:spPr/>
        <p:txBody>
          <a:bodyPr/>
          <a:lstStyle/>
          <a:p>
            <a:fld id="{7884DBBC-15AC-4DD5-8241-B5F77B5413FC}" type="slidenum">
              <a:rPr lang="en-IE" smtClean="0"/>
              <a:t>52</a:t>
            </a:fld>
            <a:endParaRPr lang="en-IE"/>
          </a:p>
        </p:txBody>
      </p:sp>
    </p:spTree>
    <p:extLst>
      <p:ext uri="{BB962C8B-B14F-4D97-AF65-F5344CB8AC3E}">
        <p14:creationId xmlns:p14="http://schemas.microsoft.com/office/powerpoint/2010/main" val="329031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53</a:t>
            </a:fld>
            <a:endParaRPr lang="en-IE"/>
          </a:p>
        </p:txBody>
      </p:sp>
    </p:spTree>
    <p:extLst>
      <p:ext uri="{BB962C8B-B14F-4D97-AF65-F5344CB8AC3E}">
        <p14:creationId xmlns:p14="http://schemas.microsoft.com/office/powerpoint/2010/main" val="40434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54</a:t>
            </a:fld>
            <a:endParaRPr lang="en-IE"/>
          </a:p>
        </p:txBody>
      </p:sp>
    </p:spTree>
    <p:extLst>
      <p:ext uri="{BB962C8B-B14F-4D97-AF65-F5344CB8AC3E}">
        <p14:creationId xmlns:p14="http://schemas.microsoft.com/office/powerpoint/2010/main" val="1130168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884DBBC-15AC-4DD5-8241-B5F77B5413FC}" type="slidenum">
              <a:rPr lang="en-IE" smtClean="0"/>
              <a:t>55</a:t>
            </a:fld>
            <a:endParaRPr lang="en-IE"/>
          </a:p>
        </p:txBody>
      </p:sp>
    </p:spTree>
    <p:extLst>
      <p:ext uri="{BB962C8B-B14F-4D97-AF65-F5344CB8AC3E}">
        <p14:creationId xmlns:p14="http://schemas.microsoft.com/office/powerpoint/2010/main" val="82093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defTabSz="955515">
              <a:defRPr/>
            </a:pPr>
            <a:fld id="{7884DBBC-15AC-4DD5-8241-B5F77B5413FC}" type="slidenum">
              <a:rPr lang="en-IE">
                <a:solidFill>
                  <a:prstClr val="black"/>
                </a:solidFill>
                <a:latin typeface="Calibri" panose="020F0502020204030204"/>
              </a:rPr>
              <a:pPr defTabSz="955515">
                <a:defRPr/>
              </a:pPr>
              <a:t>56</a:t>
            </a:fld>
            <a:endParaRPr lang="en-IE">
              <a:solidFill>
                <a:prstClr val="black"/>
              </a:solidFill>
              <a:latin typeface="Calibri" panose="020F0502020204030204"/>
            </a:endParaRPr>
          </a:p>
        </p:txBody>
      </p:sp>
    </p:spTree>
    <p:extLst>
      <p:ext uri="{BB962C8B-B14F-4D97-AF65-F5344CB8AC3E}">
        <p14:creationId xmlns:p14="http://schemas.microsoft.com/office/powerpoint/2010/main" val="15997124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EDD67-13C0-A106-E246-6EA96C667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9F619-0E6C-90FB-4A67-0D3328FB4F0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E3E0BD4C-C964-6A20-4AB8-4D9AEFCF9DDB}"/>
              </a:ext>
            </a:extLst>
          </p:cNvPr>
          <p:cNvSpPr>
            <a:spLocks noGrp="1"/>
          </p:cNvSpPr>
          <p:nvPr>
            <p:ph type="body" idx="1"/>
          </p:nvPr>
        </p:nvSpPr>
        <p:spPr/>
        <p:txBody>
          <a:bodyPr/>
          <a:lstStyle/>
          <a:p>
            <a:pPr defTabSz="955515">
              <a:defRPr/>
            </a:pPr>
            <a:endParaRPr lang="en-GB"/>
          </a:p>
        </p:txBody>
      </p:sp>
      <p:sp>
        <p:nvSpPr>
          <p:cNvPr id="4" name="Slide Number Placeholder 3">
            <a:extLst>
              <a:ext uri="{FF2B5EF4-FFF2-40B4-BE49-F238E27FC236}">
                <a16:creationId xmlns:a16="http://schemas.microsoft.com/office/drawing/2014/main" id="{F511941C-3049-2E25-9652-20CDA78B4004}"/>
              </a:ext>
            </a:extLst>
          </p:cNvPr>
          <p:cNvSpPr>
            <a:spLocks noGrp="1"/>
          </p:cNvSpPr>
          <p:nvPr>
            <p:ph type="sldNum" sz="quarter" idx="5"/>
          </p:nvPr>
        </p:nvSpPr>
        <p:spPr/>
        <p:txBody>
          <a:bodyPr/>
          <a:lstStyle/>
          <a:p>
            <a:fld id="{7884DBBC-15AC-4DD5-8241-B5F77B5413FC}" type="slidenum">
              <a:rPr lang="en-IE" smtClean="0"/>
              <a:t>57</a:t>
            </a:fld>
            <a:endParaRPr lang="en-IE"/>
          </a:p>
        </p:txBody>
      </p:sp>
    </p:spTree>
    <p:extLst>
      <p:ext uri="{BB962C8B-B14F-4D97-AF65-F5344CB8AC3E}">
        <p14:creationId xmlns:p14="http://schemas.microsoft.com/office/powerpoint/2010/main" val="918671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CD36-6242-868A-74F4-8EEF48544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48759-FE92-63A1-CC94-02388B65415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ADBA402E-A9CD-557C-6185-FD76A1CB1D41}"/>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7E5A1B08-450C-C6D1-6BE7-E871490D0638}"/>
              </a:ext>
            </a:extLst>
          </p:cNvPr>
          <p:cNvSpPr>
            <a:spLocks noGrp="1"/>
          </p:cNvSpPr>
          <p:nvPr>
            <p:ph type="sldNum" sz="quarter" idx="5"/>
          </p:nvPr>
        </p:nvSpPr>
        <p:spPr/>
        <p:txBody>
          <a:bodyPr/>
          <a:lstStyle/>
          <a:p>
            <a:fld id="{7884DBBC-15AC-4DD5-8241-B5F77B5413FC}" type="slidenum">
              <a:rPr lang="en-IE" smtClean="0"/>
              <a:t>58</a:t>
            </a:fld>
            <a:endParaRPr lang="en-IE"/>
          </a:p>
        </p:txBody>
      </p:sp>
    </p:spTree>
    <p:extLst>
      <p:ext uri="{BB962C8B-B14F-4D97-AF65-F5344CB8AC3E}">
        <p14:creationId xmlns:p14="http://schemas.microsoft.com/office/powerpoint/2010/main" val="706231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55988-3EDB-1F11-DB2E-09E7D2BD5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6C4A4-62A6-1E48-2523-7F6EE55F257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B3E89AA-7FBE-F8F0-129D-0EFB92EB11A9}"/>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6DF6E75E-4AB4-0E21-E401-4B00470BB7DD}"/>
              </a:ext>
            </a:extLst>
          </p:cNvPr>
          <p:cNvSpPr>
            <a:spLocks noGrp="1"/>
          </p:cNvSpPr>
          <p:nvPr>
            <p:ph type="sldNum" sz="quarter" idx="5"/>
          </p:nvPr>
        </p:nvSpPr>
        <p:spPr/>
        <p:txBody>
          <a:bodyPr/>
          <a:lstStyle/>
          <a:p>
            <a:fld id="{7884DBBC-15AC-4DD5-8241-B5F77B5413FC}" type="slidenum">
              <a:rPr lang="en-IE" smtClean="0"/>
              <a:t>59</a:t>
            </a:fld>
            <a:endParaRPr lang="en-IE"/>
          </a:p>
        </p:txBody>
      </p:sp>
    </p:spTree>
    <p:extLst>
      <p:ext uri="{BB962C8B-B14F-4D97-AF65-F5344CB8AC3E}">
        <p14:creationId xmlns:p14="http://schemas.microsoft.com/office/powerpoint/2010/main" val="131347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pPr defTabSz="1010075">
              <a:defRPr/>
            </a:pPr>
            <a:endParaRPr lang="en-IE"/>
          </a:p>
        </p:txBody>
      </p:sp>
      <p:sp>
        <p:nvSpPr>
          <p:cNvPr id="4" name="Slide Number Placeholder 3"/>
          <p:cNvSpPr>
            <a:spLocks noGrp="1"/>
          </p:cNvSpPr>
          <p:nvPr>
            <p:ph type="sldNum" sz="quarter" idx="5"/>
          </p:nvPr>
        </p:nvSpPr>
        <p:spPr/>
        <p:txBody>
          <a:bodyPr/>
          <a:lstStyle/>
          <a:p>
            <a:fld id="{F4B27F17-31A8-4877-B718-D306516D8F8C}" type="slidenum">
              <a:rPr lang="en-IE" smtClean="0"/>
              <a:t>6</a:t>
            </a:fld>
            <a:endParaRPr lang="en-IE"/>
          </a:p>
        </p:txBody>
      </p:sp>
    </p:spTree>
    <p:extLst>
      <p:ext uri="{BB962C8B-B14F-4D97-AF65-F5344CB8AC3E}">
        <p14:creationId xmlns:p14="http://schemas.microsoft.com/office/powerpoint/2010/main" val="689331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3B1EA-0CAC-0B71-EED2-52D1B82DA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982D7-FE8F-33B0-F8F9-8B96424AE6F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40D0FE4-64CD-D0F4-54BB-1EC8EBD23455}"/>
              </a:ext>
            </a:extLst>
          </p:cNvPr>
          <p:cNvSpPr>
            <a:spLocks noGrp="1"/>
          </p:cNvSpPr>
          <p:nvPr>
            <p:ph type="body" idx="1"/>
          </p:nvPr>
        </p:nvSpPr>
        <p:spPr/>
        <p:txBody>
          <a:bodyPr/>
          <a:lstStyle/>
          <a:p>
            <a:pPr defTabSz="955515">
              <a:defRPr/>
            </a:pPr>
            <a:endParaRPr lang="en-IE"/>
          </a:p>
        </p:txBody>
      </p:sp>
      <p:sp>
        <p:nvSpPr>
          <p:cNvPr id="4" name="Slide Number Placeholder 3">
            <a:extLst>
              <a:ext uri="{FF2B5EF4-FFF2-40B4-BE49-F238E27FC236}">
                <a16:creationId xmlns:a16="http://schemas.microsoft.com/office/drawing/2014/main" id="{7369CA63-2477-B754-F232-3CBAECCA7AC6}"/>
              </a:ext>
            </a:extLst>
          </p:cNvPr>
          <p:cNvSpPr>
            <a:spLocks noGrp="1"/>
          </p:cNvSpPr>
          <p:nvPr>
            <p:ph type="sldNum" sz="quarter" idx="5"/>
          </p:nvPr>
        </p:nvSpPr>
        <p:spPr/>
        <p:txBody>
          <a:bodyPr/>
          <a:lstStyle/>
          <a:p>
            <a:fld id="{7884DBBC-15AC-4DD5-8241-B5F77B5413FC}" type="slidenum">
              <a:rPr lang="en-IE" smtClean="0"/>
              <a:t>60</a:t>
            </a:fld>
            <a:endParaRPr lang="en-IE"/>
          </a:p>
        </p:txBody>
      </p:sp>
    </p:spTree>
    <p:extLst>
      <p:ext uri="{BB962C8B-B14F-4D97-AF65-F5344CB8AC3E}">
        <p14:creationId xmlns:p14="http://schemas.microsoft.com/office/powerpoint/2010/main" val="20216244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pPr defTabSz="955515">
              <a:defRPr/>
            </a:pPr>
            <a:endParaRPr lang="en-GB"/>
          </a:p>
        </p:txBody>
      </p:sp>
      <p:sp>
        <p:nvSpPr>
          <p:cNvPr id="4" name="Slide Number Placeholder 3"/>
          <p:cNvSpPr>
            <a:spLocks noGrp="1"/>
          </p:cNvSpPr>
          <p:nvPr>
            <p:ph type="sldNum" sz="quarter" idx="5"/>
          </p:nvPr>
        </p:nvSpPr>
        <p:spPr/>
        <p:txBody>
          <a:bodyPr/>
          <a:lstStyle/>
          <a:p>
            <a:fld id="{7884DBBC-15AC-4DD5-8241-B5F77B5413FC}" type="slidenum">
              <a:rPr lang="en-IE" smtClean="0"/>
              <a:t>61</a:t>
            </a:fld>
            <a:endParaRPr lang="en-IE"/>
          </a:p>
        </p:txBody>
      </p:sp>
    </p:spTree>
    <p:extLst>
      <p:ext uri="{BB962C8B-B14F-4D97-AF65-F5344CB8AC3E}">
        <p14:creationId xmlns:p14="http://schemas.microsoft.com/office/powerpoint/2010/main" val="4269687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GB">
              <a:hlinkClick r:id="rId3"/>
            </a:endParaRPr>
          </a:p>
        </p:txBody>
      </p:sp>
      <p:sp>
        <p:nvSpPr>
          <p:cNvPr id="4" name="Slide Number Placeholder 3"/>
          <p:cNvSpPr>
            <a:spLocks noGrp="1"/>
          </p:cNvSpPr>
          <p:nvPr>
            <p:ph type="sldNum" sz="quarter" idx="5"/>
          </p:nvPr>
        </p:nvSpPr>
        <p:spPr/>
        <p:txBody>
          <a:bodyPr/>
          <a:lstStyle/>
          <a:p>
            <a:fld id="{7884DBBC-15AC-4DD5-8241-B5F77B5413FC}" type="slidenum">
              <a:rPr lang="en-IE" smtClean="0"/>
              <a:t>7</a:t>
            </a:fld>
            <a:endParaRPr lang="en-IE"/>
          </a:p>
        </p:txBody>
      </p:sp>
    </p:spTree>
    <p:extLst>
      <p:ext uri="{BB962C8B-B14F-4D97-AF65-F5344CB8AC3E}">
        <p14:creationId xmlns:p14="http://schemas.microsoft.com/office/powerpoint/2010/main" val="1386053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0C36-5B1F-570F-2267-0A32DA11F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1ED0F-53C6-7CF2-50BD-D86B8C1402E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22E3453E-1F84-867A-DA3C-FFB5B6D3563D}"/>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F46D3B5A-3204-C0CB-8656-D52EC8A9417A}"/>
              </a:ext>
            </a:extLst>
          </p:cNvPr>
          <p:cNvSpPr>
            <a:spLocks noGrp="1"/>
          </p:cNvSpPr>
          <p:nvPr>
            <p:ph type="sldNum" sz="quarter" idx="5"/>
          </p:nvPr>
        </p:nvSpPr>
        <p:spPr/>
        <p:txBody>
          <a:bodyPr/>
          <a:lstStyle/>
          <a:p>
            <a:fld id="{F4B27F17-31A8-4877-B718-D306516D8F8C}" type="slidenum">
              <a:rPr lang="en-IE" smtClean="0"/>
              <a:t>8</a:t>
            </a:fld>
            <a:endParaRPr lang="en-IE"/>
          </a:p>
        </p:txBody>
      </p:sp>
    </p:spTree>
    <p:extLst>
      <p:ext uri="{BB962C8B-B14F-4D97-AF65-F5344CB8AC3E}">
        <p14:creationId xmlns:p14="http://schemas.microsoft.com/office/powerpoint/2010/main" val="152728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6E3B8-D88D-BB6F-CA95-CCCB8E976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B01F5-C653-3A07-EBE9-FB2F2A32345A}"/>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36A4DE34-9822-5257-A75D-92E71DF0F37A}"/>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17DA246D-4120-7CB9-6163-6BBE46A7CD1A}"/>
              </a:ext>
            </a:extLst>
          </p:cNvPr>
          <p:cNvSpPr>
            <a:spLocks noGrp="1"/>
          </p:cNvSpPr>
          <p:nvPr>
            <p:ph type="sldNum" sz="quarter" idx="5"/>
          </p:nvPr>
        </p:nvSpPr>
        <p:spPr/>
        <p:txBody>
          <a:bodyPr/>
          <a:lstStyle/>
          <a:p>
            <a:fld id="{F4B27F17-31A8-4877-B718-D306516D8F8C}" type="slidenum">
              <a:rPr lang="en-IE" smtClean="0"/>
              <a:t>9</a:t>
            </a:fld>
            <a:endParaRPr lang="en-IE"/>
          </a:p>
        </p:txBody>
      </p:sp>
    </p:spTree>
    <p:extLst>
      <p:ext uri="{BB962C8B-B14F-4D97-AF65-F5344CB8AC3E}">
        <p14:creationId xmlns:p14="http://schemas.microsoft.com/office/powerpoint/2010/main" val="154015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397200828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109022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3536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74652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39373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76270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098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3189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319006815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E83D0-80DE-331F-C910-9839E3D09F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378FFEA4-27CF-F3C5-BDD2-95191A7FA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5FF4134-6FE9-D8D4-C850-7D49BC4FED75}"/>
              </a:ext>
            </a:extLst>
          </p:cNvPr>
          <p:cNvSpPr>
            <a:spLocks noGrp="1"/>
          </p:cNvSpPr>
          <p:nvPr>
            <p:ph type="dt" sz="half" idx="10"/>
          </p:nvPr>
        </p:nvSpPr>
        <p:spPr/>
        <p:txBody>
          <a:bodyPr/>
          <a:lstStyle/>
          <a:p>
            <a:endParaRPr lang="en-IE"/>
          </a:p>
        </p:txBody>
      </p:sp>
      <p:sp>
        <p:nvSpPr>
          <p:cNvPr id="5" name="Footer Placeholder 4">
            <a:extLst>
              <a:ext uri="{FF2B5EF4-FFF2-40B4-BE49-F238E27FC236}">
                <a16:creationId xmlns:a16="http://schemas.microsoft.com/office/drawing/2014/main" id="{2D4E6005-B3A2-81AB-6F67-FE79B02DD8E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A755CB6-4733-9ECE-51A6-2EE1677E1291}"/>
              </a:ext>
            </a:extLst>
          </p:cNvPr>
          <p:cNvSpPr>
            <a:spLocks noGrp="1"/>
          </p:cNvSpPr>
          <p:nvPr>
            <p:ph type="sldNum" sz="quarter" idx="12"/>
          </p:nvPr>
        </p:nvSpPr>
        <p:spPr/>
        <p:txBody>
          <a:bodyPr/>
          <a:lstStyle/>
          <a:p>
            <a:fld id="{1029C657-5EBD-46AA-8C74-F016D05FE2AB}" type="slidenum">
              <a:rPr lang="en-IE" smtClean="0"/>
              <a:t>‹#›</a:t>
            </a:fld>
            <a:endParaRPr lang="en-IE"/>
          </a:p>
        </p:txBody>
      </p:sp>
    </p:spTree>
    <p:extLst>
      <p:ext uri="{BB962C8B-B14F-4D97-AF65-F5344CB8AC3E}">
        <p14:creationId xmlns:p14="http://schemas.microsoft.com/office/powerpoint/2010/main" val="808318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50117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06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56286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Title &amp; Subtitle  light">
  <p:cSld name="1_Title &amp; Subtitle  light">
    <p:bg>
      <p:bgPr>
        <a:gradFill>
          <a:gsLst>
            <a:gs pos="0">
              <a:srgbClr val="246076"/>
            </a:gs>
            <a:gs pos="100000">
              <a:srgbClr val="1987A8"/>
            </a:gs>
          </a:gsLst>
          <a:lin ang="17054404" scaled="0"/>
        </a:gra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a:off x="911597" y="805778"/>
            <a:ext cx="5974978" cy="1029025"/>
          </a:xfrm>
          <a:prstGeom prst="rect">
            <a:avLst/>
          </a:prstGeom>
          <a:noFill/>
          <a:ln>
            <a:noFill/>
          </a:ln>
        </p:spPr>
      </p:pic>
      <p:pic>
        <p:nvPicPr>
          <p:cNvPr id="12" name="Google Shape;12;p2"/>
          <p:cNvPicPr preferRelativeResize="0"/>
          <p:nvPr/>
        </p:nvPicPr>
        <p:blipFill rotWithShape="1">
          <a:blip r:embed="rId3">
            <a:alphaModFix/>
          </a:blip>
          <a:srcRect/>
          <a:stretch/>
        </p:blipFill>
        <p:spPr>
          <a:xfrm>
            <a:off x="0" y="5118100"/>
            <a:ext cx="6494688" cy="1739900"/>
          </a:xfrm>
          <a:prstGeom prst="rect">
            <a:avLst/>
          </a:prstGeom>
          <a:noFill/>
          <a:ln>
            <a:noFill/>
          </a:ln>
        </p:spPr>
      </p:pic>
      <p:pic>
        <p:nvPicPr>
          <p:cNvPr id="13" name="Google Shape;13;p2"/>
          <p:cNvPicPr preferRelativeResize="0"/>
          <p:nvPr/>
        </p:nvPicPr>
        <p:blipFill rotWithShape="1">
          <a:blip r:embed="rId4">
            <a:alphaModFix/>
          </a:blip>
          <a:srcRect/>
          <a:stretch/>
        </p:blipFill>
        <p:spPr>
          <a:xfrm>
            <a:off x="1691464" y="4044950"/>
            <a:ext cx="10500537" cy="2813051"/>
          </a:xfrm>
          <a:prstGeom prst="rect">
            <a:avLst/>
          </a:prstGeom>
          <a:noFill/>
          <a:ln>
            <a:noFill/>
          </a:ln>
        </p:spPr>
      </p:pic>
      <p:pic>
        <p:nvPicPr>
          <p:cNvPr id="14" name="Google Shape;14;p2"/>
          <p:cNvPicPr preferRelativeResize="0"/>
          <p:nvPr/>
        </p:nvPicPr>
        <p:blipFill rotWithShape="1">
          <a:blip r:embed="rId5">
            <a:alphaModFix/>
          </a:blip>
          <a:srcRect/>
          <a:stretch/>
        </p:blipFill>
        <p:spPr>
          <a:xfrm>
            <a:off x="10821972" y="6264471"/>
            <a:ext cx="1143000" cy="400050"/>
          </a:xfrm>
          <a:prstGeom prst="rect">
            <a:avLst/>
          </a:prstGeom>
          <a:noFill/>
          <a:ln>
            <a:noFill/>
          </a:ln>
        </p:spPr>
      </p:pic>
      <p:sp>
        <p:nvSpPr>
          <p:cNvPr id="15" name="Google Shape;15;p2"/>
          <p:cNvSpPr txBox="1">
            <a:spLocks noGrp="1"/>
          </p:cNvSpPr>
          <p:nvPr>
            <p:ph type="title"/>
          </p:nvPr>
        </p:nvSpPr>
        <p:spPr>
          <a:xfrm>
            <a:off x="1726163" y="1907006"/>
            <a:ext cx="9576837" cy="2619571"/>
          </a:xfrm>
          <a:prstGeom prst="rect">
            <a:avLst/>
          </a:prstGeom>
          <a:noFill/>
          <a:ln>
            <a:noFill/>
          </a:ln>
        </p:spPr>
        <p:txBody>
          <a:bodyPr spcFirstLastPara="1" wrap="square" lIns="91425" tIns="45700" rIns="91425" bIns="45700" anchor="b" anchorCtr="0">
            <a:normAutofit/>
          </a:bodyPr>
          <a:lstStyle>
            <a:lvl1pPr marR="0" lvl="0" algn="l" rtl="0">
              <a:lnSpc>
                <a:spcPct val="8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2"/>
          <p:cNvSpPr txBox="1">
            <a:spLocks noGrp="1"/>
          </p:cNvSpPr>
          <p:nvPr>
            <p:ph type="body" idx="1"/>
          </p:nvPr>
        </p:nvSpPr>
        <p:spPr>
          <a:xfrm>
            <a:off x="1726163" y="4741162"/>
            <a:ext cx="9576837" cy="150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100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L="914400" marR="0" lvl="1" indent="-330200" algn="l" rtl="0">
              <a:lnSpc>
                <a:spcPct val="120000"/>
              </a:lnSpc>
              <a:spcBef>
                <a:spcPts val="500"/>
              </a:spcBef>
              <a:spcAft>
                <a:spcPts val="0"/>
              </a:spcAft>
              <a:buClr>
                <a:schemeClr val="lt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04800" algn="l" rtl="0">
              <a:lnSpc>
                <a:spcPct val="120000"/>
              </a:lnSpc>
              <a:spcBef>
                <a:spcPts val="500"/>
              </a:spcBef>
              <a:spcAft>
                <a:spcPts val="0"/>
              </a:spcAft>
              <a:buClr>
                <a:schemeClr val="lt1"/>
              </a:buClr>
              <a:buSzPts val="1200"/>
              <a:buFont typeface="Arial"/>
              <a:buChar char="•"/>
              <a:defRPr sz="1200" b="0" i="1" u="none" strike="noStrike" cap="none">
                <a:solidFill>
                  <a:schemeClr val="dk1"/>
                </a:solidFill>
                <a:latin typeface="Arial"/>
                <a:ea typeface="Arial"/>
                <a:cs typeface="Arial"/>
                <a:sym typeface="Arial"/>
              </a:defRPr>
            </a:lvl3pPr>
            <a:lvl4pPr marL="1828800" marR="0" lvl="3" indent="-304800" algn="l" rtl="0">
              <a:lnSpc>
                <a:spcPct val="120000"/>
              </a:lnSpc>
              <a:spcBef>
                <a:spcPts val="500"/>
              </a:spcBef>
              <a:spcAft>
                <a:spcPts val="0"/>
              </a:spcAft>
              <a:buClr>
                <a:schemeClr val="l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20000"/>
              </a:lnSpc>
              <a:spcBef>
                <a:spcPts val="500"/>
              </a:spcBef>
              <a:spcAft>
                <a:spcPts val="0"/>
              </a:spcAft>
              <a:buClr>
                <a:schemeClr val="lt1"/>
              </a:buClr>
              <a:buSzPts val="1200"/>
              <a:buFont typeface="Arial"/>
              <a:buChar char="•"/>
              <a:defRPr sz="1200" b="0" i="1"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6079377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_Title &amp; Subtitle  light">
  <p:cSld name="2_Title &amp; Subtitle  light">
    <p:bg>
      <p:bgPr>
        <a:solidFill>
          <a:schemeClr val="lt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4044950"/>
            <a:ext cx="12192000" cy="2813050"/>
          </a:xfrm>
          <a:prstGeom prst="rect">
            <a:avLst/>
          </a:prstGeom>
          <a:noFill/>
          <a:ln>
            <a:noFill/>
          </a:ln>
        </p:spPr>
      </p:pic>
      <p:sp>
        <p:nvSpPr>
          <p:cNvPr id="19" name="Google Shape;19;p3"/>
          <p:cNvSpPr txBox="1">
            <a:spLocks noGrp="1"/>
          </p:cNvSpPr>
          <p:nvPr>
            <p:ph type="title"/>
          </p:nvPr>
        </p:nvSpPr>
        <p:spPr>
          <a:xfrm>
            <a:off x="1726163" y="1907006"/>
            <a:ext cx="9576837" cy="2619571"/>
          </a:xfrm>
          <a:prstGeom prst="rect">
            <a:avLst/>
          </a:prstGeom>
          <a:noFill/>
          <a:ln>
            <a:noFill/>
          </a:ln>
        </p:spPr>
        <p:txBody>
          <a:bodyPr spcFirstLastPara="1" wrap="square" lIns="91425" tIns="45700" rIns="91425" bIns="45700" anchor="b" anchorCtr="0">
            <a:normAutofit/>
          </a:bodyPr>
          <a:lstStyle>
            <a:lvl1pPr marR="0" lvl="0" algn="l" rtl="0">
              <a:lnSpc>
                <a:spcPct val="8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1726163" y="4741162"/>
            <a:ext cx="9576837" cy="150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1000"/>
              </a:spcBef>
              <a:spcAft>
                <a:spcPts val="0"/>
              </a:spcAft>
              <a:buClr>
                <a:schemeClr val="lt1"/>
              </a:buClr>
              <a:buSzPts val="4000"/>
              <a:buFont typeface="Arial"/>
              <a:buNone/>
              <a:defRPr sz="4000" b="0" i="0" u="none" strike="noStrike" cap="none">
                <a:solidFill>
                  <a:schemeClr val="dk1"/>
                </a:solidFill>
                <a:latin typeface="Arial"/>
                <a:ea typeface="Arial"/>
                <a:cs typeface="Arial"/>
                <a:sym typeface="Arial"/>
              </a:defRPr>
            </a:lvl1pPr>
            <a:lvl2pPr marL="914400" marR="0" lvl="1" indent="-330200" algn="l" rtl="0">
              <a:lnSpc>
                <a:spcPct val="120000"/>
              </a:lnSpc>
              <a:spcBef>
                <a:spcPts val="500"/>
              </a:spcBef>
              <a:spcAft>
                <a:spcPts val="0"/>
              </a:spcAft>
              <a:buClr>
                <a:schemeClr val="lt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04800" algn="l" rtl="0">
              <a:lnSpc>
                <a:spcPct val="120000"/>
              </a:lnSpc>
              <a:spcBef>
                <a:spcPts val="500"/>
              </a:spcBef>
              <a:spcAft>
                <a:spcPts val="0"/>
              </a:spcAft>
              <a:buClr>
                <a:schemeClr val="lt1"/>
              </a:buClr>
              <a:buSzPts val="1200"/>
              <a:buFont typeface="Arial"/>
              <a:buChar char="•"/>
              <a:defRPr sz="1200" b="0" i="1" u="none" strike="noStrike" cap="none">
                <a:solidFill>
                  <a:schemeClr val="dk1"/>
                </a:solidFill>
                <a:latin typeface="Arial"/>
                <a:ea typeface="Arial"/>
                <a:cs typeface="Arial"/>
                <a:sym typeface="Arial"/>
              </a:defRPr>
            </a:lvl3pPr>
            <a:lvl4pPr marL="1828800" marR="0" lvl="3" indent="-304800" algn="l" rtl="0">
              <a:lnSpc>
                <a:spcPct val="120000"/>
              </a:lnSpc>
              <a:spcBef>
                <a:spcPts val="500"/>
              </a:spcBef>
              <a:spcAft>
                <a:spcPts val="0"/>
              </a:spcAft>
              <a:buClr>
                <a:schemeClr val="l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20000"/>
              </a:lnSpc>
              <a:spcBef>
                <a:spcPts val="500"/>
              </a:spcBef>
              <a:spcAft>
                <a:spcPts val="0"/>
              </a:spcAft>
              <a:buClr>
                <a:schemeClr val="lt1"/>
              </a:buClr>
              <a:buSzPts val="1200"/>
              <a:buFont typeface="Arial"/>
              <a:buChar char="•"/>
              <a:defRPr sz="1200" b="0" i="1"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1" name="Google Shape;21;p3"/>
          <p:cNvPicPr preferRelativeResize="0"/>
          <p:nvPr/>
        </p:nvPicPr>
        <p:blipFill rotWithShape="1">
          <a:blip r:embed="rId3">
            <a:alphaModFix/>
          </a:blip>
          <a:srcRect/>
          <a:stretch/>
        </p:blipFill>
        <p:spPr>
          <a:xfrm>
            <a:off x="10821972" y="6264471"/>
            <a:ext cx="1143000" cy="400050"/>
          </a:xfrm>
          <a:prstGeom prst="rect">
            <a:avLst/>
          </a:prstGeom>
          <a:noFill/>
          <a:ln>
            <a:noFill/>
          </a:ln>
        </p:spPr>
      </p:pic>
      <p:pic>
        <p:nvPicPr>
          <p:cNvPr id="22" name="Google Shape;22;p3"/>
          <p:cNvPicPr preferRelativeResize="0"/>
          <p:nvPr/>
        </p:nvPicPr>
        <p:blipFill rotWithShape="1">
          <a:blip r:embed="rId4">
            <a:alphaModFix/>
          </a:blip>
          <a:srcRect/>
          <a:stretch/>
        </p:blipFill>
        <p:spPr>
          <a:xfrm>
            <a:off x="911597" y="805778"/>
            <a:ext cx="5974978" cy="1029025"/>
          </a:xfrm>
          <a:prstGeom prst="rect">
            <a:avLst/>
          </a:prstGeom>
          <a:noFill/>
          <a:ln>
            <a:noFill/>
          </a:ln>
        </p:spPr>
      </p:pic>
    </p:spTree>
    <p:extLst>
      <p:ext uri="{BB962C8B-B14F-4D97-AF65-F5344CB8AC3E}">
        <p14:creationId xmlns:p14="http://schemas.microsoft.com/office/powerpoint/2010/main" val="64844367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23"/>
        <p:cNvGrpSpPr/>
        <p:nvPr/>
      </p:nvGrpSpPr>
      <p:grpSpPr>
        <a:xfrm>
          <a:off x="0" y="0"/>
          <a:ext cx="0" cy="0"/>
          <a:chOff x="0" y="0"/>
          <a:chExt cx="0" cy="0"/>
        </a:xfrm>
      </p:grpSpPr>
      <p:sp>
        <p:nvSpPr>
          <p:cNvPr id="24" name="Google Shape;24;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 name="Google Shape;25;p4" descr="Person writing in notebook"/>
          <p:cNvPicPr preferRelativeResize="0"/>
          <p:nvPr/>
        </p:nvPicPr>
        <p:blipFill rotWithShape="1">
          <a:blip r:embed="rId2">
            <a:alphaModFix/>
          </a:blip>
          <a:srcRect/>
          <a:stretch/>
        </p:blipFill>
        <p:spPr>
          <a:xfrm>
            <a:off x="1910557" y="0"/>
            <a:ext cx="10287000" cy="6858000"/>
          </a:xfrm>
          <a:prstGeom prst="rect">
            <a:avLst/>
          </a:prstGeom>
          <a:noFill/>
          <a:ln>
            <a:noFill/>
          </a:ln>
        </p:spPr>
      </p:pic>
      <p:pic>
        <p:nvPicPr>
          <p:cNvPr id="26" name="Google Shape;26;p4"/>
          <p:cNvPicPr preferRelativeResize="0"/>
          <p:nvPr/>
        </p:nvPicPr>
        <p:blipFill rotWithShape="1">
          <a:blip r:embed="rId3">
            <a:alphaModFix/>
          </a:blip>
          <a:srcRect/>
          <a:stretch/>
        </p:blipFill>
        <p:spPr>
          <a:xfrm>
            <a:off x="0" y="0"/>
            <a:ext cx="6223000" cy="6858000"/>
          </a:xfrm>
          <a:prstGeom prst="rect">
            <a:avLst/>
          </a:prstGeom>
          <a:noFill/>
          <a:ln>
            <a:noFill/>
          </a:ln>
        </p:spPr>
      </p:pic>
      <p:pic>
        <p:nvPicPr>
          <p:cNvPr id="27" name="Google Shape;27;p4"/>
          <p:cNvPicPr preferRelativeResize="0"/>
          <p:nvPr/>
        </p:nvPicPr>
        <p:blipFill rotWithShape="1">
          <a:blip r:embed="rId4">
            <a:alphaModFix/>
          </a:blip>
          <a:srcRect/>
          <a:stretch/>
        </p:blipFill>
        <p:spPr>
          <a:xfrm>
            <a:off x="0" y="0"/>
            <a:ext cx="5562600" cy="6858000"/>
          </a:xfrm>
          <a:prstGeom prst="rect">
            <a:avLst/>
          </a:prstGeom>
          <a:noFill/>
          <a:ln>
            <a:noFill/>
          </a:ln>
        </p:spPr>
      </p:pic>
      <p:pic>
        <p:nvPicPr>
          <p:cNvPr id="28" name="Google Shape;28;p4"/>
          <p:cNvPicPr preferRelativeResize="0"/>
          <p:nvPr/>
        </p:nvPicPr>
        <p:blipFill rotWithShape="1">
          <a:blip r:embed="rId5">
            <a:alphaModFix/>
          </a:blip>
          <a:srcRect/>
          <a:stretch/>
        </p:blipFill>
        <p:spPr>
          <a:xfrm>
            <a:off x="5557" y="0"/>
            <a:ext cx="4972050" cy="6858000"/>
          </a:xfrm>
          <a:prstGeom prst="rect">
            <a:avLst/>
          </a:prstGeom>
          <a:noFill/>
          <a:ln>
            <a:noFill/>
          </a:ln>
        </p:spPr>
      </p:pic>
      <p:sp>
        <p:nvSpPr>
          <p:cNvPr id="29" name="Google Shape;29;p4"/>
          <p:cNvSpPr txBox="1">
            <a:spLocks noGrp="1"/>
          </p:cNvSpPr>
          <p:nvPr>
            <p:ph type="title"/>
          </p:nvPr>
        </p:nvSpPr>
        <p:spPr>
          <a:xfrm>
            <a:off x="914400" y="1854199"/>
            <a:ext cx="3857625" cy="1069975"/>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914400" y="2924174"/>
            <a:ext cx="3857625" cy="29448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rgbClr val="0E85AA"/>
              </a:buClr>
              <a:buSzPts val="1400"/>
              <a:buFont typeface="Arial"/>
              <a:buNone/>
              <a:defRPr sz="1400" b="0" i="0" u="none" strike="noStrike" cap="none">
                <a:solidFill>
                  <a:srgbClr val="0E85AA"/>
                </a:solidFill>
                <a:latin typeface="Arial"/>
                <a:ea typeface="Arial"/>
                <a:cs typeface="Arial"/>
                <a:sym typeface="Arial"/>
              </a:defRPr>
            </a:lvl2pPr>
            <a:lvl3pPr marL="1371600" marR="0" lvl="2" indent="-228600" algn="l" rtl="0">
              <a:lnSpc>
                <a:spcPct val="90000"/>
              </a:lnSpc>
              <a:spcBef>
                <a:spcPts val="500"/>
              </a:spcBef>
              <a:spcAft>
                <a:spcPts val="0"/>
              </a:spcAft>
              <a:buClr>
                <a:srgbClr val="0E85AA"/>
              </a:buClr>
              <a:buSzPts val="1200"/>
              <a:buFont typeface="Arial"/>
              <a:buNone/>
              <a:defRPr sz="1200" b="0" i="0" u="none" strike="noStrike" cap="none">
                <a:solidFill>
                  <a:srgbClr val="0E85AA"/>
                </a:solidFill>
                <a:latin typeface="Arial"/>
                <a:ea typeface="Arial"/>
                <a:cs typeface="Arial"/>
                <a:sym typeface="Arial"/>
              </a:defRPr>
            </a:lvl3pPr>
            <a:lvl4pPr marL="1828800" marR="0" lvl="3" indent="-228600" algn="l" rtl="0">
              <a:lnSpc>
                <a:spcPct val="90000"/>
              </a:lnSpc>
              <a:spcBef>
                <a:spcPts val="500"/>
              </a:spcBef>
              <a:spcAft>
                <a:spcPts val="0"/>
              </a:spcAft>
              <a:buClr>
                <a:srgbClr val="0E85AA"/>
              </a:buClr>
              <a:buSzPts val="1000"/>
              <a:buFont typeface="Arial"/>
              <a:buNone/>
              <a:defRPr sz="1000" b="0" i="0" u="none" strike="noStrike" cap="none">
                <a:solidFill>
                  <a:srgbClr val="0E85AA"/>
                </a:solidFill>
                <a:latin typeface="Arial"/>
                <a:ea typeface="Arial"/>
                <a:cs typeface="Arial"/>
                <a:sym typeface="Arial"/>
              </a:defRPr>
            </a:lvl4pPr>
            <a:lvl5pPr marL="2286000" marR="0" lvl="4" indent="-228600" algn="l" rtl="0">
              <a:lnSpc>
                <a:spcPct val="90000"/>
              </a:lnSpc>
              <a:spcBef>
                <a:spcPts val="500"/>
              </a:spcBef>
              <a:spcAft>
                <a:spcPts val="0"/>
              </a:spcAft>
              <a:buClr>
                <a:srgbClr val="0E85AA"/>
              </a:buClr>
              <a:buSzPts val="1000"/>
              <a:buFont typeface="Arial"/>
              <a:buNone/>
              <a:defRPr sz="1000" b="0" i="0" u="none" strike="noStrike" cap="none">
                <a:solidFill>
                  <a:srgbClr val="0E85AA"/>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pic>
        <p:nvPicPr>
          <p:cNvPr id="31" name="Google Shape;31;p4"/>
          <p:cNvPicPr preferRelativeResize="0"/>
          <p:nvPr/>
        </p:nvPicPr>
        <p:blipFill rotWithShape="1">
          <a:blip r:embed="rId6">
            <a:alphaModFix/>
          </a:blip>
          <a:srcRect/>
          <a:stretch/>
        </p:blipFill>
        <p:spPr>
          <a:xfrm>
            <a:off x="248674" y="6264471"/>
            <a:ext cx="1143000" cy="400050"/>
          </a:xfrm>
          <a:prstGeom prst="rect">
            <a:avLst/>
          </a:prstGeom>
          <a:noFill/>
          <a:ln>
            <a:noFill/>
          </a:ln>
        </p:spPr>
      </p:pic>
      <p:sp>
        <p:nvSpPr>
          <p:cNvPr id="32" name="Google Shape;32;p4"/>
          <p:cNvSpPr txBox="1"/>
          <p:nvPr/>
        </p:nvSpPr>
        <p:spPr>
          <a:xfrm>
            <a:off x="6223000" y="28849"/>
            <a:ext cx="573881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0" i="0" u="none" strike="noStrike" cap="none">
                <a:solidFill>
                  <a:srgbClr val="0E85AA"/>
                </a:solidFill>
                <a:latin typeface="Arial"/>
                <a:ea typeface="Arial"/>
                <a:cs typeface="Arial"/>
                <a:sym typeface="Arial"/>
              </a:rPr>
              <a:t>Change this image from the Master slide</a:t>
            </a:r>
            <a:endParaRPr sz="1400" b="0" i="0" u="none" strike="noStrike" cap="none">
              <a:solidFill>
                <a:srgbClr val="000000"/>
              </a:solidFill>
              <a:latin typeface="Arial"/>
              <a:ea typeface="Arial"/>
              <a:cs typeface="Arial"/>
              <a:sym typeface="Arial"/>
            </a:endParaRPr>
          </a:p>
        </p:txBody>
      </p:sp>
      <p:pic>
        <p:nvPicPr>
          <p:cNvPr id="33" name="Google Shape;33;p4"/>
          <p:cNvPicPr preferRelativeResize="0"/>
          <p:nvPr/>
        </p:nvPicPr>
        <p:blipFill rotWithShape="1">
          <a:blip r:embed="rId7">
            <a:alphaModFix/>
          </a:blip>
          <a:srcRect/>
          <a:stretch/>
        </p:blipFill>
        <p:spPr>
          <a:xfrm>
            <a:off x="207962" y="206131"/>
            <a:ext cx="4784727" cy="824037"/>
          </a:xfrm>
          <a:prstGeom prst="rect">
            <a:avLst/>
          </a:prstGeom>
          <a:noFill/>
          <a:ln>
            <a:noFill/>
          </a:ln>
        </p:spPr>
      </p:pic>
    </p:spTree>
    <p:extLst>
      <p:ext uri="{BB962C8B-B14F-4D97-AF65-F5344CB8AC3E}">
        <p14:creationId xmlns:p14="http://schemas.microsoft.com/office/powerpoint/2010/main" val="86221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2 x content">
  <p:cSld name="1_Title and 2 x content">
    <p:bg>
      <p:bgPr>
        <a:solidFill>
          <a:schemeClr val="lt1"/>
        </a:solidFill>
        <a:effectLst/>
      </p:bgPr>
    </p:bg>
    <p:spTree>
      <p:nvGrpSpPr>
        <p:cNvPr id="1" name="Shape 34"/>
        <p:cNvGrpSpPr/>
        <p:nvPr/>
      </p:nvGrpSpPr>
      <p:grpSpPr>
        <a:xfrm>
          <a:off x="0" y="0"/>
          <a:ext cx="0" cy="0"/>
          <a:chOff x="0" y="0"/>
          <a:chExt cx="0" cy="0"/>
        </a:xfrm>
      </p:grpSpPr>
      <p:sp>
        <p:nvSpPr>
          <p:cNvPr id="35" name="Google Shape;35;p5"/>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5"/>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chemeClr val="accent2"/>
              </a:buClr>
              <a:buSzPts val="2800"/>
              <a:buFont typeface="Calibri"/>
              <a:buNone/>
              <a:defRPr sz="14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0" name="Google Shape;40;p5"/>
          <p:cNvSpPr txBox="1">
            <a:spLocks noGrp="1"/>
          </p:cNvSpPr>
          <p:nvPr>
            <p:ph type="body" idx="1"/>
          </p:nvPr>
        </p:nvSpPr>
        <p:spPr>
          <a:xfrm>
            <a:off x="514799" y="2263939"/>
            <a:ext cx="4788600" cy="36963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400"/>
              </a:spcBef>
              <a:spcAft>
                <a:spcPts val="0"/>
              </a:spcAft>
              <a:buClr>
                <a:schemeClr val="dk2"/>
              </a:buClr>
              <a:buSzPts val="20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90000"/>
              </a:lnSpc>
              <a:spcBef>
                <a:spcPts val="400"/>
              </a:spcBef>
              <a:spcAft>
                <a:spcPts val="0"/>
              </a:spcAft>
              <a:buClr>
                <a:schemeClr val="dk2"/>
              </a:buClr>
              <a:buSzPts val="1800"/>
              <a:buFont typeface="Arial"/>
              <a:buNone/>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400"/>
              </a:spcBef>
              <a:spcAft>
                <a:spcPts val="0"/>
              </a:spcAft>
              <a:buClr>
                <a:schemeClr val="accent2"/>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30200" algn="l" rtl="0">
              <a:lnSpc>
                <a:spcPct val="90000"/>
              </a:lnSpc>
              <a:spcBef>
                <a:spcPts val="400"/>
              </a:spcBef>
              <a:spcAft>
                <a:spcPts val="0"/>
              </a:spcAft>
              <a:buClr>
                <a:schemeClr val="accent2"/>
              </a:buClr>
              <a:buSzPts val="1600"/>
              <a:buFont typeface="Arial"/>
              <a:buChar char="•"/>
              <a:defRPr sz="1400" b="0" i="0" u="none" strike="noStrike" cap="none">
                <a:solidFill>
                  <a:schemeClr val="dk2"/>
                </a:solidFill>
                <a:latin typeface="Arial"/>
                <a:ea typeface="Arial"/>
                <a:cs typeface="Arial"/>
                <a:sym typeface="Arial"/>
              </a:defRPr>
            </a:lvl4pPr>
            <a:lvl5pPr marL="2286000" marR="0" lvl="4" indent="-228600" algn="l" rtl="0">
              <a:lnSpc>
                <a:spcPct val="90000"/>
              </a:lnSpc>
              <a:spcBef>
                <a:spcPts val="800"/>
              </a:spcBef>
              <a:spcAft>
                <a:spcPts val="0"/>
              </a:spcAft>
              <a:buClr>
                <a:schemeClr val="dk2"/>
              </a:buClr>
              <a:buSzPts val="2000"/>
              <a:buFont typeface="Arial"/>
              <a:buNone/>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rgbClr val="FF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grpSp>
        <p:nvGrpSpPr>
          <p:cNvPr id="41" name="Google Shape;41;p5"/>
          <p:cNvGrpSpPr/>
          <p:nvPr/>
        </p:nvGrpSpPr>
        <p:grpSpPr>
          <a:xfrm>
            <a:off x="-2040904" y="3988723"/>
            <a:ext cx="1872300" cy="2903193"/>
            <a:chOff x="6195941" y="562596"/>
            <a:chExt cx="1872300" cy="2903193"/>
          </a:xfrm>
        </p:grpSpPr>
        <p:grpSp>
          <p:nvGrpSpPr>
            <p:cNvPr id="42" name="Google Shape;42;p5"/>
            <p:cNvGrpSpPr/>
            <p:nvPr/>
          </p:nvGrpSpPr>
          <p:grpSpPr>
            <a:xfrm>
              <a:off x="6195941" y="832605"/>
              <a:ext cx="1872300" cy="2633184"/>
              <a:chOff x="-1872716" y="660661"/>
              <a:chExt cx="1872300" cy="1974937"/>
            </a:xfrm>
          </p:grpSpPr>
          <p:sp>
            <p:nvSpPr>
              <p:cNvPr id="43" name="Google Shape;43;p5"/>
              <p:cNvSpPr txBox="1"/>
              <p:nvPr/>
            </p:nvSpPr>
            <p:spPr>
              <a:xfrm>
                <a:off x="-1872716" y="984698"/>
                <a:ext cx="1872300" cy="165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IE"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44" name="Google Shape;44;p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5" name="Google Shape;45;p5"/>
            <p:cNvGrpSpPr/>
            <p:nvPr/>
          </p:nvGrpSpPr>
          <p:grpSpPr>
            <a:xfrm>
              <a:off x="6303954" y="562596"/>
              <a:ext cx="540000" cy="540000"/>
              <a:chOff x="6303954" y="562596"/>
              <a:chExt cx="540000" cy="540000"/>
            </a:xfrm>
          </p:grpSpPr>
          <p:sp>
            <p:nvSpPr>
              <p:cNvPr id="46" name="Google Shape;46;p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 name="Google Shape;47;p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8" name="Google Shape;48;p5"/>
          <p:cNvSpPr/>
          <p:nvPr/>
        </p:nvSpPr>
        <p:spPr>
          <a:xfrm>
            <a:off x="3019072" y="1772952"/>
            <a:ext cx="12448511"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5"/>
          <p:cNvSpPr txBox="1">
            <a:spLocks noGrp="1"/>
          </p:cNvSpPr>
          <p:nvPr>
            <p:ph type="body" idx="2"/>
          </p:nvPr>
        </p:nvSpPr>
        <p:spPr>
          <a:xfrm>
            <a:off x="5720811" y="2263939"/>
            <a:ext cx="4788600" cy="36963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400"/>
              </a:spcBef>
              <a:spcAft>
                <a:spcPts val="0"/>
              </a:spcAft>
              <a:buClr>
                <a:schemeClr val="dk2"/>
              </a:buClr>
              <a:buSzPts val="20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90000"/>
              </a:lnSpc>
              <a:spcBef>
                <a:spcPts val="400"/>
              </a:spcBef>
              <a:spcAft>
                <a:spcPts val="0"/>
              </a:spcAft>
              <a:buClr>
                <a:schemeClr val="dk2"/>
              </a:buClr>
              <a:buSzPts val="1800"/>
              <a:buFont typeface="Arial"/>
              <a:buNone/>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400"/>
              </a:spcBef>
              <a:spcAft>
                <a:spcPts val="0"/>
              </a:spcAft>
              <a:buClr>
                <a:schemeClr val="accent2"/>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30200" algn="l" rtl="0">
              <a:lnSpc>
                <a:spcPct val="90000"/>
              </a:lnSpc>
              <a:spcBef>
                <a:spcPts val="400"/>
              </a:spcBef>
              <a:spcAft>
                <a:spcPts val="0"/>
              </a:spcAft>
              <a:buClr>
                <a:schemeClr val="accent2"/>
              </a:buClr>
              <a:buSzPts val="1600"/>
              <a:buFont typeface="Arial"/>
              <a:buChar char="•"/>
              <a:defRPr sz="1400" b="0" i="0" u="none" strike="noStrike" cap="none">
                <a:solidFill>
                  <a:schemeClr val="dk2"/>
                </a:solidFill>
                <a:latin typeface="Arial"/>
                <a:ea typeface="Arial"/>
                <a:cs typeface="Arial"/>
                <a:sym typeface="Arial"/>
              </a:defRPr>
            </a:lvl4pPr>
            <a:lvl5pPr marL="2286000" marR="0" lvl="4" indent="-228600" algn="l" rtl="0">
              <a:lnSpc>
                <a:spcPct val="90000"/>
              </a:lnSpc>
              <a:spcBef>
                <a:spcPts val="800"/>
              </a:spcBef>
              <a:spcAft>
                <a:spcPts val="0"/>
              </a:spcAft>
              <a:buClr>
                <a:schemeClr val="dk2"/>
              </a:buClr>
              <a:buSzPts val="2000"/>
              <a:buFont typeface="Arial"/>
              <a:buNone/>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rgbClr val="FF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grpSp>
        <p:nvGrpSpPr>
          <p:cNvPr id="50" name="Google Shape;50;p5"/>
          <p:cNvGrpSpPr/>
          <p:nvPr/>
        </p:nvGrpSpPr>
        <p:grpSpPr>
          <a:xfrm>
            <a:off x="10555200" y="295200"/>
            <a:ext cx="1191992" cy="478599"/>
            <a:chOff x="1899" y="899"/>
            <a:chExt cx="4163" cy="1671"/>
          </a:xfrm>
        </p:grpSpPr>
        <p:sp>
          <p:nvSpPr>
            <p:cNvPr id="51" name="Google Shape;51;p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5"/>
            <p:cNvSpPr/>
            <p:nvPr/>
          </p:nvSpPr>
          <p:spPr>
            <a:xfrm>
              <a:off x="2762" y="2203"/>
              <a:ext cx="0" cy="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5"/>
            <p:cNvSpPr/>
            <p:nvPr/>
          </p:nvSpPr>
          <p:spPr>
            <a:xfrm>
              <a:off x="3203" y="2203"/>
              <a:ext cx="0" cy="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 name="Google Shape;79;p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 name="Google Shape;113;p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5"/>
            <p:cNvSpPr/>
            <p:nvPr/>
          </p:nvSpPr>
          <p:spPr>
            <a:xfrm>
              <a:off x="4838" y="2425"/>
              <a:ext cx="0" cy="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44" name="Google Shape;144;p5"/>
            <p:cNvCxnSpPr/>
            <p:nvPr/>
          </p:nvCxnSpPr>
          <p:spPr>
            <a:xfrm>
              <a:off x="3964" y="2205"/>
              <a:ext cx="0" cy="300"/>
            </a:xfrm>
            <a:prstGeom prst="straightConnector1">
              <a:avLst/>
            </a:prstGeom>
            <a:solidFill>
              <a:schemeClr val="accent2"/>
            </a:solidFill>
            <a:ln w="14275" cap="flat" cmpd="sng">
              <a:solidFill>
                <a:srgbClr val="20406F"/>
              </a:solidFill>
              <a:prstDash val="solid"/>
              <a:miter lim="800000"/>
              <a:headEnd type="none" w="sm" len="sm"/>
              <a:tailEnd type="none" w="sm" len="sm"/>
            </a:ln>
          </p:spPr>
        </p:cxnSp>
      </p:grpSp>
    </p:spTree>
    <p:extLst>
      <p:ext uri="{BB962C8B-B14F-4D97-AF65-F5344CB8AC3E}">
        <p14:creationId xmlns:p14="http://schemas.microsoft.com/office/powerpoint/2010/main" val="171905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145"/>
        <p:cNvGrpSpPr/>
        <p:nvPr/>
      </p:nvGrpSpPr>
      <p:grpSpPr>
        <a:xfrm>
          <a:off x="0" y="0"/>
          <a:ext cx="0" cy="0"/>
          <a:chOff x="0" y="0"/>
          <a:chExt cx="0" cy="0"/>
        </a:xfrm>
      </p:grpSpPr>
      <p:sp>
        <p:nvSpPr>
          <p:cNvPr id="146" name="Google Shape;146;p6"/>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6"/>
          <p:cNvSpPr/>
          <p:nvPr/>
        </p:nvSpPr>
        <p:spPr>
          <a:xfrm>
            <a:off x="19653" y="1204484"/>
            <a:ext cx="6588734" cy="5653516"/>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6"/>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6"/>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51" name="Google Shape;151;p6"/>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14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Google Shape;152;p6"/>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400"/>
              </a:spcBef>
              <a:spcAft>
                <a:spcPts val="0"/>
              </a:spcAft>
              <a:buClr>
                <a:schemeClr val="dk2"/>
              </a:buClr>
              <a:buSzPts val="1800"/>
              <a:buFont typeface="Arial"/>
              <a:buNone/>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400"/>
              </a:spcBef>
              <a:spcAft>
                <a:spcPts val="0"/>
              </a:spcAft>
              <a:buClr>
                <a:srgbClr val="000000"/>
              </a:buClr>
              <a:buSzPts val="1800"/>
              <a:buFont typeface="Arial"/>
              <a:buChar char="•"/>
              <a:defRPr sz="1400" b="0" i="0" u="none" strike="noStrike" cap="none">
                <a:solidFill>
                  <a:srgbClr val="FF0000"/>
                </a:solidFill>
                <a:latin typeface="Arial"/>
                <a:ea typeface="Arial"/>
                <a:cs typeface="Arial"/>
                <a:sym typeface="Arial"/>
              </a:defRPr>
            </a:lvl3pPr>
            <a:lvl4pPr marL="1828800" marR="0" lvl="3" indent="-330200" algn="l" rtl="0">
              <a:lnSpc>
                <a:spcPct val="90000"/>
              </a:lnSpc>
              <a:spcBef>
                <a:spcPts val="400"/>
              </a:spcBef>
              <a:spcAft>
                <a:spcPts val="0"/>
              </a:spcAft>
              <a:buClr>
                <a:srgbClr val="000000"/>
              </a:buClr>
              <a:buSzPts val="1600"/>
              <a:buFont typeface="Arial"/>
              <a:buChar char="•"/>
              <a:defRPr sz="1400" b="0" i="0" u="none" strike="noStrike" cap="none">
                <a:solidFill>
                  <a:srgbClr val="FF0000"/>
                </a:solidFill>
                <a:latin typeface="Arial"/>
                <a:ea typeface="Arial"/>
                <a:cs typeface="Arial"/>
                <a:sym typeface="Arial"/>
              </a:defRPr>
            </a:lvl4pPr>
            <a:lvl5pPr marL="2286000" marR="0" lvl="4" indent="-228600" algn="l" rtl="0">
              <a:lnSpc>
                <a:spcPct val="90000"/>
              </a:lnSpc>
              <a:spcBef>
                <a:spcPts val="800"/>
              </a:spcBef>
              <a:spcAft>
                <a:spcPts val="0"/>
              </a:spcAft>
              <a:buClr>
                <a:srgbClr val="FF0000"/>
              </a:buClr>
              <a:buSzPts val="2000"/>
              <a:buFont typeface="Arial"/>
              <a:buNone/>
              <a:defRPr sz="1400" b="0" i="0" u="none" strike="noStrike" cap="none">
                <a:solidFill>
                  <a:srgbClr val="FF0000"/>
                </a:solidFill>
                <a:latin typeface="Arial"/>
                <a:ea typeface="Arial"/>
                <a:cs typeface="Arial"/>
                <a:sym typeface="Arial"/>
              </a:defRPr>
            </a:lvl5pPr>
            <a:lvl6pPr marL="2743200" marR="0" lvl="5" indent="-342900" algn="l" rtl="0">
              <a:lnSpc>
                <a:spcPct val="90000"/>
              </a:lnSpc>
              <a:spcBef>
                <a:spcPts val="500"/>
              </a:spcBef>
              <a:spcAft>
                <a:spcPts val="0"/>
              </a:spcAft>
              <a:buClr>
                <a:srgbClr val="FF0000"/>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grpSp>
        <p:nvGrpSpPr>
          <p:cNvPr id="153" name="Google Shape;153;p6"/>
          <p:cNvGrpSpPr/>
          <p:nvPr/>
        </p:nvGrpSpPr>
        <p:grpSpPr>
          <a:xfrm>
            <a:off x="6231333" y="1276557"/>
            <a:ext cx="2026702" cy="813600"/>
            <a:chOff x="1899" y="899"/>
            <a:chExt cx="4165" cy="1672"/>
          </a:xfrm>
        </p:grpSpPr>
        <p:sp>
          <p:nvSpPr>
            <p:cNvPr id="154" name="Google Shape;154;p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6"/>
            <p:cNvSpPr/>
            <p:nvPr/>
          </p:nvSpPr>
          <p:spPr>
            <a:xfrm>
              <a:off x="2762" y="2203"/>
              <a:ext cx="28" cy="144"/>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6"/>
            <p:cNvSpPr/>
            <p:nvPr/>
          </p:nvSpPr>
          <p:spPr>
            <a:xfrm>
              <a:off x="3203" y="2203"/>
              <a:ext cx="27" cy="144"/>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 name="Google Shape;197;p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 name="Google Shape;198;p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 name="Google Shape;208;p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 name="Google Shape;211;p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 name="Google Shape;221;p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p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6"/>
            <p:cNvSpPr/>
            <p:nvPr/>
          </p:nvSpPr>
          <p:spPr>
            <a:xfrm>
              <a:off x="4838" y="2425"/>
              <a:ext cx="27" cy="144"/>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 name="Google Shape;241;p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 name="Google Shape;242;p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 name="Google Shape;244;p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 name="Google Shape;245;p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47" name="Google Shape;247;p6"/>
            <p:cNvCxnSpPr/>
            <p:nvPr/>
          </p:nvCxnSpPr>
          <p:spPr>
            <a:xfrm>
              <a:off x="3964" y="2205"/>
              <a:ext cx="0" cy="366"/>
            </a:xfrm>
            <a:prstGeom prst="straightConnector1">
              <a:avLst/>
            </a:prstGeom>
            <a:solidFill>
              <a:schemeClr val="accent2"/>
            </a:solidFill>
            <a:ln w="14275" cap="flat" cmpd="sng">
              <a:solidFill>
                <a:srgbClr val="20406F"/>
              </a:solidFill>
              <a:prstDash val="solid"/>
              <a:miter lim="800000"/>
              <a:headEnd type="none" w="sm" len="sm"/>
              <a:tailEnd type="none" w="sm" len="sm"/>
            </a:ln>
          </p:spPr>
        </p:cxnSp>
      </p:grpSp>
    </p:spTree>
    <p:extLst>
      <p:ext uri="{BB962C8B-B14F-4D97-AF65-F5344CB8AC3E}">
        <p14:creationId xmlns:p14="http://schemas.microsoft.com/office/powerpoint/2010/main" val="291336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E85A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2" name="Google Shape;52;p5"/>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800"/>
              <a:buNone/>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28614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Title &amp; Subtitle  light">
    <p:bg>
      <p:bgPr>
        <a:gradFill>
          <a:gsLst>
            <a:gs pos="0">
              <a:srgbClr val="246076"/>
            </a:gs>
            <a:gs pos="100000">
              <a:srgbClr val="1987A8"/>
            </a:gs>
          </a:gsLst>
          <a:lin ang="17054404" scaled="0"/>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4E402B-0CEA-76CC-B774-546F74B361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1597" y="805778"/>
            <a:ext cx="5974978" cy="1029025"/>
          </a:xfrm>
          <a:prstGeom prst="rect">
            <a:avLst/>
          </a:prstGeom>
        </p:spPr>
      </p:pic>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91464" y="4044950"/>
            <a:ext cx="10500537" cy="2813051"/>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1972" y="6264471"/>
            <a:ext cx="1143000" cy="400050"/>
          </a:xfrm>
          <a:prstGeom prst="rect">
            <a:avLst/>
          </a:prstGeom>
        </p:spPr>
      </p:pic>
      <p:sp>
        <p:nvSpPr>
          <p:cNvPr id="3" name="Title Text">
            <a:extLst>
              <a:ext uri="{FF2B5EF4-FFF2-40B4-BE49-F238E27FC236}">
                <a16:creationId xmlns:a16="http://schemas.microsoft.com/office/drawing/2014/main" id="{DBF4B890-8A06-A22A-70F4-FB49FCCDF498}"/>
              </a:ext>
            </a:extLst>
          </p:cNvPr>
          <p:cNvSpPr txBox="1">
            <a:spLocks noGrp="1"/>
          </p:cNvSpPr>
          <p:nvPr>
            <p:ph type="title"/>
          </p:nvPr>
        </p:nvSpPr>
        <p:spPr>
          <a:xfrm>
            <a:off x="1726163" y="1907006"/>
            <a:ext cx="9576837" cy="2619571"/>
          </a:xfrm>
          <a:prstGeom prst="rect">
            <a:avLst/>
          </a:prstGeom>
        </p:spPr>
        <p:txBody>
          <a:bodyPr anchor="b">
            <a:normAutofit/>
          </a:bodyPr>
          <a:lstStyle>
            <a:lvl1pPr algn="l">
              <a:lnSpc>
                <a:spcPct val="80000"/>
              </a:lnSpc>
              <a:defRPr sz="8000" b="0" i="0" cap="none" spc="-136">
                <a:solidFill>
                  <a:schemeClr val="bg1"/>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a:extLst>
              <a:ext uri="{FF2B5EF4-FFF2-40B4-BE49-F238E27FC236}">
                <a16:creationId xmlns:a16="http://schemas.microsoft.com/office/drawing/2014/main" id="{CC71582C-4629-6DB1-D32F-85D7F89DDB72}"/>
              </a:ext>
            </a:extLst>
          </p:cNvPr>
          <p:cNvSpPr txBox="1">
            <a:spLocks noGrp="1"/>
          </p:cNvSpPr>
          <p:nvPr>
            <p:ph type="body" sz="quarter" idx="1"/>
          </p:nvPr>
        </p:nvSpPr>
        <p:spPr>
          <a:xfrm>
            <a:off x="1726163" y="4741162"/>
            <a:ext cx="9576837" cy="1503400"/>
          </a:xfrm>
          <a:prstGeom prst="rect">
            <a:avLst/>
          </a:prstGeom>
        </p:spPr>
        <p:txBody>
          <a:bodyPr/>
          <a:lstStyle>
            <a:lvl1pPr marL="0" indent="0" algn="l">
              <a:lnSpc>
                <a:spcPct val="120000"/>
              </a:lnSpc>
              <a:buClr>
                <a:schemeClr val="bg1"/>
              </a:buClr>
              <a:buNone/>
              <a:defRPr sz="40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US"/>
              <a:t>Click to edit Master text styles</a:t>
            </a:r>
          </a:p>
        </p:txBody>
      </p:sp>
    </p:spTree>
    <p:extLst>
      <p:ext uri="{BB962C8B-B14F-4D97-AF65-F5344CB8AC3E}">
        <p14:creationId xmlns:p14="http://schemas.microsoft.com/office/powerpoint/2010/main" val="18506438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3229738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149104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992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73366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775787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593308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26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1217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6.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sv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20.svg"/><Relationship Id="rId4" Type="http://schemas.openxmlformats.org/officeDocument/2006/relationships/slideLayout" Target="../slideLayouts/slideLayout40.xml"/><Relationship Id="rId9" Type="http://schemas.openxmlformats.org/officeDocument/2006/relationships/image" Target="../media/image1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10430052" y="136525"/>
            <a:ext cx="1602162" cy="772902"/>
          </a:xfrm>
          <a:prstGeom prst="rect">
            <a:avLst/>
          </a:prstGeom>
        </p:spPr>
      </p:pic>
      <p:pic>
        <p:nvPicPr>
          <p:cNvPr id="5" name="Graphic 4">
            <a:extLst>
              <a:ext uri="{FF2B5EF4-FFF2-40B4-BE49-F238E27FC236}">
                <a16:creationId xmlns:a16="http://schemas.microsoft.com/office/drawing/2014/main" id="{689044A8-DEE4-699A-AB09-D5126337AE3F}"/>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12"/>
              </a:ext>
            </a:extLst>
          </a:blip>
          <a:stretch>
            <a:fillRect/>
          </a:stretch>
        </p:blipFill>
        <p:spPr>
          <a:xfrm>
            <a:off x="-18000" y="6066000"/>
            <a:ext cx="12240000" cy="2314124"/>
          </a:xfrm>
          <a:prstGeom prst="rect">
            <a:avLst/>
          </a:prstGeom>
        </p:spPr>
      </p:pic>
    </p:spTree>
    <p:extLst>
      <p:ext uri="{BB962C8B-B14F-4D97-AF65-F5344CB8AC3E}">
        <p14:creationId xmlns:p14="http://schemas.microsoft.com/office/powerpoint/2010/main" val="412909517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Lst>
  <p:hf hdr="0" ftr="0" dt="0"/>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Lst>
  <p:hf hdr="0" ftr="0" dt="0"/>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256645798"/>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D38DBB-208A-6FB1-A648-0C457748E80B}"/>
              </a:ext>
            </a:extLst>
          </p:cNvPr>
          <p:cNvSpPr/>
          <p:nvPr userDrawn="1"/>
        </p:nvSpPr>
        <p:spPr>
          <a:xfrm>
            <a:off x="0" y="0"/>
            <a:ext cx="12192000" cy="6858000"/>
          </a:xfrm>
          <a:prstGeom prst="rect">
            <a:avLst/>
          </a:prstGeom>
          <a:solidFill>
            <a:srgbClr val="0E8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8" name="Graphic 7">
            <a:extLst>
              <a:ext uri="{FF2B5EF4-FFF2-40B4-BE49-F238E27FC236}">
                <a16:creationId xmlns:a16="http://schemas.microsoft.com/office/drawing/2014/main" id="{0EF3752C-EDFB-8231-23FA-7C79DC4D6C33}"/>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30052" y="139396"/>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5" name="Graphic 4">
            <a:extLst>
              <a:ext uri="{FF2B5EF4-FFF2-40B4-BE49-F238E27FC236}">
                <a16:creationId xmlns:a16="http://schemas.microsoft.com/office/drawing/2014/main" id="{F6F9471F-39F5-431E-55B0-3CF5E5185D50}"/>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8715765" y="6336021"/>
            <a:ext cx="3183342" cy="401636"/>
          </a:xfrm>
          <a:prstGeom prst="rect">
            <a:avLst/>
          </a:prstGeom>
        </p:spPr>
      </p:pic>
    </p:spTree>
    <p:extLst>
      <p:ext uri="{BB962C8B-B14F-4D97-AF65-F5344CB8AC3E}">
        <p14:creationId xmlns:p14="http://schemas.microsoft.com/office/powerpoint/2010/main" val="28971499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OiTqptzchME?feature=oembed" TargetMode="Externa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7.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video" Target="https://www.youtube.com/embed/ZEaJ_VASrR0?feature=oembed" TargetMode="Externa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204E-885A-559A-B30E-8CFB143E7B44}"/>
              </a:ext>
            </a:extLst>
          </p:cNvPr>
          <p:cNvSpPr>
            <a:spLocks noGrp="1"/>
          </p:cNvSpPr>
          <p:nvPr>
            <p:ph type="title"/>
          </p:nvPr>
        </p:nvSpPr>
        <p:spPr>
          <a:xfrm>
            <a:off x="687073" y="2294932"/>
            <a:ext cx="10809891" cy="3628195"/>
          </a:xfrm>
        </p:spPr>
        <p:txBody>
          <a:bodyPr lIns="91440" tIns="45720" rIns="91440" bIns="45720" anchor="b">
            <a:noAutofit/>
          </a:bodyPr>
          <a:lstStyle/>
          <a:p>
            <a:r>
              <a:rPr lang="en-GB" sz="6600">
                <a:ea typeface="Calibri Light"/>
                <a:cs typeface="Calibri Light"/>
              </a:rPr>
              <a:t>Online Webinar – Supporting the development of research skills in the Science </a:t>
            </a:r>
            <a:br>
              <a:rPr lang="en-GB" sz="6600">
                <a:ea typeface="Calibri Light"/>
                <a:cs typeface="Calibri Light"/>
              </a:rPr>
            </a:br>
            <a:r>
              <a:rPr lang="en-GB" sz="6600">
                <a:ea typeface="Calibri Light"/>
                <a:cs typeface="Calibri Light"/>
              </a:rPr>
              <a:t>classroom</a:t>
            </a:r>
          </a:p>
        </p:txBody>
      </p:sp>
      <p:sp>
        <p:nvSpPr>
          <p:cNvPr id="3" name="Text Placeholder 2">
            <a:extLst>
              <a:ext uri="{FF2B5EF4-FFF2-40B4-BE49-F238E27FC236}">
                <a16:creationId xmlns:a16="http://schemas.microsoft.com/office/drawing/2014/main" id="{6A5CF495-8079-678F-9728-09A7AB29AE52}"/>
              </a:ext>
            </a:extLst>
          </p:cNvPr>
          <p:cNvSpPr>
            <a:spLocks noGrp="1"/>
          </p:cNvSpPr>
          <p:nvPr>
            <p:ph type="body" sz="quarter" idx="1"/>
          </p:nvPr>
        </p:nvSpPr>
        <p:spPr>
          <a:xfrm>
            <a:off x="900539" y="5568286"/>
            <a:ext cx="9576837" cy="724534"/>
          </a:xfrm>
        </p:spPr>
        <p:txBody>
          <a:bodyPr lIns="91440" tIns="45720" rIns="91440" bIns="45720" anchor="t">
            <a:normAutofit fontScale="40000" lnSpcReduction="20000"/>
          </a:bodyPr>
          <a:lstStyle/>
          <a:p>
            <a:endParaRPr lang="en-IE"/>
          </a:p>
          <a:p>
            <a:r>
              <a:rPr lang="en-IE">
                <a:ea typeface="Calibri Light"/>
                <a:cs typeface="Calibri Light"/>
              </a:rPr>
              <a:t>Term 2 2026</a:t>
            </a:r>
            <a:endParaRPr lang="en-IE"/>
          </a:p>
        </p:txBody>
      </p:sp>
    </p:spTree>
    <p:extLst>
      <p:ext uri="{BB962C8B-B14F-4D97-AF65-F5344CB8AC3E}">
        <p14:creationId xmlns:p14="http://schemas.microsoft.com/office/powerpoint/2010/main" val="1074654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C95C3-3DCE-7611-109C-83CE26ADD69F}"/>
            </a:ext>
          </a:extLst>
        </p:cNvPr>
        <p:cNvGrpSpPr/>
        <p:nvPr/>
      </p:nvGrpSpPr>
      <p:grpSpPr>
        <a:xfrm>
          <a:off x="0" y="0"/>
          <a:ext cx="0" cy="0"/>
          <a:chOff x="0" y="0"/>
          <a:chExt cx="0" cy="0"/>
        </a:xfrm>
      </p:grpSpPr>
      <p:pic>
        <p:nvPicPr>
          <p:cNvPr id="4" name="Picture 3" descr="A qr code with a paper crane&#10;&#10;AI-generated content may be incorrect.">
            <a:extLst>
              <a:ext uri="{FF2B5EF4-FFF2-40B4-BE49-F238E27FC236}">
                <a16:creationId xmlns:a16="http://schemas.microsoft.com/office/drawing/2014/main" id="{2EA6EA61-36A3-9131-FEB8-575F934101B0}"/>
              </a:ext>
            </a:extLst>
          </p:cNvPr>
          <p:cNvPicPr>
            <a:picLocks noChangeAspect="1"/>
          </p:cNvPicPr>
          <p:nvPr/>
        </p:nvPicPr>
        <p:blipFill>
          <a:blip r:embed="rId3"/>
          <a:stretch>
            <a:fillRect/>
          </a:stretch>
        </p:blipFill>
        <p:spPr>
          <a:xfrm>
            <a:off x="6415088" y="2047875"/>
            <a:ext cx="3257550" cy="3295650"/>
          </a:xfrm>
          <a:prstGeom prst="rect">
            <a:avLst/>
          </a:prstGeom>
        </p:spPr>
      </p:pic>
      <p:sp>
        <p:nvSpPr>
          <p:cNvPr id="5" name="Title 4">
            <a:extLst>
              <a:ext uri="{FF2B5EF4-FFF2-40B4-BE49-F238E27FC236}">
                <a16:creationId xmlns:a16="http://schemas.microsoft.com/office/drawing/2014/main" id="{E3C6B676-689E-DF28-6EAF-90BF633D5E37}"/>
              </a:ext>
            </a:extLst>
          </p:cNvPr>
          <p:cNvSpPr>
            <a:spLocks noGrp="1"/>
          </p:cNvSpPr>
          <p:nvPr>
            <p:ph type="title"/>
          </p:nvPr>
        </p:nvSpPr>
        <p:spPr>
          <a:xfrm>
            <a:off x="666482" y="365125"/>
            <a:ext cx="10687318" cy="1336295"/>
          </a:xfrm>
        </p:spPr>
        <p:txBody>
          <a:bodyPr/>
          <a:lstStyle/>
          <a:p>
            <a:r>
              <a:rPr lang="en-GB">
                <a:cs typeface="Arial"/>
              </a:rPr>
              <a:t>Padlet of Resources</a:t>
            </a:r>
          </a:p>
        </p:txBody>
      </p:sp>
      <p:pic>
        <p:nvPicPr>
          <p:cNvPr id="7" name="Picture 6" descr="A screen shot of a phone&#10;&#10;Description automatically generated">
            <a:extLst>
              <a:ext uri="{FF2B5EF4-FFF2-40B4-BE49-F238E27FC236}">
                <a16:creationId xmlns:a16="http://schemas.microsoft.com/office/drawing/2014/main" id="{7D2E7332-9D1C-09C0-39CB-C64FBE540A81}"/>
              </a:ext>
            </a:extLst>
          </p:cNvPr>
          <p:cNvPicPr>
            <a:picLocks noChangeAspect="1"/>
          </p:cNvPicPr>
          <p:nvPr/>
        </p:nvPicPr>
        <p:blipFill>
          <a:blip r:embed="rId4"/>
          <a:stretch>
            <a:fillRect/>
          </a:stretch>
        </p:blipFill>
        <p:spPr>
          <a:xfrm>
            <a:off x="6098733" y="365125"/>
            <a:ext cx="3976523" cy="5325190"/>
          </a:xfrm>
          <a:prstGeom prst="rect">
            <a:avLst/>
          </a:prstGeom>
        </p:spPr>
      </p:pic>
      <p:sp>
        <p:nvSpPr>
          <p:cNvPr id="8" name="Rectangle 7">
            <a:extLst>
              <a:ext uri="{FF2B5EF4-FFF2-40B4-BE49-F238E27FC236}">
                <a16:creationId xmlns:a16="http://schemas.microsoft.com/office/drawing/2014/main" id="{70EC73B7-D682-CC09-9AF0-34CBAAE1182E}"/>
              </a:ext>
            </a:extLst>
          </p:cNvPr>
          <p:cNvSpPr/>
          <p:nvPr/>
        </p:nvSpPr>
        <p:spPr>
          <a:xfrm>
            <a:off x="828261" y="2120347"/>
            <a:ext cx="4522304" cy="266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Image of </a:t>
            </a:r>
            <a:r>
              <a:rPr lang="en-GB" err="1">
                <a:cs typeface="Arial"/>
              </a:rPr>
              <a:t>padlet</a:t>
            </a:r>
            <a:endParaRPr lang="en-US" err="1"/>
          </a:p>
        </p:txBody>
      </p:sp>
      <p:pic>
        <p:nvPicPr>
          <p:cNvPr id="3" name="Picture 2">
            <a:extLst>
              <a:ext uri="{FF2B5EF4-FFF2-40B4-BE49-F238E27FC236}">
                <a16:creationId xmlns:a16="http://schemas.microsoft.com/office/drawing/2014/main" id="{20CB9E0F-3742-8364-4705-606F0E5256F3}"/>
              </a:ext>
            </a:extLst>
          </p:cNvPr>
          <p:cNvPicPr>
            <a:picLocks noChangeAspect="1"/>
          </p:cNvPicPr>
          <p:nvPr/>
        </p:nvPicPr>
        <p:blipFill>
          <a:blip r:embed="rId5"/>
          <a:stretch>
            <a:fillRect/>
          </a:stretch>
        </p:blipFill>
        <p:spPr>
          <a:xfrm>
            <a:off x="294841" y="1901697"/>
            <a:ext cx="5589144" cy="3441828"/>
          </a:xfrm>
          <a:prstGeom prst="rect">
            <a:avLst/>
          </a:prstGeom>
        </p:spPr>
      </p:pic>
    </p:spTree>
    <p:extLst>
      <p:ext uri="{BB962C8B-B14F-4D97-AF65-F5344CB8AC3E}">
        <p14:creationId xmlns:p14="http://schemas.microsoft.com/office/powerpoint/2010/main" val="345445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10769D0D-80FF-A0E4-4776-D5B3215E9226}"/>
            </a:ext>
          </a:extLst>
        </p:cNvPr>
        <p:cNvGrpSpPr/>
        <p:nvPr/>
      </p:nvGrpSpPr>
      <p:grpSpPr>
        <a:xfrm>
          <a:off x="0" y="0"/>
          <a:ext cx="0" cy="0"/>
          <a:chOff x="0" y="0"/>
          <a:chExt cx="0" cy="0"/>
        </a:xfrm>
      </p:grpSpPr>
      <p:sp>
        <p:nvSpPr>
          <p:cNvPr id="519" name="Google Shape;519;p30">
            <a:extLst>
              <a:ext uri="{FF2B5EF4-FFF2-40B4-BE49-F238E27FC236}">
                <a16:creationId xmlns:a16="http://schemas.microsoft.com/office/drawing/2014/main" id="{03997D35-3AAA-7DB3-2710-E42D222C80A8}"/>
              </a:ext>
            </a:extLst>
          </p:cNvPr>
          <p:cNvSpPr txBox="1">
            <a:spLocks noGrp="1"/>
          </p:cNvSpPr>
          <p:nvPr>
            <p:ph type="title"/>
          </p:nvPr>
        </p:nvSpPr>
        <p:spPr>
          <a:xfrm>
            <a:off x="853565" y="2571463"/>
            <a:ext cx="9576900" cy="8556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SzPts val="7200"/>
              <a:buNone/>
            </a:pPr>
            <a:r>
              <a:rPr lang="en-IE" sz="4800"/>
              <a:t>Session 1</a:t>
            </a:r>
            <a:endParaRPr sz="8800"/>
          </a:p>
        </p:txBody>
      </p:sp>
      <p:sp>
        <p:nvSpPr>
          <p:cNvPr id="520" name="Google Shape;520;p30">
            <a:extLst>
              <a:ext uri="{FF2B5EF4-FFF2-40B4-BE49-F238E27FC236}">
                <a16:creationId xmlns:a16="http://schemas.microsoft.com/office/drawing/2014/main" id="{2FDB3247-7D82-037E-41C0-7E06C1E71424}"/>
              </a:ext>
            </a:extLst>
          </p:cNvPr>
          <p:cNvSpPr txBox="1">
            <a:spLocks noGrp="1"/>
          </p:cNvSpPr>
          <p:nvPr>
            <p:ph type="body" idx="1"/>
          </p:nvPr>
        </p:nvSpPr>
        <p:spPr>
          <a:xfrm>
            <a:off x="849049" y="3597375"/>
            <a:ext cx="10459323" cy="18684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4000"/>
              <a:buNone/>
            </a:pPr>
            <a:r>
              <a:rPr lang="en-IE" sz="3200"/>
              <a:t>9:15 – 10:25</a:t>
            </a:r>
          </a:p>
          <a:p>
            <a:pPr marL="0" indent="0">
              <a:spcBef>
                <a:spcPts val="0"/>
              </a:spcBef>
            </a:pPr>
            <a:r>
              <a:rPr lang="en-GB" sz="3200"/>
              <a:t>Supporting Students with Background Research and Referencing </a:t>
            </a:r>
          </a:p>
        </p:txBody>
      </p:sp>
    </p:spTree>
    <p:extLst>
      <p:ext uri="{BB962C8B-B14F-4D97-AF65-F5344CB8AC3E}">
        <p14:creationId xmlns:p14="http://schemas.microsoft.com/office/powerpoint/2010/main" val="2828627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B75C88-51CC-185D-4AEA-8316DBE7F5AE}"/>
              </a:ext>
            </a:extLst>
          </p:cNvPr>
          <p:cNvSpPr>
            <a:spLocks noGrp="1"/>
          </p:cNvSpPr>
          <p:nvPr>
            <p:ph idx="1"/>
          </p:nvPr>
        </p:nvSpPr>
        <p:spPr>
          <a:xfrm>
            <a:off x="837663" y="1711564"/>
            <a:ext cx="10524490" cy="4330462"/>
          </a:xfrm>
        </p:spPr>
        <p:txBody>
          <a:bodyPr vert="horz" lIns="91440" tIns="45720" rIns="91440" bIns="45720" rtlCol="0" anchor="t">
            <a:normAutofit/>
          </a:bodyPr>
          <a:lstStyle/>
          <a:p>
            <a:pPr marL="0" indent="0">
              <a:lnSpc>
                <a:spcPct val="150000"/>
              </a:lnSpc>
              <a:buNone/>
            </a:pPr>
            <a:r>
              <a:rPr lang="en-GB" kern="0">
                <a:solidFill>
                  <a:prstClr val="white"/>
                </a:solidFill>
                <a:cs typeface="Arial"/>
                <a:sym typeface="Arial"/>
              </a:rPr>
              <a:t>By the end of this session participants will have:</a:t>
            </a:r>
            <a:endParaRPr lang="en-US">
              <a:solidFill>
                <a:prstClr val="white"/>
              </a:solidFill>
            </a:endParaRPr>
          </a:p>
          <a:p>
            <a:pPr>
              <a:lnSpc>
                <a:spcPct val="150000"/>
              </a:lnSpc>
              <a:buFont typeface="Arial"/>
              <a:buChar char="•"/>
            </a:pPr>
            <a:r>
              <a:rPr lang="en-GB" kern="0">
                <a:solidFill>
                  <a:prstClr val="white"/>
                </a:solidFill>
                <a:ea typeface="+mn-lt"/>
                <a:cs typeface="+mn-lt"/>
              </a:rPr>
              <a:t>gained practical strategies to support student research and referencing.</a:t>
            </a:r>
            <a:endParaRPr lang="en-GB">
              <a:solidFill>
                <a:prstClr val="white"/>
              </a:solidFill>
              <a:cs typeface="Arial" panose="020B0604020202020204"/>
            </a:endParaRPr>
          </a:p>
          <a:p>
            <a:pPr>
              <a:lnSpc>
                <a:spcPct val="150000"/>
              </a:lnSpc>
              <a:buFont typeface="Arial"/>
              <a:buChar char="•"/>
            </a:pPr>
            <a:r>
              <a:rPr lang="en-GB" kern="0">
                <a:solidFill>
                  <a:prstClr val="white"/>
                </a:solidFill>
                <a:ea typeface="+mn-lt"/>
                <a:cs typeface="+mn-lt"/>
              </a:rPr>
              <a:t>identified common challenges and effective classroom supports.</a:t>
            </a:r>
            <a:endParaRPr lang="en-GB" kern="0">
              <a:solidFill>
                <a:prstClr val="white"/>
              </a:solidFill>
              <a:cs typeface="Arial" panose="020B0604020202020204"/>
            </a:endParaRPr>
          </a:p>
          <a:p>
            <a:pPr>
              <a:lnSpc>
                <a:spcPct val="150000"/>
              </a:lnSpc>
              <a:buFont typeface="Arial"/>
              <a:buChar char="•"/>
            </a:pPr>
            <a:r>
              <a:rPr lang="en-GB" kern="0">
                <a:solidFill>
                  <a:prstClr val="white"/>
                </a:solidFill>
                <a:cs typeface="Arial" panose="020B0604020202020204"/>
              </a:rPr>
              <a:t>engaged with research as a learning outcome.</a:t>
            </a:r>
          </a:p>
          <a:p>
            <a:pPr marL="0" indent="0">
              <a:lnSpc>
                <a:spcPct val="150000"/>
              </a:lnSpc>
              <a:buNone/>
            </a:pPr>
            <a:endParaRPr lang="en-GB" kern="0">
              <a:solidFill>
                <a:prstClr val="white"/>
              </a:solidFill>
              <a:cs typeface="Arial" panose="020B0604020202020204"/>
            </a:endParaRPr>
          </a:p>
          <a:p>
            <a:pPr>
              <a:lnSpc>
                <a:spcPct val="150000"/>
              </a:lnSpc>
            </a:pPr>
            <a:endParaRPr lang="en-GB" kern="0">
              <a:solidFill>
                <a:prstClr val="white"/>
              </a:solidFill>
              <a:cs typeface="Arial" panose="020B0604020202020204"/>
            </a:endParaRPr>
          </a:p>
        </p:txBody>
      </p:sp>
      <p:sp>
        <p:nvSpPr>
          <p:cNvPr id="4" name="Title 1">
            <a:extLst>
              <a:ext uri="{FF2B5EF4-FFF2-40B4-BE49-F238E27FC236}">
                <a16:creationId xmlns:a16="http://schemas.microsoft.com/office/drawing/2014/main" id="{AC3DF701-0D7B-A3D9-FA82-49EECF5034E2}"/>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E85AA"/>
              </a:buClr>
              <a:buSzPts val="1800"/>
              <a:buFont typeface="Arial"/>
              <a:buNone/>
              <a:defRPr sz="4400" b="0" i="0" u="none" strike="noStrike" cap="none">
                <a:solidFill>
                  <a:srgbClr val="0E85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4647C"/>
              </a:buClr>
              <a:buSzPts val="2100"/>
              <a:defRPr/>
            </a:pPr>
            <a:r>
              <a:rPr kumimoji="0" lang="en-GB" sz="4400" b="0" i="0" u="none" strike="noStrike" kern="0" cap="none" spc="0" normalizeH="0" baseline="0" noProof="0">
                <a:ln>
                  <a:noFill/>
                </a:ln>
                <a:solidFill>
                  <a:prstClr val="white"/>
                </a:solidFill>
                <a:effectLst/>
                <a:uLnTx/>
                <a:uFillTx/>
                <a:latin typeface="Arial"/>
                <a:cs typeface="Arial"/>
                <a:sym typeface="Arial"/>
              </a:rPr>
              <a:t>Learning Intentions</a:t>
            </a:r>
            <a:r>
              <a:rPr lang="en-GB" kern="0">
                <a:solidFill>
                  <a:prstClr val="white"/>
                </a:solidFill>
              </a:rPr>
              <a:t> for Session 1</a:t>
            </a:r>
            <a:endParaRPr kumimoji="0" lang="en-GB" sz="4400" b="0" i="0" u="none" strike="noStrike" kern="0" cap="none" spc="0" normalizeH="0" baseline="0" noProof="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2490228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C54E-E8BB-037F-EEB1-7D158CC9E1DC}"/>
            </a:ext>
          </a:extLst>
        </p:cNvPr>
        <p:cNvGrpSpPr/>
        <p:nvPr/>
      </p:nvGrpSpPr>
      <p:grpSpPr>
        <a:xfrm>
          <a:off x="0" y="0"/>
          <a:ext cx="0" cy="0"/>
          <a:chOff x="0" y="0"/>
          <a:chExt cx="0" cy="0"/>
        </a:xfrm>
      </p:grpSpPr>
      <p:sp>
        <p:nvSpPr>
          <p:cNvPr id="115" name="Title 114">
            <a:extLst>
              <a:ext uri="{FF2B5EF4-FFF2-40B4-BE49-F238E27FC236}">
                <a16:creationId xmlns:a16="http://schemas.microsoft.com/office/drawing/2014/main" id="{1B883C55-F2D6-9E0F-2F52-71C144A9A62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IE"/>
              <a:t>Why Background Research Matters</a:t>
            </a:r>
          </a:p>
        </p:txBody>
      </p:sp>
      <p:sp>
        <p:nvSpPr>
          <p:cNvPr id="5" name="TextBox 4">
            <a:extLst>
              <a:ext uri="{FF2B5EF4-FFF2-40B4-BE49-F238E27FC236}">
                <a16:creationId xmlns:a16="http://schemas.microsoft.com/office/drawing/2014/main" id="{234A35C5-7FD5-3548-D31A-8F7716EB495E}"/>
              </a:ext>
            </a:extLst>
          </p:cNvPr>
          <p:cNvSpPr txBox="1"/>
          <p:nvPr/>
        </p:nvSpPr>
        <p:spPr>
          <a:xfrm>
            <a:off x="838200" y="1825625"/>
            <a:ext cx="7381335" cy="4394470"/>
          </a:xfrm>
          <a:prstGeom prst="rect">
            <a:avLst/>
          </a:prstGeom>
        </p:spPr>
        <p:txBody>
          <a:bodyPr vert="horz" lIns="91440" tIns="45720" rIns="91440" bIns="45720" rtlCol="0" anchor="t">
            <a:normAutofit/>
          </a:bodyPr>
          <a:lstStyle/>
          <a:p>
            <a:pPr>
              <a:lnSpc>
                <a:spcPct val="150000"/>
              </a:lnSpc>
              <a:spcBef>
                <a:spcPts val="1000"/>
              </a:spcBef>
            </a:pPr>
            <a:r>
              <a:rPr lang="en-US" sz="3200">
                <a:solidFill>
                  <a:srgbClr val="0E85AA"/>
                </a:solidFill>
              </a:rPr>
              <a:t>Background research supports:</a:t>
            </a:r>
            <a:endParaRPr lang="en-US" sz="3200">
              <a:solidFill>
                <a:srgbClr val="0E85AA"/>
              </a:solidFill>
              <a:cs typeface="Arial" panose="020B0604020202020204"/>
            </a:endParaRPr>
          </a:p>
          <a:p>
            <a:pPr marL="228600" indent="-228600">
              <a:lnSpc>
                <a:spcPct val="150000"/>
              </a:lnSpc>
              <a:spcBef>
                <a:spcPts val="1000"/>
              </a:spcBef>
              <a:buFont typeface="Arial" panose="020B0604020202020204" pitchFamily="34" charset="0"/>
              <a:buChar char="•"/>
            </a:pPr>
            <a:r>
              <a:rPr lang="en-US" sz="3200">
                <a:solidFill>
                  <a:srgbClr val="0E85AA"/>
                </a:solidFill>
              </a:rPr>
              <a:t>understanding the investigation focus</a:t>
            </a:r>
            <a:endParaRPr lang="en-US" sz="3200">
              <a:solidFill>
                <a:srgbClr val="0E85AA"/>
              </a:solidFill>
              <a:cs typeface="Arial"/>
            </a:endParaRPr>
          </a:p>
          <a:p>
            <a:pPr marL="228600" indent="-228600">
              <a:lnSpc>
                <a:spcPct val="150000"/>
              </a:lnSpc>
              <a:spcBef>
                <a:spcPts val="1000"/>
              </a:spcBef>
              <a:buFont typeface="Arial" panose="020B0604020202020204" pitchFamily="34" charset="0"/>
              <a:buChar char="•"/>
            </a:pPr>
            <a:r>
              <a:rPr lang="en-US" sz="3200">
                <a:solidFill>
                  <a:srgbClr val="0E85AA"/>
                </a:solidFill>
              </a:rPr>
              <a:t>informed experimental decisions </a:t>
            </a:r>
            <a:endParaRPr lang="en-US" sz="3200">
              <a:solidFill>
                <a:srgbClr val="0E85AA"/>
              </a:solidFill>
              <a:cs typeface="Arial"/>
            </a:endParaRPr>
          </a:p>
          <a:p>
            <a:pPr marL="228600" indent="-228600">
              <a:lnSpc>
                <a:spcPct val="150000"/>
              </a:lnSpc>
              <a:spcBef>
                <a:spcPts val="1000"/>
              </a:spcBef>
              <a:buFont typeface="Arial" panose="020B0604020202020204" pitchFamily="34" charset="0"/>
              <a:buChar char="•"/>
            </a:pPr>
            <a:r>
              <a:rPr lang="en-US" sz="3200">
                <a:solidFill>
                  <a:srgbClr val="0E85AA"/>
                </a:solidFill>
              </a:rPr>
              <a:t>scientific reasoning and justification</a:t>
            </a:r>
            <a:endParaRPr lang="en-US" sz="3200">
              <a:solidFill>
                <a:srgbClr val="0E85AA"/>
              </a:solidFill>
              <a:cs typeface="Arial"/>
            </a:endParaRPr>
          </a:p>
          <a:p>
            <a:pPr marL="228600" indent="-228600">
              <a:lnSpc>
                <a:spcPct val="150000"/>
              </a:lnSpc>
              <a:spcBef>
                <a:spcPts val="1000"/>
              </a:spcBef>
              <a:buFont typeface="Arial" panose="020B0604020202020204" pitchFamily="34" charset="0"/>
              <a:buChar char="•"/>
            </a:pPr>
            <a:r>
              <a:rPr lang="en-US" sz="3200">
                <a:solidFill>
                  <a:srgbClr val="0E85AA"/>
                </a:solidFill>
              </a:rPr>
              <a:t>reflection and evaluation</a:t>
            </a:r>
            <a:endParaRPr lang="en-US" sz="3200">
              <a:solidFill>
                <a:srgbClr val="0E85AA"/>
              </a:solidFill>
              <a:cs typeface="Arial"/>
            </a:endParaRPr>
          </a:p>
        </p:txBody>
      </p:sp>
      <p:pic>
        <p:nvPicPr>
          <p:cNvPr id="13" name="Picture 12">
            <a:extLst>
              <a:ext uri="{FF2B5EF4-FFF2-40B4-BE49-F238E27FC236}">
                <a16:creationId xmlns:a16="http://schemas.microsoft.com/office/drawing/2014/main" id="{E5804415-6457-F88C-9727-1FEB8EDF5BD0}"/>
              </a:ext>
            </a:extLst>
          </p:cNvPr>
          <p:cNvPicPr>
            <a:picLocks noChangeAspect="1"/>
          </p:cNvPicPr>
          <p:nvPr/>
        </p:nvPicPr>
        <p:blipFill>
          <a:blip r:embed="rId3"/>
          <a:stretch>
            <a:fillRect/>
          </a:stretch>
        </p:blipFill>
        <p:spPr>
          <a:xfrm>
            <a:off x="8654716" y="2492067"/>
            <a:ext cx="3125638" cy="3436521"/>
          </a:xfrm>
          <a:prstGeom prst="rect">
            <a:avLst/>
          </a:prstGeom>
        </p:spPr>
      </p:pic>
      <p:pic>
        <p:nvPicPr>
          <p:cNvPr id="3" name="Picture 2" descr="A close-up of a sign&#10;&#10;AI-generated content may be incorrect.">
            <a:extLst>
              <a:ext uri="{FF2B5EF4-FFF2-40B4-BE49-F238E27FC236}">
                <a16:creationId xmlns:a16="http://schemas.microsoft.com/office/drawing/2014/main" id="{5BD198DB-A4C0-3451-3B50-CE815A81ADF2}"/>
              </a:ext>
            </a:extLst>
          </p:cNvPr>
          <p:cNvPicPr>
            <a:picLocks noChangeAspect="1"/>
          </p:cNvPicPr>
          <p:nvPr/>
        </p:nvPicPr>
        <p:blipFill>
          <a:blip r:embed="rId4"/>
          <a:stretch>
            <a:fillRect/>
          </a:stretch>
        </p:blipFill>
        <p:spPr>
          <a:xfrm>
            <a:off x="8424678" y="1392239"/>
            <a:ext cx="2471922" cy="1297635"/>
          </a:xfrm>
          <a:prstGeom prst="rect">
            <a:avLst/>
          </a:prstGeom>
          <a:noFill/>
        </p:spPr>
      </p:pic>
    </p:spTree>
    <p:extLst>
      <p:ext uri="{BB962C8B-B14F-4D97-AF65-F5344CB8AC3E}">
        <p14:creationId xmlns:p14="http://schemas.microsoft.com/office/powerpoint/2010/main" val="610010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5"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36A3-539C-F6C4-10CD-94C4D0FF838D}"/>
              </a:ext>
            </a:extLst>
          </p:cNvPr>
          <p:cNvSpPr>
            <a:spLocks noGrp="1"/>
          </p:cNvSpPr>
          <p:nvPr>
            <p:ph type="title"/>
          </p:nvPr>
        </p:nvSpPr>
        <p:spPr/>
        <p:txBody>
          <a:bodyPr/>
          <a:lstStyle/>
          <a:p>
            <a:r>
              <a:rPr lang="en-GB">
                <a:cs typeface="Arial"/>
              </a:rPr>
              <a:t>Time to Think</a:t>
            </a:r>
            <a:endParaRPr lang="en-GB"/>
          </a:p>
        </p:txBody>
      </p:sp>
      <p:sp>
        <p:nvSpPr>
          <p:cNvPr id="3" name="Text Placeholder 2">
            <a:extLst>
              <a:ext uri="{FF2B5EF4-FFF2-40B4-BE49-F238E27FC236}">
                <a16:creationId xmlns:a16="http://schemas.microsoft.com/office/drawing/2014/main" id="{00A5C13C-E967-D7CA-E81B-4D5C6BB8D511}"/>
              </a:ext>
            </a:extLst>
          </p:cNvPr>
          <p:cNvSpPr>
            <a:spLocks noGrp="1"/>
          </p:cNvSpPr>
          <p:nvPr>
            <p:ph idx="1"/>
          </p:nvPr>
        </p:nvSpPr>
        <p:spPr/>
        <p:txBody>
          <a:bodyPr vert="horz" lIns="91440" tIns="45720" rIns="91440" bIns="45720" rtlCol="0" anchor="t">
            <a:normAutofit/>
          </a:bodyPr>
          <a:lstStyle/>
          <a:p>
            <a:pPr marL="0" indent="0" algn="ctr">
              <a:lnSpc>
                <a:spcPct val="150000"/>
              </a:lnSpc>
              <a:buNone/>
            </a:pPr>
            <a:endParaRPr lang="en-GB">
              <a:highlight>
                <a:srgbClr val="FFFF00"/>
              </a:highlight>
              <a:cs typeface="Arial" panose="020B0604020202020204"/>
            </a:endParaRPr>
          </a:p>
          <a:p>
            <a:pPr marL="0" indent="0" algn="ctr">
              <a:lnSpc>
                <a:spcPct val="150000"/>
              </a:lnSpc>
              <a:buNone/>
            </a:pPr>
            <a:r>
              <a:rPr lang="en-GB"/>
              <a:t>Where in your teaching so far have students had opportunities to develop research skills through engagement with learning experiences in your classroom?</a:t>
            </a:r>
            <a:endParaRPr lang="en-GB">
              <a:highlight>
                <a:srgbClr val="FFFF00"/>
              </a:highlight>
              <a:cs typeface="Arial" panose="020B0604020202020204"/>
            </a:endParaRPr>
          </a:p>
        </p:txBody>
      </p:sp>
      <p:pic>
        <p:nvPicPr>
          <p:cNvPr id="4" name="Picture 3" descr="A blue outline of a head with gears and question mark&#10;&#10;AI-generated content may be incorrect.">
            <a:extLst>
              <a:ext uri="{FF2B5EF4-FFF2-40B4-BE49-F238E27FC236}">
                <a16:creationId xmlns:a16="http://schemas.microsoft.com/office/drawing/2014/main" id="{8024C10A-5469-21A4-F615-4651C98C37C3}"/>
              </a:ext>
            </a:extLst>
          </p:cNvPr>
          <p:cNvPicPr>
            <a:picLocks noChangeAspect="1"/>
          </p:cNvPicPr>
          <p:nvPr/>
        </p:nvPicPr>
        <p:blipFill>
          <a:blip r:embed="rId3"/>
          <a:stretch>
            <a:fillRect/>
          </a:stretch>
        </p:blipFill>
        <p:spPr>
          <a:xfrm>
            <a:off x="10072519" y="4005032"/>
            <a:ext cx="1764804" cy="1729385"/>
          </a:xfrm>
          <a:prstGeom prst="rect">
            <a:avLst/>
          </a:prstGeom>
        </p:spPr>
      </p:pic>
      <p:sp>
        <p:nvSpPr>
          <p:cNvPr id="7" name="Graphic 5" descr="Hourglass Full with solid fill">
            <a:extLst>
              <a:ext uri="{FF2B5EF4-FFF2-40B4-BE49-F238E27FC236}">
                <a16:creationId xmlns:a16="http://schemas.microsoft.com/office/drawing/2014/main" id="{AFF80E37-737D-EDA9-F8C0-1E72114D214B}"/>
              </a:ext>
            </a:extLst>
          </p:cNvPr>
          <p:cNvSpPr/>
          <p:nvPr/>
        </p:nvSpPr>
        <p:spPr>
          <a:xfrm>
            <a:off x="7466656" y="4939146"/>
            <a:ext cx="533114" cy="761638"/>
          </a:xfrm>
          <a:custGeom>
            <a:avLst/>
            <a:gdLst>
              <a:gd name="csX0" fmla="*/ 507397 w 533114"/>
              <a:gd name="csY0" fmla="*/ 57093 h 761638"/>
              <a:gd name="csX1" fmla="*/ 533114 w 533114"/>
              <a:gd name="csY1" fmla="*/ 57093 h 761638"/>
              <a:gd name="csX2" fmla="*/ 533114 w 533114"/>
              <a:gd name="csY2" fmla="*/ 0 h 761638"/>
              <a:gd name="csX3" fmla="*/ 0 w 533114"/>
              <a:gd name="csY3" fmla="*/ 0 h 761638"/>
              <a:gd name="csX4" fmla="*/ 0 w 533114"/>
              <a:gd name="csY4" fmla="*/ 57150 h 761638"/>
              <a:gd name="csX5" fmla="*/ 24765 w 533114"/>
              <a:gd name="csY5" fmla="*/ 57150 h 761638"/>
              <a:gd name="csX6" fmla="*/ 184699 w 533114"/>
              <a:gd name="csY6" fmla="*/ 380819 h 761638"/>
              <a:gd name="csX7" fmla="*/ 24765 w 533114"/>
              <a:gd name="csY7" fmla="*/ 704488 h 761638"/>
              <a:gd name="csX8" fmla="*/ 0 w 533114"/>
              <a:gd name="csY8" fmla="*/ 704488 h 761638"/>
              <a:gd name="csX9" fmla="*/ 0 w 533114"/>
              <a:gd name="csY9" fmla="*/ 761638 h 761638"/>
              <a:gd name="csX10" fmla="*/ 533114 w 533114"/>
              <a:gd name="csY10" fmla="*/ 761638 h 761638"/>
              <a:gd name="csX11" fmla="*/ 533114 w 533114"/>
              <a:gd name="csY11" fmla="*/ 704488 h 761638"/>
              <a:gd name="csX12" fmla="*/ 507397 w 533114"/>
              <a:gd name="csY12" fmla="*/ 704488 h 761638"/>
              <a:gd name="csX13" fmla="*/ 347462 w 533114"/>
              <a:gd name="csY13" fmla="*/ 380819 h 761638"/>
              <a:gd name="csX14" fmla="*/ 507397 w 533114"/>
              <a:gd name="csY14" fmla="*/ 57093 h 761638"/>
              <a:gd name="csX15" fmla="*/ 449961 w 533114"/>
              <a:gd name="csY15" fmla="*/ 704402 h 761638"/>
              <a:gd name="csX16" fmla="*/ 82172 w 533114"/>
              <a:gd name="csY16" fmla="*/ 704402 h 761638"/>
              <a:gd name="csX17" fmla="*/ 201901 w 533114"/>
              <a:gd name="csY17" fmla="*/ 440446 h 761638"/>
              <a:gd name="csX18" fmla="*/ 214636 w 533114"/>
              <a:gd name="csY18" fmla="*/ 429130 h 761638"/>
              <a:gd name="csX19" fmla="*/ 266033 w 533114"/>
              <a:gd name="csY19" fmla="*/ 409575 h 761638"/>
              <a:gd name="csX20" fmla="*/ 266033 w 533114"/>
              <a:gd name="csY20" fmla="*/ 409575 h 761638"/>
              <a:gd name="csX21" fmla="*/ 317402 w 533114"/>
              <a:gd name="csY21" fmla="*/ 429092 h 761638"/>
              <a:gd name="csX22" fmla="*/ 331365 w 533114"/>
              <a:gd name="csY22" fmla="*/ 441474 h 761638"/>
              <a:gd name="csX23" fmla="*/ 449971 w 533114"/>
              <a:gd name="csY23" fmla="*/ 704402 h 761638"/>
              <a:gd name="csX24" fmla="*/ 101394 w 533114"/>
              <a:gd name="csY24" fmla="*/ 142875 h 761638"/>
              <a:gd name="csX25" fmla="*/ 82229 w 533114"/>
              <a:gd name="csY25" fmla="*/ 57150 h 761638"/>
              <a:gd name="csX26" fmla="*/ 449971 w 533114"/>
              <a:gd name="csY26" fmla="*/ 57150 h 761638"/>
              <a:gd name="csX27" fmla="*/ 431292 w 533114"/>
              <a:gd name="csY27" fmla="*/ 142875 h 761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33114" h="761638">
                <a:moveTo>
                  <a:pt x="507397" y="57093"/>
                </a:moveTo>
                <a:lnTo>
                  <a:pt x="533114" y="57093"/>
                </a:lnTo>
                <a:lnTo>
                  <a:pt x="533114" y="0"/>
                </a:lnTo>
                <a:lnTo>
                  <a:pt x="0" y="0"/>
                </a:lnTo>
                <a:lnTo>
                  <a:pt x="0" y="57150"/>
                </a:lnTo>
                <a:lnTo>
                  <a:pt x="24765" y="57150"/>
                </a:lnTo>
                <a:cubicBezTo>
                  <a:pt x="35242" y="162811"/>
                  <a:pt x="96202" y="317040"/>
                  <a:pt x="184699" y="380819"/>
                </a:cubicBezTo>
                <a:cubicBezTo>
                  <a:pt x="96164" y="444637"/>
                  <a:pt x="34290" y="598818"/>
                  <a:pt x="24765" y="704488"/>
                </a:cubicBezTo>
                <a:lnTo>
                  <a:pt x="0" y="704488"/>
                </a:lnTo>
                <a:lnTo>
                  <a:pt x="0" y="761638"/>
                </a:lnTo>
                <a:lnTo>
                  <a:pt x="533114" y="761638"/>
                </a:lnTo>
                <a:lnTo>
                  <a:pt x="533114" y="704488"/>
                </a:lnTo>
                <a:lnTo>
                  <a:pt x="507397" y="704488"/>
                </a:lnTo>
                <a:cubicBezTo>
                  <a:pt x="497872" y="598818"/>
                  <a:pt x="435959" y="444598"/>
                  <a:pt x="347462" y="380819"/>
                </a:cubicBezTo>
                <a:cubicBezTo>
                  <a:pt x="436007" y="316982"/>
                  <a:pt x="497872" y="162754"/>
                  <a:pt x="507397" y="57093"/>
                </a:cubicBezTo>
                <a:close/>
                <a:moveTo>
                  <a:pt x="449961" y="704402"/>
                </a:moveTo>
                <a:lnTo>
                  <a:pt x="82172" y="704402"/>
                </a:lnTo>
                <a:cubicBezTo>
                  <a:pt x="91488" y="617058"/>
                  <a:pt x="139837" y="497929"/>
                  <a:pt x="201901" y="440446"/>
                </a:cubicBezTo>
                <a:lnTo>
                  <a:pt x="214636" y="429130"/>
                </a:lnTo>
                <a:cubicBezTo>
                  <a:pt x="228793" y="416533"/>
                  <a:pt x="247083" y="409574"/>
                  <a:pt x="266033" y="409575"/>
                </a:cubicBezTo>
                <a:lnTo>
                  <a:pt x="266033" y="409575"/>
                </a:lnTo>
                <a:cubicBezTo>
                  <a:pt x="284968" y="409574"/>
                  <a:pt x="303245" y="416519"/>
                  <a:pt x="317402" y="429092"/>
                </a:cubicBezTo>
                <a:lnTo>
                  <a:pt x="331365" y="441474"/>
                </a:lnTo>
                <a:cubicBezTo>
                  <a:pt x="392897" y="499367"/>
                  <a:pt x="440722" y="617582"/>
                  <a:pt x="449971" y="704402"/>
                </a:cubicBezTo>
                <a:close/>
                <a:moveTo>
                  <a:pt x="101394" y="142875"/>
                </a:moveTo>
                <a:cubicBezTo>
                  <a:pt x="92362" y="114955"/>
                  <a:pt x="85947" y="86257"/>
                  <a:pt x="82229" y="57150"/>
                </a:cubicBezTo>
                <a:lnTo>
                  <a:pt x="449971" y="57150"/>
                </a:lnTo>
                <a:cubicBezTo>
                  <a:pt x="446524" y="86260"/>
                  <a:pt x="440268" y="114970"/>
                  <a:pt x="431292" y="142875"/>
                </a:cubicBezTo>
                <a:close/>
              </a:path>
            </a:pathLst>
          </a:custGeom>
          <a:solidFill>
            <a:srgbClr val="1987A8"/>
          </a:solidFill>
          <a:ln w="9525" cap="flat">
            <a:solidFill>
              <a:srgbClr val="1987A8"/>
            </a:solidFill>
            <a:prstDash val="solid"/>
            <a:miter/>
          </a:ln>
        </p:spPr>
        <p:txBody>
          <a:bodyPr/>
          <a:lstStyle/>
          <a:p>
            <a:endParaRPr lang="en-IE"/>
          </a:p>
        </p:txBody>
      </p:sp>
    </p:spTree>
    <p:extLst>
      <p:ext uri="{BB962C8B-B14F-4D97-AF65-F5344CB8AC3E}">
        <p14:creationId xmlns:p14="http://schemas.microsoft.com/office/powerpoint/2010/main" val="41949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20000" fill="hold" grpId="0" nodeType="clickEffect">
                                  <p:stCondLst>
                                    <p:cond delay="0"/>
                                  </p:stCondLst>
                                  <p:childTnLst>
                                    <p:animRot by="21600000">
                                      <p:cBhvr>
                                        <p:cTn id="6" dur="3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24778-4821-15A7-6960-48909109D0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ED0599-B8E9-622C-732D-89A6DEEF524E}"/>
              </a:ext>
            </a:extLst>
          </p:cNvPr>
          <p:cNvSpPr>
            <a:spLocks noGrp="1"/>
          </p:cNvSpPr>
          <p:nvPr>
            <p:ph type="title"/>
          </p:nvPr>
        </p:nvSpPr>
        <p:spPr>
          <a:xfrm>
            <a:off x="334349" y="-88733"/>
            <a:ext cx="10515600" cy="1325563"/>
          </a:xfrm>
        </p:spPr>
        <p:txBody>
          <a:bodyPr>
            <a:normAutofit/>
          </a:bodyPr>
          <a:lstStyle/>
          <a:p>
            <a:r>
              <a:rPr lang="en-GB" sz="3600">
                <a:cs typeface="Arial"/>
              </a:rPr>
              <a:t>The Physics in Practice Investigation - Research</a:t>
            </a:r>
          </a:p>
        </p:txBody>
      </p:sp>
      <p:sp>
        <p:nvSpPr>
          <p:cNvPr id="4" name="Rectangle: Rounded Corners 3">
            <a:extLst>
              <a:ext uri="{FF2B5EF4-FFF2-40B4-BE49-F238E27FC236}">
                <a16:creationId xmlns:a16="http://schemas.microsoft.com/office/drawing/2014/main" id="{25216E96-F005-B90D-21B9-F4E872448A55}"/>
              </a:ext>
            </a:extLst>
          </p:cNvPr>
          <p:cNvSpPr/>
          <p:nvPr/>
        </p:nvSpPr>
        <p:spPr>
          <a:xfrm>
            <a:off x="334349" y="1180647"/>
            <a:ext cx="9624670" cy="1661532"/>
          </a:xfrm>
          <a:prstGeom prst="roundRect">
            <a:avLst/>
          </a:prstGeom>
          <a:solidFill>
            <a:srgbClr val="44A0B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i="1">
                <a:solidFill>
                  <a:schemeClr val="bg1"/>
                </a:solidFill>
                <a:latin typeface="Arial"/>
                <a:cs typeface="Arial"/>
              </a:rPr>
              <a:t>"Building on </a:t>
            </a:r>
            <a:r>
              <a:rPr lang="en-GB" sz="2000" i="1">
                <a:solidFill>
                  <a:schemeClr val="bg1"/>
                </a:solidFill>
                <a:ea typeface="+mn-lt"/>
                <a:cs typeface="+mn-lt"/>
              </a:rPr>
              <a:t>their learning to date, students will learn more about the nature of investigation through research and experimentation. Students should be empowered in realising that research and experimentation is more about engaging with and learning from the process, rather than seeking a perfect answer".</a:t>
            </a:r>
            <a:endParaRPr lang="en-GB" sz="2000" i="1">
              <a:solidFill>
                <a:schemeClr val="bg1"/>
              </a:solidFill>
              <a:cs typeface="Arial"/>
            </a:endParaRPr>
          </a:p>
        </p:txBody>
      </p:sp>
      <p:sp>
        <p:nvSpPr>
          <p:cNvPr id="7" name="Rectangle: Rounded Corners 6">
            <a:extLst>
              <a:ext uri="{FF2B5EF4-FFF2-40B4-BE49-F238E27FC236}">
                <a16:creationId xmlns:a16="http://schemas.microsoft.com/office/drawing/2014/main" id="{266B81E4-A773-66C9-FC21-1195E0548F37}"/>
              </a:ext>
            </a:extLst>
          </p:cNvPr>
          <p:cNvSpPr/>
          <p:nvPr/>
        </p:nvSpPr>
        <p:spPr>
          <a:xfrm>
            <a:off x="334349" y="2990206"/>
            <a:ext cx="9624671" cy="1573063"/>
          </a:xfrm>
          <a:prstGeom prst="roundRect">
            <a:avLst/>
          </a:prstGeom>
          <a:solidFill>
            <a:srgbClr val="1987A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000" i="1">
                <a:solidFill>
                  <a:schemeClr val="bg1"/>
                </a:solidFill>
                <a:ea typeface="+mn-lt"/>
                <a:cs typeface="+mn-lt"/>
              </a:rPr>
              <a:t>"It involves students completing a piece of work during the course and, in Year 2, submitting for marking to the State Examinations Commission (SEC), evidence of their ability to conduct scientific research on a particular issue and to use appropriate primary data to investigate aspects of that issue".</a:t>
            </a:r>
            <a:endParaRPr lang="en-US" sz="2000" i="1">
              <a:solidFill>
                <a:schemeClr val="bg1"/>
              </a:solidFill>
              <a:ea typeface="+mn-lt"/>
              <a:cs typeface="+mn-lt"/>
            </a:endParaRPr>
          </a:p>
        </p:txBody>
      </p:sp>
      <p:sp>
        <p:nvSpPr>
          <p:cNvPr id="9" name="Content Placeholder 5">
            <a:extLst>
              <a:ext uri="{FF2B5EF4-FFF2-40B4-BE49-F238E27FC236}">
                <a16:creationId xmlns:a16="http://schemas.microsoft.com/office/drawing/2014/main" id="{D2085021-F558-5101-BA4E-126E348CC1D3}"/>
              </a:ext>
            </a:extLst>
          </p:cNvPr>
          <p:cNvSpPr txBox="1">
            <a:spLocks/>
          </p:cNvSpPr>
          <p:nvPr/>
        </p:nvSpPr>
        <p:spPr>
          <a:xfrm>
            <a:off x="336076" y="4676383"/>
            <a:ext cx="9624671" cy="1753595"/>
          </a:xfrm>
          <a:prstGeom prst="roundRect">
            <a:avLst/>
          </a:prstGeom>
          <a:solidFill>
            <a:srgbClr val="24647C"/>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lnSpc>
                <a:spcPct val="100000"/>
              </a:lnSpc>
              <a:buNone/>
            </a:pPr>
            <a:r>
              <a:rPr lang="en-GB" sz="2000" i="1">
                <a:solidFill>
                  <a:schemeClr val="bg1"/>
                </a:solidFill>
                <a:ea typeface="+mn-lt"/>
                <a:cs typeface="+mn-lt"/>
              </a:rPr>
              <a:t>"They (students) gather, process and evaluate information from secondary sources. The knowledge gained from this phase of the investigation may help to inform their experimental work".</a:t>
            </a:r>
            <a:endParaRPr lang="en-GB" sz="2000">
              <a:solidFill>
                <a:schemeClr val="bg1"/>
              </a:solidFill>
              <a:cs typeface="Arial" panose="020B0604020202020204"/>
            </a:endParaRPr>
          </a:p>
        </p:txBody>
      </p:sp>
      <p:pic>
        <p:nvPicPr>
          <p:cNvPr id="5" name="Picture 4">
            <a:extLst>
              <a:ext uri="{FF2B5EF4-FFF2-40B4-BE49-F238E27FC236}">
                <a16:creationId xmlns:a16="http://schemas.microsoft.com/office/drawing/2014/main" id="{193643DF-F996-7A53-092D-5C3C250360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19294" y="1314623"/>
            <a:ext cx="1536629" cy="2150258"/>
          </a:xfrm>
          <a:prstGeom prst="rect">
            <a:avLst/>
          </a:prstGeom>
          <a:ln>
            <a:solidFill>
              <a:srgbClr val="2C94B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0F2D9A9-90D7-08C8-3F41-EA749213E5E0}"/>
              </a:ext>
            </a:extLst>
          </p:cNvPr>
          <p:cNvSpPr txBox="1"/>
          <p:nvPr/>
        </p:nvSpPr>
        <p:spPr>
          <a:xfrm>
            <a:off x="9957924" y="3587339"/>
            <a:ext cx="2411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E85AA"/>
                </a:solidFill>
                <a:cs typeface="Arial"/>
              </a:rPr>
              <a:t>(NCCA, 2024, p. 2)</a:t>
            </a:r>
          </a:p>
        </p:txBody>
      </p:sp>
      <p:pic>
        <p:nvPicPr>
          <p:cNvPr id="2" name="Picture 1" descr="A paper with text and a pen&#10;&#10;AI-generated content may be incorrect.">
            <a:extLst>
              <a:ext uri="{FF2B5EF4-FFF2-40B4-BE49-F238E27FC236}">
                <a16:creationId xmlns:a16="http://schemas.microsoft.com/office/drawing/2014/main" id="{4ECF2A9A-8A51-F833-59D9-40E90BB77B83}"/>
              </a:ext>
            </a:extLst>
          </p:cNvPr>
          <p:cNvPicPr>
            <a:picLocks noChangeAspect="1"/>
          </p:cNvPicPr>
          <p:nvPr/>
        </p:nvPicPr>
        <p:blipFill>
          <a:blip r:embed="rId4"/>
          <a:stretch>
            <a:fillRect/>
          </a:stretch>
        </p:blipFill>
        <p:spPr>
          <a:xfrm>
            <a:off x="10383259" y="3956671"/>
            <a:ext cx="1408699" cy="1993633"/>
          </a:xfrm>
          <a:prstGeom prst="rect">
            <a:avLst/>
          </a:prstGeom>
          <a:ln>
            <a:solidFill>
              <a:srgbClr val="1588A8"/>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546C937A-4EEE-87D4-F525-3DDBB872FDCA}"/>
              </a:ext>
            </a:extLst>
          </p:cNvPr>
          <p:cNvPicPr>
            <a:picLocks noChangeAspect="1"/>
          </p:cNvPicPr>
          <p:nvPr/>
        </p:nvPicPr>
        <p:blipFill>
          <a:blip r:embed="rId5"/>
          <a:stretch>
            <a:fillRect/>
          </a:stretch>
        </p:blipFill>
        <p:spPr>
          <a:xfrm>
            <a:off x="10245429" y="1076476"/>
            <a:ext cx="1684357" cy="2449634"/>
          </a:xfrm>
          <a:prstGeom prst="rect">
            <a:avLst/>
          </a:prstGeom>
        </p:spPr>
      </p:pic>
      <p:pic>
        <p:nvPicPr>
          <p:cNvPr id="8" name="Picture 7">
            <a:extLst>
              <a:ext uri="{FF2B5EF4-FFF2-40B4-BE49-F238E27FC236}">
                <a16:creationId xmlns:a16="http://schemas.microsoft.com/office/drawing/2014/main" id="{15393F3C-54E4-C11F-0B88-A57442D497CB}"/>
              </a:ext>
            </a:extLst>
          </p:cNvPr>
          <p:cNvPicPr>
            <a:picLocks noChangeAspect="1"/>
          </p:cNvPicPr>
          <p:nvPr/>
        </p:nvPicPr>
        <p:blipFill>
          <a:blip r:embed="rId6"/>
          <a:stretch>
            <a:fillRect/>
          </a:stretch>
        </p:blipFill>
        <p:spPr>
          <a:xfrm>
            <a:off x="10288962" y="3950942"/>
            <a:ext cx="1597290" cy="2286198"/>
          </a:xfrm>
          <a:prstGeom prst="rect">
            <a:avLst/>
          </a:prstGeom>
        </p:spPr>
      </p:pic>
    </p:spTree>
    <p:extLst>
      <p:ext uri="{BB962C8B-B14F-4D97-AF65-F5344CB8AC3E}">
        <p14:creationId xmlns:p14="http://schemas.microsoft.com/office/powerpoint/2010/main" val="8172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37"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 y="360045"/>
            <a:ext cx="11572875" cy="707886"/>
          </a:xfrm>
          <a:prstGeom prst="rect">
            <a:avLst/>
          </a:prstGeom>
          <a:noFill/>
        </p:spPr>
        <p:txBody>
          <a:bodyPr wrap="square" lIns="91440" tIns="45720" rIns="91440" bIns="45720" anchor="t">
            <a:spAutoFit/>
          </a:bodyPr>
          <a:lstStyle/>
          <a:p>
            <a:pPr>
              <a:defRPr sz="3600">
                <a:solidFill>
                  <a:srgbClr val="631316"/>
                </a:solidFill>
              </a:defRPr>
            </a:pPr>
            <a:r>
              <a:rPr sz="4000">
                <a:solidFill>
                  <a:srgbClr val="1987A8"/>
                </a:solidFill>
              </a:rPr>
              <a:t>Online Research: Effective Search Strategies</a:t>
            </a:r>
            <a:endParaRPr lang="en-US" sz="4000">
              <a:solidFill>
                <a:srgbClr val="1987A8"/>
              </a:solidFill>
              <a:cs typeface="Arial"/>
            </a:endParaRPr>
          </a:p>
        </p:txBody>
      </p:sp>
      <p:sp>
        <p:nvSpPr>
          <p:cNvPr id="3" name="Oval 2"/>
          <p:cNvSpPr/>
          <p:nvPr/>
        </p:nvSpPr>
        <p:spPr>
          <a:xfrm>
            <a:off x="438150" y="1729740"/>
            <a:ext cx="1097280" cy="1097280"/>
          </a:xfrm>
          <a:prstGeom prst="ellipse">
            <a:avLst/>
          </a:prstGeom>
          <a:noFill/>
          <a:ln w="38100">
            <a:solidFill>
              <a:srgbClr val="1987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4" name="Oval 3"/>
          <p:cNvSpPr/>
          <p:nvPr/>
        </p:nvSpPr>
        <p:spPr>
          <a:xfrm>
            <a:off x="802005" y="1729740"/>
            <a:ext cx="1097280" cy="1097280"/>
          </a:xfrm>
          <a:prstGeom prst="ellipse">
            <a:avLst/>
          </a:prstGeom>
          <a:noFill/>
          <a:ln w="38100">
            <a:solidFill>
              <a:srgbClr val="1987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5" name="Oval 4"/>
          <p:cNvSpPr/>
          <p:nvPr/>
        </p:nvSpPr>
        <p:spPr>
          <a:xfrm>
            <a:off x="800100" y="1729740"/>
            <a:ext cx="731520" cy="1097280"/>
          </a:xfrm>
          <a:prstGeom prst="ellipse">
            <a:avLst/>
          </a:prstGeom>
          <a:solidFill>
            <a:srgbClr val="1987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6" name="TextBox 5"/>
          <p:cNvSpPr txBox="1"/>
          <p:nvPr/>
        </p:nvSpPr>
        <p:spPr>
          <a:xfrm>
            <a:off x="2205990" y="2026920"/>
            <a:ext cx="4181475" cy="492443"/>
          </a:xfrm>
          <a:prstGeom prst="rect">
            <a:avLst/>
          </a:prstGeom>
          <a:noFill/>
        </p:spPr>
        <p:txBody>
          <a:bodyPr wrap="square" lIns="91440" tIns="45720" rIns="91440" bIns="45720" anchor="t">
            <a:spAutoFit/>
          </a:bodyPr>
          <a:lstStyle/>
          <a:p>
            <a:pPr>
              <a:defRPr sz="2600"/>
            </a:pPr>
            <a:r>
              <a:rPr sz="2600" b="1">
                <a:solidFill>
                  <a:srgbClr val="1987A8"/>
                </a:solidFill>
              </a:rPr>
              <a:t>AND </a:t>
            </a:r>
            <a:r>
              <a:rPr sz="2600">
                <a:solidFill>
                  <a:srgbClr val="1987A8"/>
                </a:solidFill>
              </a:rPr>
              <a:t>– Narrows the search</a:t>
            </a:r>
            <a:endParaRPr lang="en-US" sz="2600">
              <a:solidFill>
                <a:srgbClr val="1987A8"/>
              </a:solidFill>
              <a:cs typeface="Arial"/>
            </a:endParaRPr>
          </a:p>
        </p:txBody>
      </p:sp>
      <p:sp>
        <p:nvSpPr>
          <p:cNvPr id="7" name="Oval 6"/>
          <p:cNvSpPr/>
          <p:nvPr/>
        </p:nvSpPr>
        <p:spPr>
          <a:xfrm>
            <a:off x="438150" y="3021330"/>
            <a:ext cx="1097280" cy="1097280"/>
          </a:xfrm>
          <a:prstGeom prst="ellipse">
            <a:avLst/>
          </a:prstGeom>
          <a:solidFill>
            <a:srgbClr val="1987AB"/>
          </a:solidFill>
          <a:ln w="38100">
            <a:solidFill>
              <a:srgbClr val="1987A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8" name="Oval 7"/>
          <p:cNvSpPr/>
          <p:nvPr/>
        </p:nvSpPr>
        <p:spPr>
          <a:xfrm>
            <a:off x="802005" y="3021330"/>
            <a:ext cx="1097280" cy="1097280"/>
          </a:xfrm>
          <a:prstGeom prst="ellipse">
            <a:avLst/>
          </a:prstGeom>
          <a:solidFill>
            <a:srgbClr val="1987AB"/>
          </a:solidFill>
          <a:ln w="38100">
            <a:solidFill>
              <a:srgbClr val="1987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10" name="TextBox 9"/>
          <p:cNvSpPr txBox="1"/>
          <p:nvPr/>
        </p:nvSpPr>
        <p:spPr>
          <a:xfrm>
            <a:off x="2129790" y="3322320"/>
            <a:ext cx="4333875" cy="492443"/>
          </a:xfrm>
          <a:prstGeom prst="rect">
            <a:avLst/>
          </a:prstGeom>
          <a:noFill/>
        </p:spPr>
        <p:txBody>
          <a:bodyPr wrap="square" lIns="91440" tIns="45720" rIns="91440" bIns="45720" anchor="t">
            <a:spAutoFit/>
          </a:bodyPr>
          <a:lstStyle/>
          <a:p>
            <a:pPr>
              <a:defRPr sz="2600"/>
            </a:pPr>
            <a:r>
              <a:rPr sz="2600" b="1">
                <a:solidFill>
                  <a:srgbClr val="1987A8"/>
                </a:solidFill>
              </a:rPr>
              <a:t>OR </a:t>
            </a:r>
            <a:r>
              <a:rPr sz="2600">
                <a:solidFill>
                  <a:srgbClr val="1987A8"/>
                </a:solidFill>
              </a:rPr>
              <a:t>– Broadens the search</a:t>
            </a:r>
            <a:endParaRPr lang="en-US" sz="2600">
              <a:solidFill>
                <a:srgbClr val="1987A8"/>
              </a:solidFill>
              <a:cs typeface="Arial"/>
            </a:endParaRPr>
          </a:p>
        </p:txBody>
      </p:sp>
      <p:sp>
        <p:nvSpPr>
          <p:cNvPr id="12" name="Oval 11"/>
          <p:cNvSpPr/>
          <p:nvPr/>
        </p:nvSpPr>
        <p:spPr>
          <a:xfrm>
            <a:off x="802005" y="4484370"/>
            <a:ext cx="1097280" cy="1097280"/>
          </a:xfrm>
          <a:prstGeom prst="ellipse">
            <a:avLst/>
          </a:prstGeom>
          <a:noFill/>
          <a:ln w="38100">
            <a:solidFill>
              <a:srgbClr val="1987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13" name="Oval 12"/>
          <p:cNvSpPr/>
          <p:nvPr/>
        </p:nvSpPr>
        <p:spPr>
          <a:xfrm>
            <a:off x="406131" y="4508408"/>
            <a:ext cx="1097280" cy="1097280"/>
          </a:xfrm>
          <a:prstGeom prst="ellipse">
            <a:avLst/>
          </a:prstGeom>
          <a:solidFill>
            <a:srgbClr val="1987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14" name="TextBox 13"/>
          <p:cNvSpPr txBox="1"/>
          <p:nvPr/>
        </p:nvSpPr>
        <p:spPr>
          <a:xfrm>
            <a:off x="2205990" y="4785360"/>
            <a:ext cx="5600700" cy="492443"/>
          </a:xfrm>
          <a:prstGeom prst="rect">
            <a:avLst/>
          </a:prstGeom>
          <a:noFill/>
        </p:spPr>
        <p:txBody>
          <a:bodyPr wrap="square" lIns="91440" tIns="45720" rIns="91440" bIns="45720" anchor="t">
            <a:spAutoFit/>
          </a:bodyPr>
          <a:lstStyle/>
          <a:p>
            <a:pPr>
              <a:defRPr sz="2600"/>
            </a:pPr>
            <a:r>
              <a:rPr sz="2600" b="1">
                <a:solidFill>
                  <a:srgbClr val="1987A8"/>
                </a:solidFill>
              </a:rPr>
              <a:t>NOT </a:t>
            </a:r>
            <a:r>
              <a:rPr sz="2600">
                <a:solidFill>
                  <a:srgbClr val="1987A8"/>
                </a:solidFill>
              </a:rPr>
              <a:t>– Excludes unwanted results</a:t>
            </a:r>
            <a:endParaRPr lang="en-US" sz="2600">
              <a:solidFill>
                <a:srgbClr val="1987A8"/>
              </a:solidFill>
              <a:cs typeface="Arial"/>
            </a:endParaRPr>
          </a:p>
        </p:txBody>
      </p:sp>
      <p:sp>
        <p:nvSpPr>
          <p:cNvPr id="16" name="Content Placeholder 15">
            <a:extLst>
              <a:ext uri="{FF2B5EF4-FFF2-40B4-BE49-F238E27FC236}">
                <a16:creationId xmlns:a16="http://schemas.microsoft.com/office/drawing/2014/main" id="{C5080A75-E3F1-1354-273D-26B020C7B022}"/>
              </a:ext>
            </a:extLst>
          </p:cNvPr>
          <p:cNvSpPr>
            <a:spLocks noGrp="1"/>
          </p:cNvSpPr>
          <p:nvPr>
            <p:ph idx="4294967295"/>
          </p:nvPr>
        </p:nvSpPr>
        <p:spPr>
          <a:xfrm>
            <a:off x="406131" y="1148602"/>
            <a:ext cx="5353050" cy="455613"/>
          </a:xfrm>
        </p:spPr>
        <p:txBody>
          <a:bodyPr vert="horz" lIns="91440" tIns="45720" rIns="91440" bIns="45720" rtlCol="0" anchor="t">
            <a:noAutofit/>
          </a:bodyPr>
          <a:lstStyle/>
          <a:p>
            <a:pPr marL="0" indent="0">
              <a:buNone/>
            </a:pPr>
            <a:r>
              <a:rPr lang="en-IE">
                <a:solidFill>
                  <a:srgbClr val="1987A8"/>
                </a:solidFill>
                <a:cs typeface="Arial"/>
              </a:rPr>
              <a:t>Common Boolean Operators</a:t>
            </a:r>
            <a:endParaRPr lang="en-GB">
              <a:cs typeface="Arial" panose="020B0604020202020204"/>
            </a:endParaRPr>
          </a:p>
        </p:txBody>
      </p:sp>
      <p:pic>
        <p:nvPicPr>
          <p:cNvPr id="9" name="Picture 8" descr="A blue background with yellow and green text&#10;&#10;AI-generated content may be incorrect.">
            <a:extLst>
              <a:ext uri="{FF2B5EF4-FFF2-40B4-BE49-F238E27FC236}">
                <a16:creationId xmlns:a16="http://schemas.microsoft.com/office/drawing/2014/main" id="{BE7D6582-260A-8B6D-F9D6-74D15CD77CB1}"/>
              </a:ext>
            </a:extLst>
          </p:cNvPr>
          <p:cNvPicPr>
            <a:picLocks noChangeAspect="1"/>
          </p:cNvPicPr>
          <p:nvPr/>
        </p:nvPicPr>
        <p:blipFill>
          <a:blip r:embed="rId3"/>
          <a:stretch>
            <a:fillRect/>
          </a:stretch>
        </p:blipFill>
        <p:spPr>
          <a:xfrm>
            <a:off x="6963455" y="1592036"/>
            <a:ext cx="5000626" cy="2857500"/>
          </a:xfrm>
          <a:prstGeom prst="rect">
            <a:avLst/>
          </a:prstGeom>
        </p:spPr>
      </p:pic>
    </p:spTree>
    <p:extLst>
      <p:ext uri="{BB962C8B-B14F-4D97-AF65-F5344CB8AC3E}">
        <p14:creationId xmlns:p14="http://schemas.microsoft.com/office/powerpoint/2010/main" val="69574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2"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grpId="2"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grpId="2"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p:bldP spid="6" grpId="1"/>
      <p:bldP spid="6" grpId="2"/>
      <p:bldP spid="7" grpId="0" animBg="1"/>
      <p:bldP spid="7" grpId="1" animBg="1"/>
      <p:bldP spid="8" grpId="0" animBg="1"/>
      <p:bldP spid="8" grpId="1" animBg="1"/>
      <p:bldP spid="10" grpId="0"/>
      <p:bldP spid="10" grpId="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064D3F-A906-389C-2F8C-6948F21C2DE0}"/>
              </a:ext>
            </a:extLst>
          </p:cNvPr>
          <p:cNvSpPr>
            <a:spLocks noGrp="1"/>
          </p:cNvSpPr>
          <p:nvPr>
            <p:ph type="title"/>
          </p:nvPr>
        </p:nvSpPr>
        <p:spPr>
          <a:xfrm>
            <a:off x="594859" y="383211"/>
            <a:ext cx="10515600" cy="1325563"/>
          </a:xfrm>
        </p:spPr>
        <p:txBody>
          <a:bodyPr/>
          <a:lstStyle/>
          <a:p>
            <a:r>
              <a:rPr lang="en-IE"/>
              <a:t>Search Vs Research</a:t>
            </a:r>
            <a:endParaRPr lang="en-US"/>
          </a:p>
        </p:txBody>
      </p:sp>
      <p:sp>
        <p:nvSpPr>
          <p:cNvPr id="7" name="Text Placeholder 6">
            <a:extLst>
              <a:ext uri="{FF2B5EF4-FFF2-40B4-BE49-F238E27FC236}">
                <a16:creationId xmlns:a16="http://schemas.microsoft.com/office/drawing/2014/main" id="{C6B805B0-8507-53DE-C058-F18983FC7434}"/>
              </a:ext>
            </a:extLst>
          </p:cNvPr>
          <p:cNvSpPr>
            <a:spLocks noGrp="1"/>
          </p:cNvSpPr>
          <p:nvPr>
            <p:ph type="body" idx="1"/>
          </p:nvPr>
        </p:nvSpPr>
        <p:spPr>
          <a:xfrm>
            <a:off x="839788" y="1514149"/>
            <a:ext cx="5157787" cy="823912"/>
          </a:xfrm>
          <a:ln>
            <a:solidFill>
              <a:schemeClr val="bg1"/>
            </a:solidFill>
          </a:ln>
        </p:spPr>
        <p:txBody>
          <a:bodyPr/>
          <a:lstStyle/>
          <a:p>
            <a:r>
              <a:rPr lang="en-GB" sz="3200">
                <a:solidFill>
                  <a:srgbClr val="1987A8"/>
                </a:solidFill>
                <a:cs typeface="Arial"/>
              </a:rPr>
              <a:t>Search</a:t>
            </a:r>
            <a:endParaRPr lang="en-US" sz="3200"/>
          </a:p>
        </p:txBody>
      </p:sp>
      <p:sp>
        <p:nvSpPr>
          <p:cNvPr id="5" name="Content Placeholder 4">
            <a:extLst>
              <a:ext uri="{FF2B5EF4-FFF2-40B4-BE49-F238E27FC236}">
                <a16:creationId xmlns:a16="http://schemas.microsoft.com/office/drawing/2014/main" id="{8A6DCBF9-7CC4-5215-EE18-3843E8559C36}"/>
              </a:ext>
            </a:extLst>
          </p:cNvPr>
          <p:cNvSpPr>
            <a:spLocks noGrp="1"/>
          </p:cNvSpPr>
          <p:nvPr>
            <p:ph sz="half" idx="2"/>
          </p:nvPr>
        </p:nvSpPr>
        <p:spPr>
          <a:xfrm>
            <a:off x="594859" y="2338061"/>
            <a:ext cx="5157787" cy="3684588"/>
          </a:xfrm>
          <a:ln>
            <a:solidFill>
              <a:schemeClr val="bg1"/>
            </a:solidFill>
          </a:ln>
        </p:spPr>
        <p:txBody>
          <a:bodyPr vert="horz" lIns="91440" tIns="45720" rIns="91440" bIns="45720" rtlCol="0" anchor="t">
            <a:noAutofit/>
          </a:bodyPr>
          <a:lstStyle/>
          <a:p>
            <a:pPr marL="571500" indent="-342900" algn="l">
              <a:lnSpc>
                <a:spcPct val="150000"/>
              </a:lnSpc>
              <a:spcBef>
                <a:spcPts val="0"/>
              </a:spcBef>
            </a:pPr>
            <a:r>
              <a:rPr lang="en-GB" sz="2400" b="0" i="0">
                <a:solidFill>
                  <a:srgbClr val="1987A8"/>
                </a:solidFill>
                <a:effectLst/>
              </a:rPr>
              <a:t>Finding information</a:t>
            </a:r>
            <a:endParaRPr lang="en-GB" sz="2400" b="0" i="0">
              <a:solidFill>
                <a:srgbClr val="1987A8"/>
              </a:solidFill>
              <a:effectLst/>
              <a:cs typeface="Arial"/>
            </a:endParaRPr>
          </a:p>
          <a:p>
            <a:pPr marL="571500" indent="-342900" algn="l">
              <a:lnSpc>
                <a:spcPct val="150000"/>
              </a:lnSpc>
              <a:spcBef>
                <a:spcPts val="0"/>
              </a:spcBef>
            </a:pPr>
            <a:r>
              <a:rPr lang="en-GB" sz="2400" b="0" i="0">
                <a:solidFill>
                  <a:srgbClr val="1987A8"/>
                </a:solidFill>
                <a:effectLst/>
              </a:rPr>
              <a:t>Often quick and surface-level</a:t>
            </a:r>
            <a:endParaRPr lang="en-GB" sz="2400" b="0" i="0">
              <a:solidFill>
                <a:srgbClr val="1987A8"/>
              </a:solidFill>
              <a:effectLst/>
              <a:cs typeface="Arial"/>
            </a:endParaRPr>
          </a:p>
          <a:p>
            <a:pPr marL="571500" indent="-342900" algn="l">
              <a:lnSpc>
                <a:spcPct val="150000"/>
              </a:lnSpc>
              <a:spcBef>
                <a:spcPts val="0"/>
              </a:spcBef>
            </a:pPr>
            <a:r>
              <a:rPr lang="en-GB" sz="2400" b="0" i="0">
                <a:solidFill>
                  <a:srgbClr val="1987A8"/>
                </a:solidFill>
                <a:effectLst/>
              </a:rPr>
              <a:t>Focused on answers</a:t>
            </a:r>
            <a:endParaRPr lang="en-GB" sz="2400" b="0" i="0">
              <a:solidFill>
                <a:srgbClr val="1987A8"/>
              </a:solidFill>
              <a:effectLst/>
              <a:cs typeface="Arial"/>
            </a:endParaRPr>
          </a:p>
          <a:p>
            <a:pPr algn="l">
              <a:lnSpc>
                <a:spcPct val="150000"/>
              </a:lnSpc>
              <a:spcBef>
                <a:spcPts val="0"/>
              </a:spcBef>
              <a:buNone/>
            </a:pPr>
            <a:endParaRPr lang="en-IE" sz="2400">
              <a:cs typeface="Arial"/>
            </a:endParaRPr>
          </a:p>
        </p:txBody>
      </p:sp>
      <p:sp>
        <p:nvSpPr>
          <p:cNvPr id="8" name="Text Placeholder 7">
            <a:extLst>
              <a:ext uri="{FF2B5EF4-FFF2-40B4-BE49-F238E27FC236}">
                <a16:creationId xmlns:a16="http://schemas.microsoft.com/office/drawing/2014/main" id="{3D36C42F-8E17-DD6C-E24F-0989E6E12E33}"/>
              </a:ext>
            </a:extLst>
          </p:cNvPr>
          <p:cNvSpPr>
            <a:spLocks noGrp="1"/>
          </p:cNvSpPr>
          <p:nvPr>
            <p:ph type="body" sz="quarter" idx="3"/>
          </p:nvPr>
        </p:nvSpPr>
        <p:spPr>
          <a:xfrm>
            <a:off x="6172200" y="1514149"/>
            <a:ext cx="5183188" cy="823912"/>
          </a:xfrm>
          <a:ln>
            <a:solidFill>
              <a:schemeClr val="bg1"/>
            </a:solidFill>
          </a:ln>
        </p:spPr>
        <p:txBody>
          <a:bodyPr/>
          <a:lstStyle/>
          <a:p>
            <a:r>
              <a:rPr lang="en-GB" sz="3200">
                <a:solidFill>
                  <a:srgbClr val="1987A8"/>
                </a:solidFill>
                <a:cs typeface="Arial"/>
              </a:rPr>
              <a:t>Research</a:t>
            </a:r>
            <a:r>
              <a:rPr lang="en-GB" sz="3200" b="0">
                <a:solidFill>
                  <a:srgbClr val="000000"/>
                </a:solidFill>
                <a:cs typeface="Arial"/>
              </a:rPr>
              <a:t> </a:t>
            </a:r>
            <a:endParaRPr lang="en-US">
              <a:cs typeface="Arial" panose="020B0604020202020204"/>
            </a:endParaRPr>
          </a:p>
        </p:txBody>
      </p:sp>
      <p:sp>
        <p:nvSpPr>
          <p:cNvPr id="9" name="Content Placeholder 8">
            <a:extLst>
              <a:ext uri="{FF2B5EF4-FFF2-40B4-BE49-F238E27FC236}">
                <a16:creationId xmlns:a16="http://schemas.microsoft.com/office/drawing/2014/main" id="{F5399E1F-2A9D-C83E-DD79-F1A5C33F401D}"/>
              </a:ext>
            </a:extLst>
          </p:cNvPr>
          <p:cNvSpPr>
            <a:spLocks noGrp="1"/>
          </p:cNvSpPr>
          <p:nvPr>
            <p:ph sz="quarter" idx="4"/>
          </p:nvPr>
        </p:nvSpPr>
        <p:spPr>
          <a:xfrm>
            <a:off x="6261680" y="2405049"/>
            <a:ext cx="5110120" cy="3684588"/>
          </a:xfrm>
          <a:ln>
            <a:solidFill>
              <a:schemeClr val="bg1"/>
            </a:solidFill>
          </a:ln>
        </p:spPr>
        <p:txBody>
          <a:bodyPr vert="horz" lIns="91440" tIns="45720" rIns="91440" bIns="45720" rtlCol="0" anchor="t">
            <a:normAutofit lnSpcReduction="10000"/>
          </a:bodyPr>
          <a:lstStyle/>
          <a:p>
            <a:pPr>
              <a:lnSpc>
                <a:spcPct val="150000"/>
              </a:lnSpc>
              <a:spcBef>
                <a:spcPts val="0"/>
              </a:spcBef>
            </a:pPr>
            <a:r>
              <a:rPr lang="en-GB" sz="2400">
                <a:solidFill>
                  <a:srgbClr val="1987A8"/>
                </a:solidFill>
                <a:cs typeface="Arial"/>
              </a:rPr>
              <a:t>Engaging with information</a:t>
            </a:r>
            <a:r>
              <a:rPr lang="en-GB" sz="2400">
                <a:solidFill>
                  <a:srgbClr val="000000"/>
                </a:solidFill>
                <a:cs typeface="Arial"/>
              </a:rPr>
              <a:t> </a:t>
            </a:r>
            <a:endParaRPr lang="en-US" sz="2400">
              <a:solidFill>
                <a:srgbClr val="000000"/>
              </a:solidFill>
              <a:cs typeface="Arial"/>
            </a:endParaRPr>
          </a:p>
          <a:p>
            <a:pPr>
              <a:lnSpc>
                <a:spcPct val="150000"/>
              </a:lnSpc>
              <a:spcBef>
                <a:spcPts val="0"/>
              </a:spcBef>
            </a:pPr>
            <a:r>
              <a:rPr lang="en-GB" sz="2400">
                <a:solidFill>
                  <a:srgbClr val="1987A8"/>
                </a:solidFill>
                <a:cs typeface="Arial"/>
              </a:rPr>
              <a:t>Involves evaluation and judgement</a:t>
            </a:r>
            <a:r>
              <a:rPr lang="en-GB" sz="2400">
                <a:solidFill>
                  <a:srgbClr val="000000"/>
                </a:solidFill>
                <a:cs typeface="Arial"/>
              </a:rPr>
              <a:t> </a:t>
            </a:r>
            <a:endParaRPr lang="en-US" sz="2400">
              <a:solidFill>
                <a:srgbClr val="000000"/>
              </a:solidFill>
              <a:cs typeface="Arial"/>
            </a:endParaRPr>
          </a:p>
          <a:p>
            <a:pPr>
              <a:lnSpc>
                <a:spcPct val="150000"/>
              </a:lnSpc>
              <a:spcBef>
                <a:spcPts val="0"/>
              </a:spcBef>
            </a:pPr>
            <a:r>
              <a:rPr lang="en-GB" sz="2400">
                <a:solidFill>
                  <a:srgbClr val="1987A8"/>
                </a:solidFill>
                <a:cs typeface="Arial"/>
              </a:rPr>
              <a:t>Asking who, why, when and how reliable</a:t>
            </a:r>
            <a:r>
              <a:rPr lang="en-GB" sz="2400">
                <a:solidFill>
                  <a:srgbClr val="000000"/>
                </a:solidFill>
                <a:cs typeface="Arial"/>
              </a:rPr>
              <a:t> </a:t>
            </a:r>
            <a:endParaRPr lang="en-US" sz="2400">
              <a:solidFill>
                <a:srgbClr val="000000"/>
              </a:solidFill>
              <a:cs typeface="Arial"/>
            </a:endParaRPr>
          </a:p>
          <a:p>
            <a:pPr>
              <a:lnSpc>
                <a:spcPct val="150000"/>
              </a:lnSpc>
              <a:spcBef>
                <a:spcPts val="0"/>
              </a:spcBef>
            </a:pPr>
            <a:r>
              <a:rPr lang="en-GB" sz="2400">
                <a:solidFill>
                  <a:srgbClr val="1987A8"/>
                </a:solidFill>
                <a:cs typeface="Arial"/>
              </a:rPr>
              <a:t>Focused on understanding and decision-making</a:t>
            </a:r>
            <a:r>
              <a:rPr lang="en-GB" sz="2400">
                <a:solidFill>
                  <a:srgbClr val="000000"/>
                </a:solidFill>
                <a:cs typeface="Arial"/>
              </a:rPr>
              <a:t> </a:t>
            </a:r>
            <a:endParaRPr lang="en-US" sz="2400">
              <a:solidFill>
                <a:srgbClr val="000000"/>
              </a:solidFill>
              <a:cs typeface="Arial"/>
            </a:endParaRPr>
          </a:p>
          <a:p>
            <a:pPr algn="ctr">
              <a:lnSpc>
                <a:spcPct val="100000"/>
              </a:lnSpc>
              <a:spcBef>
                <a:spcPts val="0"/>
              </a:spcBef>
            </a:pPr>
            <a:endParaRPr lang="en-GB" sz="1800">
              <a:solidFill>
                <a:srgbClr val="000000"/>
              </a:solidFill>
              <a:cs typeface="Arial"/>
            </a:endParaRPr>
          </a:p>
          <a:p>
            <a:endParaRPr lang="en-GB">
              <a:cs typeface="Arial"/>
            </a:endParaRPr>
          </a:p>
        </p:txBody>
      </p:sp>
      <p:pic>
        <p:nvPicPr>
          <p:cNvPr id="2" name="Picture 1" descr="A close-up of a keyboard&#10;&#10;AI-generated content may be incorrect.">
            <a:extLst>
              <a:ext uri="{FF2B5EF4-FFF2-40B4-BE49-F238E27FC236}">
                <a16:creationId xmlns:a16="http://schemas.microsoft.com/office/drawing/2014/main" id="{9A159AB9-21FC-CFBC-3DDA-95437AE0B93E}"/>
              </a:ext>
            </a:extLst>
          </p:cNvPr>
          <p:cNvPicPr>
            <a:picLocks noChangeAspect="1"/>
          </p:cNvPicPr>
          <p:nvPr/>
        </p:nvPicPr>
        <p:blipFill>
          <a:blip r:embed="rId3"/>
          <a:stretch>
            <a:fillRect/>
          </a:stretch>
        </p:blipFill>
        <p:spPr>
          <a:xfrm>
            <a:off x="-7155615" y="2405049"/>
            <a:ext cx="5160550" cy="3966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tablet and computer on a table&#10;&#10;AI-generated content may be incorrect.">
            <a:extLst>
              <a:ext uri="{FF2B5EF4-FFF2-40B4-BE49-F238E27FC236}">
                <a16:creationId xmlns:a16="http://schemas.microsoft.com/office/drawing/2014/main" id="{7E202615-C54F-72A7-BCA1-E48ABA03C1E0}"/>
              </a:ext>
            </a:extLst>
          </p:cNvPr>
          <p:cNvPicPr>
            <a:picLocks noChangeAspect="1"/>
          </p:cNvPicPr>
          <p:nvPr/>
        </p:nvPicPr>
        <p:blipFill>
          <a:blip r:embed="rId4"/>
          <a:stretch>
            <a:fillRect/>
          </a:stretch>
        </p:blipFill>
        <p:spPr>
          <a:xfrm>
            <a:off x="14206653" y="2472037"/>
            <a:ext cx="5464646" cy="3623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924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19245 0.00788 L 0.65638 -0.00879 " pathEditMode="relative" rAng="0" ptsTypes="AA">
                                      <p:cBhvr>
                                        <p:cTn id="6" dur="2000" fill="hold"/>
                                        <p:tgtEl>
                                          <p:spTgt spid="2"/>
                                        </p:tgtEl>
                                        <p:attrNameLst>
                                          <p:attrName>ppt_x</p:attrName>
                                          <p:attrName>ppt_y</p:attrName>
                                        </p:attrNameLst>
                                      </p:cBhvr>
                                      <p:rCtr x="42448" y="-833"/>
                                    </p:animMotion>
                                  </p:childTnLst>
                                </p:cTn>
                              </p:par>
                              <p:par>
                                <p:cTn id="7" presetID="35" presetClass="path" presetSubtype="0" accel="50000" decel="50000" fill="hold" nodeType="withEffect">
                                  <p:stCondLst>
                                    <p:cond delay="0"/>
                                  </p:stCondLst>
                                  <p:childTnLst>
                                    <p:animMotion origin="layout" path="M -2.91667E-6 2.96296E-6 L -0.6595 -0.00348 " pathEditMode="relative" rAng="0" ptsTypes="AA">
                                      <p:cBhvr>
                                        <p:cTn id="8" dur="2000" fill="hold"/>
                                        <p:tgtEl>
                                          <p:spTgt spid="3"/>
                                        </p:tgtEl>
                                        <p:attrNameLst>
                                          <p:attrName>ppt_x</p:attrName>
                                          <p:attrName>ppt_y</p:attrName>
                                        </p:attrNameLst>
                                      </p:cBhvr>
                                      <p:rCtr x="-3298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C9DF6-3B4C-9DC0-0DD5-60E3C1C8BB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DA710D-2A81-72DF-F30C-50CE9F7CCB9E}"/>
              </a:ext>
            </a:extLst>
          </p:cNvPr>
          <p:cNvSpPr>
            <a:spLocks noGrp="1"/>
          </p:cNvSpPr>
          <p:nvPr>
            <p:ph type="title"/>
          </p:nvPr>
        </p:nvSpPr>
        <p:spPr>
          <a:xfrm>
            <a:off x="838200" y="143452"/>
            <a:ext cx="10515600" cy="1325563"/>
          </a:xfrm>
        </p:spPr>
        <p:txBody>
          <a:bodyPr/>
          <a:lstStyle/>
          <a:p>
            <a:r>
              <a:rPr lang="en-IE"/>
              <a:t>Search Vs Research</a:t>
            </a:r>
            <a:endParaRPr lang="en-US"/>
          </a:p>
        </p:txBody>
      </p:sp>
      <p:pic>
        <p:nvPicPr>
          <p:cNvPr id="6" name="Online Media 5" title="Searching vs Researching">
            <a:hlinkClick r:id="" action="ppaction://media"/>
            <a:extLst>
              <a:ext uri="{FF2B5EF4-FFF2-40B4-BE49-F238E27FC236}">
                <a16:creationId xmlns:a16="http://schemas.microsoft.com/office/drawing/2014/main" id="{77BE3DF4-AAC5-BE8A-BE42-4DF079ED474C}"/>
              </a:ext>
            </a:extLst>
          </p:cNvPr>
          <p:cNvPicPr>
            <a:picLocks noGrp="1" noRot="1" noChangeAspect="1"/>
          </p:cNvPicPr>
          <p:nvPr>
            <p:ph idx="1"/>
            <a:videoFile r:link="rId1"/>
          </p:nvPr>
        </p:nvPicPr>
        <p:blipFill>
          <a:blip r:embed="rId4"/>
          <a:stretch>
            <a:fillRect/>
          </a:stretch>
        </p:blipFill>
        <p:spPr>
          <a:xfrm>
            <a:off x="1790700" y="1242226"/>
            <a:ext cx="8610600" cy="4865318"/>
          </a:xfrm>
          <a:prstGeom prst="rect">
            <a:avLst/>
          </a:prstGeom>
        </p:spPr>
      </p:pic>
    </p:spTree>
    <p:extLst>
      <p:ext uri="{BB962C8B-B14F-4D97-AF65-F5344CB8AC3E}">
        <p14:creationId xmlns:p14="http://schemas.microsoft.com/office/powerpoint/2010/main" val="18464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C9DF6-3B4C-9DC0-0DD5-60E3C1C8BB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DA710D-2A81-72DF-F30C-50CE9F7CCB9E}"/>
              </a:ext>
            </a:extLst>
          </p:cNvPr>
          <p:cNvSpPr>
            <a:spLocks noGrp="1"/>
          </p:cNvSpPr>
          <p:nvPr>
            <p:ph type="title"/>
          </p:nvPr>
        </p:nvSpPr>
        <p:spPr>
          <a:xfrm>
            <a:off x="838200" y="143452"/>
            <a:ext cx="10515600" cy="1325563"/>
          </a:xfrm>
        </p:spPr>
        <p:txBody>
          <a:bodyPr/>
          <a:lstStyle/>
          <a:p>
            <a:r>
              <a:rPr lang="en-IE"/>
              <a:t>Search Vs Research</a:t>
            </a:r>
            <a:endParaRPr lang="en-US"/>
          </a:p>
        </p:txBody>
      </p:sp>
      <p:pic>
        <p:nvPicPr>
          <p:cNvPr id="12" name="Content Placeholder 11">
            <a:extLst>
              <a:ext uri="{FF2B5EF4-FFF2-40B4-BE49-F238E27FC236}">
                <a16:creationId xmlns:a16="http://schemas.microsoft.com/office/drawing/2014/main" id="{A1F8A1F2-B1CD-248D-064E-7743FE364717}"/>
              </a:ext>
            </a:extLst>
          </p:cNvPr>
          <p:cNvPicPr>
            <a:picLocks noGrp="1" noChangeAspect="1"/>
          </p:cNvPicPr>
          <p:nvPr>
            <p:ph idx="1"/>
          </p:nvPr>
        </p:nvPicPr>
        <p:blipFill>
          <a:blip r:embed="rId3"/>
          <a:stretch>
            <a:fillRect/>
          </a:stretch>
        </p:blipFill>
        <p:spPr>
          <a:xfrm>
            <a:off x="1836434" y="1469015"/>
            <a:ext cx="8519132" cy="4351338"/>
          </a:xfrm>
          <a:prstGeom prst="rect">
            <a:avLst/>
          </a:prstGeom>
        </p:spPr>
      </p:pic>
    </p:spTree>
    <p:extLst>
      <p:ext uri="{BB962C8B-B14F-4D97-AF65-F5344CB8AC3E}">
        <p14:creationId xmlns:p14="http://schemas.microsoft.com/office/powerpoint/2010/main" val="2203439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478B6C-0F23-7D92-B159-92F4807BCD16}"/>
              </a:ext>
            </a:extLst>
          </p:cNvPr>
          <p:cNvSpPr>
            <a:spLocks noGrp="1"/>
          </p:cNvSpPr>
          <p:nvPr>
            <p:ph type="title" idx="4294967295"/>
          </p:nvPr>
        </p:nvSpPr>
        <p:spPr>
          <a:xfrm>
            <a:off x="229103" y="377617"/>
            <a:ext cx="10515600" cy="1325563"/>
          </a:xfrm>
        </p:spPr>
        <p:txBody>
          <a:bodyPr/>
          <a:lstStyle/>
          <a:p>
            <a:r>
              <a:rPr lang="en-GB">
                <a:solidFill>
                  <a:srgbClr val="0E85AA"/>
                </a:solidFill>
                <a:latin typeface="Arial"/>
                <a:cs typeface="Arial"/>
              </a:rPr>
              <a:t>Key Messages</a:t>
            </a:r>
          </a:p>
        </p:txBody>
      </p:sp>
      <p:sp>
        <p:nvSpPr>
          <p:cNvPr id="3" name="Rectangle: Rounded Corners 2">
            <a:extLst>
              <a:ext uri="{FF2B5EF4-FFF2-40B4-BE49-F238E27FC236}">
                <a16:creationId xmlns:a16="http://schemas.microsoft.com/office/drawing/2014/main" id="{3F96F7B1-DAF9-3DD5-776A-3DD8BF14B038}"/>
              </a:ext>
            </a:extLst>
          </p:cNvPr>
          <p:cNvSpPr/>
          <p:nvPr/>
        </p:nvSpPr>
        <p:spPr>
          <a:xfrm>
            <a:off x="229103" y="1515492"/>
            <a:ext cx="11226800" cy="1433349"/>
          </a:xfrm>
          <a:prstGeom prst="roundRect">
            <a:avLst/>
          </a:prstGeom>
          <a:solidFill>
            <a:srgbClr val="44A0B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prstClr val="white"/>
                </a:solidFill>
                <a:latin typeface="Arial"/>
                <a:cs typeface="Arial"/>
              </a:rPr>
              <a:t>Strong investigation work is built on solid background research that genuinely deepens understanding, helps narrow the focus, and keeps the inquiry connected to reliable scientific ideas.</a:t>
            </a:r>
            <a:endParaRPr lang="en-US" sz="2400">
              <a:solidFill>
                <a:prstClr val="white"/>
              </a:solidFill>
            </a:endParaRPr>
          </a:p>
        </p:txBody>
      </p:sp>
      <p:sp>
        <p:nvSpPr>
          <p:cNvPr id="4" name="Rectangle: Rounded Corners 3">
            <a:extLst>
              <a:ext uri="{FF2B5EF4-FFF2-40B4-BE49-F238E27FC236}">
                <a16:creationId xmlns:a16="http://schemas.microsoft.com/office/drawing/2014/main" id="{B831CBAF-D139-9CC7-42E9-CD3D9E1E4666}"/>
              </a:ext>
            </a:extLst>
          </p:cNvPr>
          <p:cNvSpPr/>
          <p:nvPr/>
        </p:nvSpPr>
        <p:spPr>
          <a:xfrm>
            <a:off x="482600" y="3087756"/>
            <a:ext cx="11226800" cy="1579191"/>
          </a:xfrm>
          <a:prstGeom prst="roundRect">
            <a:avLst/>
          </a:prstGeom>
          <a:solidFill>
            <a:srgbClr val="1987A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prstClr val="white"/>
                </a:solidFill>
                <a:latin typeface="Arial"/>
                <a:cs typeface="Segoe UI"/>
              </a:rPr>
              <a:t>Moving from broad investigative interests toward clear, testable research questions and hypotheses is a pivotal step in high‑quality inquiry enabled by purposeful questioning, structured dialogue, and thoughtful refinement of emerging ideas.</a:t>
            </a:r>
            <a:endParaRPr lang="en-GB" sz="2400">
              <a:solidFill>
                <a:prstClr val="white"/>
              </a:solidFill>
              <a:latin typeface="Segoe UI"/>
              <a:cs typeface="Segoe UI"/>
            </a:endParaRPr>
          </a:p>
        </p:txBody>
      </p:sp>
      <p:sp>
        <p:nvSpPr>
          <p:cNvPr id="5" name="Rectangle: Rounded Corners 4">
            <a:extLst>
              <a:ext uri="{FF2B5EF4-FFF2-40B4-BE49-F238E27FC236}">
                <a16:creationId xmlns:a16="http://schemas.microsoft.com/office/drawing/2014/main" id="{4C9EE3AE-5A8C-6B10-AADF-61125754BD79}"/>
              </a:ext>
            </a:extLst>
          </p:cNvPr>
          <p:cNvSpPr/>
          <p:nvPr/>
        </p:nvSpPr>
        <p:spPr>
          <a:xfrm>
            <a:off x="852367" y="4805862"/>
            <a:ext cx="11226800" cy="1589255"/>
          </a:xfrm>
          <a:prstGeom prst="roundRect">
            <a:avLst/>
          </a:prstGeom>
          <a:solidFill>
            <a:srgbClr val="24647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latin typeface="Arial"/>
                <a:ea typeface="Segoe UI"/>
                <a:cs typeface="Arial"/>
              </a:rPr>
              <a:t>Effective and coherent reporting grows from clear structure, thoughtful planning, and meaningful reflection, enabling students to communicate their scientific thinking and investigative journey with clarity and authenticity.</a:t>
            </a:r>
            <a:endParaRPr lang="en-US" sz="2400"/>
          </a:p>
        </p:txBody>
      </p:sp>
    </p:spTree>
    <p:extLst>
      <p:ext uri="{BB962C8B-B14F-4D97-AF65-F5344CB8AC3E}">
        <p14:creationId xmlns:p14="http://schemas.microsoft.com/office/powerpoint/2010/main" val="14168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4F8C95-AFAC-BF82-3FBD-AA93DD70721A}"/>
              </a:ext>
            </a:extLst>
          </p:cNvPr>
          <p:cNvPicPr>
            <a:picLocks noChangeAspect="1"/>
          </p:cNvPicPr>
          <p:nvPr/>
        </p:nvPicPr>
        <p:blipFill>
          <a:blip r:embed="rId3"/>
          <a:stretch>
            <a:fillRect/>
          </a:stretch>
        </p:blipFill>
        <p:spPr>
          <a:xfrm>
            <a:off x="739239" y="957827"/>
            <a:ext cx="10713522" cy="5153662"/>
          </a:xfrm>
          <a:prstGeom prst="rect">
            <a:avLst/>
          </a:prstGeom>
        </p:spPr>
      </p:pic>
      <p:sp>
        <p:nvSpPr>
          <p:cNvPr id="3" name="Title 2">
            <a:extLst>
              <a:ext uri="{FF2B5EF4-FFF2-40B4-BE49-F238E27FC236}">
                <a16:creationId xmlns:a16="http://schemas.microsoft.com/office/drawing/2014/main" id="{79A631E5-D9A4-01E2-844F-7E3D1FD17FFE}"/>
              </a:ext>
            </a:extLst>
          </p:cNvPr>
          <p:cNvSpPr>
            <a:spLocks noGrp="1"/>
          </p:cNvSpPr>
          <p:nvPr>
            <p:ph type="title"/>
          </p:nvPr>
        </p:nvSpPr>
        <p:spPr>
          <a:xfrm>
            <a:off x="735714" y="3714"/>
            <a:ext cx="10515600" cy="1325563"/>
          </a:xfrm>
        </p:spPr>
        <p:txBody>
          <a:bodyPr/>
          <a:lstStyle/>
          <a:p>
            <a:r>
              <a:rPr lang="en-GB"/>
              <a:t>Research as a Process</a:t>
            </a:r>
            <a:endParaRPr lang="en-IE">
              <a:cs typeface="Arial" panose="020B0604020202020204"/>
            </a:endParaRPr>
          </a:p>
        </p:txBody>
      </p:sp>
    </p:spTree>
    <p:extLst>
      <p:ext uri="{BB962C8B-B14F-4D97-AF65-F5344CB8AC3E}">
        <p14:creationId xmlns:p14="http://schemas.microsoft.com/office/powerpoint/2010/main" val="386962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04FAE-63EF-AE6F-957F-07CCF5D07C33}"/>
            </a:ext>
          </a:extLst>
        </p:cNvPr>
        <p:cNvGrpSpPr/>
        <p:nvPr/>
      </p:nvGrpSpPr>
      <p:grpSpPr>
        <a:xfrm>
          <a:off x="0" y="0"/>
          <a:ext cx="0" cy="0"/>
          <a:chOff x="0" y="0"/>
          <a:chExt cx="0" cy="0"/>
        </a:xfrm>
      </p:grpSpPr>
      <p:pic>
        <p:nvPicPr>
          <p:cNvPr id="8" name="Picture 7" descr="A blue and white text on a white background&#10;&#10;AI-generated content may be incorrect.">
            <a:extLst>
              <a:ext uri="{FF2B5EF4-FFF2-40B4-BE49-F238E27FC236}">
                <a16:creationId xmlns:a16="http://schemas.microsoft.com/office/drawing/2014/main" id="{0B73D17C-1D72-A30A-2C84-FF386D462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404" y="1340885"/>
            <a:ext cx="3542135" cy="5009262"/>
          </a:xfrm>
          <a:prstGeom prst="rect">
            <a:avLst/>
          </a:prstGeom>
          <a:ln>
            <a:solidFill>
              <a:srgbClr val="0E85AA"/>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D175F64-87CD-B244-A2A1-6FE675C6D6ED}"/>
              </a:ext>
            </a:extLst>
          </p:cNvPr>
          <p:cNvPicPr>
            <a:picLocks noChangeAspect="1"/>
          </p:cNvPicPr>
          <p:nvPr/>
        </p:nvPicPr>
        <p:blipFill>
          <a:blip r:embed="rId4"/>
          <a:srcRect l="5367" r="7759" b="239"/>
          <a:stretch>
            <a:fillRect/>
          </a:stretch>
        </p:blipFill>
        <p:spPr>
          <a:xfrm>
            <a:off x="432137" y="1462663"/>
            <a:ext cx="7081233" cy="4172752"/>
          </a:xfrm>
          <a:prstGeom prst="rect">
            <a:avLst/>
          </a:prstGeom>
        </p:spPr>
      </p:pic>
      <p:sp>
        <p:nvSpPr>
          <p:cNvPr id="11" name="Title 10">
            <a:extLst>
              <a:ext uri="{FF2B5EF4-FFF2-40B4-BE49-F238E27FC236}">
                <a16:creationId xmlns:a16="http://schemas.microsoft.com/office/drawing/2014/main" id="{8FC8162E-16E5-D4FA-F7CD-0C97D609F095}"/>
              </a:ext>
            </a:extLst>
          </p:cNvPr>
          <p:cNvSpPr>
            <a:spLocks noGrp="1"/>
          </p:cNvSpPr>
          <p:nvPr>
            <p:ph type="title"/>
          </p:nvPr>
        </p:nvSpPr>
        <p:spPr/>
        <p:txBody>
          <a:bodyPr/>
          <a:lstStyle/>
          <a:p>
            <a:r>
              <a:rPr lang="en-GB"/>
              <a:t>Aligning Process to Practice</a:t>
            </a:r>
            <a:endParaRPr lang="en-IE"/>
          </a:p>
        </p:txBody>
      </p:sp>
      <p:sp>
        <p:nvSpPr>
          <p:cNvPr id="3" name="TextBox 2">
            <a:extLst>
              <a:ext uri="{FF2B5EF4-FFF2-40B4-BE49-F238E27FC236}">
                <a16:creationId xmlns:a16="http://schemas.microsoft.com/office/drawing/2014/main" id="{3582956B-424D-0824-617C-DC7D755B09E7}"/>
              </a:ext>
            </a:extLst>
          </p:cNvPr>
          <p:cNvSpPr txBox="1"/>
          <p:nvPr/>
        </p:nvSpPr>
        <p:spPr>
          <a:xfrm>
            <a:off x="5398080" y="5703229"/>
            <a:ext cx="251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a:solidFill>
                  <a:srgbClr val="1987A8"/>
                </a:solidFill>
                <a:cs typeface="Arial"/>
              </a:rPr>
              <a:t>NCCA, Guidelines</a:t>
            </a:r>
          </a:p>
        </p:txBody>
      </p:sp>
    </p:spTree>
    <p:extLst>
      <p:ext uri="{BB962C8B-B14F-4D97-AF65-F5344CB8AC3E}">
        <p14:creationId xmlns:p14="http://schemas.microsoft.com/office/powerpoint/2010/main" val="41618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E6690A-AAD9-86A3-983E-5A53F224286E}"/>
              </a:ext>
            </a:extLst>
          </p:cNvPr>
          <p:cNvSpPr>
            <a:spLocks noGrp="1"/>
          </p:cNvSpPr>
          <p:nvPr>
            <p:ph type="title"/>
          </p:nvPr>
        </p:nvSpPr>
        <p:spPr>
          <a:xfrm>
            <a:off x="838200" y="365125"/>
            <a:ext cx="9900777" cy="1335088"/>
          </a:xfrm>
        </p:spPr>
        <p:txBody>
          <a:bodyPr anchor="ctr">
            <a:normAutofit/>
          </a:bodyPr>
          <a:lstStyle/>
          <a:p>
            <a:r>
              <a:rPr lang="en-GB"/>
              <a:t>Recording Research:</a:t>
            </a:r>
            <a:br>
              <a:rPr lang="en-GB"/>
            </a:br>
            <a:r>
              <a:rPr lang="en-GB"/>
              <a:t>Investigative Logs as Learning Tools</a:t>
            </a:r>
            <a:endParaRPr lang="en-IE">
              <a:cs typeface="Arial" panose="020B0604020202020204"/>
            </a:endParaRPr>
          </a:p>
        </p:txBody>
      </p:sp>
      <p:sp>
        <p:nvSpPr>
          <p:cNvPr id="5" name="Content Placeholder 4">
            <a:extLst>
              <a:ext uri="{FF2B5EF4-FFF2-40B4-BE49-F238E27FC236}">
                <a16:creationId xmlns:a16="http://schemas.microsoft.com/office/drawing/2014/main" id="{3990E52C-D01D-54CB-D60E-41292351E1BA}"/>
              </a:ext>
            </a:extLst>
          </p:cNvPr>
          <p:cNvSpPr>
            <a:spLocks noGrp="1"/>
          </p:cNvSpPr>
          <p:nvPr>
            <p:ph sz="half" idx="1"/>
          </p:nvPr>
        </p:nvSpPr>
        <p:spPr>
          <a:xfrm>
            <a:off x="838200" y="1967692"/>
            <a:ext cx="5259091" cy="4209271"/>
          </a:xfrm>
        </p:spPr>
        <p:txBody>
          <a:bodyPr vert="horz" lIns="91440" tIns="45720" rIns="91440" bIns="45720" rtlCol="0" anchor="t">
            <a:normAutofit/>
          </a:bodyPr>
          <a:lstStyle/>
          <a:p>
            <a:pPr marL="0" indent="0">
              <a:lnSpc>
                <a:spcPct val="150000"/>
              </a:lnSpc>
              <a:buNone/>
            </a:pPr>
            <a:r>
              <a:rPr lang="en-GB"/>
              <a:t>Investigative logs can capture:</a:t>
            </a:r>
            <a:br>
              <a:rPr lang="en-GB"/>
            </a:br>
            <a:r>
              <a:rPr lang="en-GB"/>
              <a:t>• sources consulted</a:t>
            </a:r>
            <a:br>
              <a:rPr lang="en-GB"/>
            </a:br>
            <a:r>
              <a:rPr lang="en-GB"/>
              <a:t>• key ideas or findings</a:t>
            </a:r>
            <a:br>
              <a:rPr lang="en-GB"/>
            </a:br>
            <a:r>
              <a:rPr lang="en-GB"/>
              <a:t>• questions raised</a:t>
            </a:r>
            <a:br>
              <a:rPr lang="en-GB"/>
            </a:br>
            <a:r>
              <a:rPr lang="en-GB"/>
              <a:t>• decisions influenced</a:t>
            </a:r>
            <a:endParaRPr lang="en-IE">
              <a:cs typeface="Arial" panose="020B0604020202020204"/>
            </a:endParaRPr>
          </a:p>
        </p:txBody>
      </p:sp>
      <p:sp>
        <p:nvSpPr>
          <p:cNvPr id="7" name="Rectangle: Rounded Corners 6">
            <a:extLst>
              <a:ext uri="{FF2B5EF4-FFF2-40B4-BE49-F238E27FC236}">
                <a16:creationId xmlns:a16="http://schemas.microsoft.com/office/drawing/2014/main" id="{73944ECF-F554-5ACE-28B0-8FC903FB84B4}"/>
              </a:ext>
            </a:extLst>
          </p:cNvPr>
          <p:cNvSpPr/>
          <p:nvPr/>
        </p:nvSpPr>
        <p:spPr>
          <a:xfrm>
            <a:off x="6396141" y="5277197"/>
            <a:ext cx="4723599" cy="749508"/>
          </a:xfrm>
          <a:prstGeom prst="roundRect">
            <a:avLst/>
          </a:prstGeom>
          <a:solidFill>
            <a:srgbClr val="1987A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Childhood notebook of Roger Tsien,  2008 Chemistry laureate </a:t>
            </a:r>
            <a:endParaRPr lang="en-IE"/>
          </a:p>
        </p:txBody>
      </p:sp>
      <p:pic>
        <p:nvPicPr>
          <p:cNvPr id="9" name="Picture 8">
            <a:extLst>
              <a:ext uri="{FF2B5EF4-FFF2-40B4-BE49-F238E27FC236}">
                <a16:creationId xmlns:a16="http://schemas.microsoft.com/office/drawing/2014/main" id="{D517468D-58FB-9293-4FEA-806DA473AAB7}"/>
              </a:ext>
            </a:extLst>
          </p:cNvPr>
          <p:cNvPicPr>
            <a:picLocks noChangeAspect="1"/>
          </p:cNvPicPr>
          <p:nvPr/>
        </p:nvPicPr>
        <p:blipFill>
          <a:blip r:embed="rId3"/>
          <a:stretch>
            <a:fillRect/>
          </a:stretch>
        </p:blipFill>
        <p:spPr>
          <a:xfrm>
            <a:off x="6393251" y="1649042"/>
            <a:ext cx="4709037" cy="3561480"/>
          </a:xfrm>
          <a:prstGeom prst="rect">
            <a:avLst/>
          </a:prstGeom>
        </p:spPr>
      </p:pic>
    </p:spTree>
    <p:extLst>
      <p:ext uri="{BB962C8B-B14F-4D97-AF65-F5344CB8AC3E}">
        <p14:creationId xmlns:p14="http://schemas.microsoft.com/office/powerpoint/2010/main" val="3765420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310F8-1757-EA69-7D5F-2AE67423524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A947901-06FD-877D-A5BE-2676B1DCBC0B}"/>
              </a:ext>
            </a:extLst>
          </p:cNvPr>
          <p:cNvSpPr>
            <a:spLocks noGrp="1"/>
          </p:cNvSpPr>
          <p:nvPr>
            <p:ph type="title"/>
          </p:nvPr>
        </p:nvSpPr>
        <p:spPr/>
        <p:txBody>
          <a:bodyPr/>
          <a:lstStyle/>
          <a:p>
            <a:r>
              <a:rPr lang="en-IE"/>
              <a:t>Evaluating Sources - CARRDSS</a:t>
            </a:r>
          </a:p>
        </p:txBody>
      </p:sp>
      <p:sp>
        <p:nvSpPr>
          <p:cNvPr id="8" name="Content Placeholder 4">
            <a:extLst>
              <a:ext uri="{FF2B5EF4-FFF2-40B4-BE49-F238E27FC236}">
                <a16:creationId xmlns:a16="http://schemas.microsoft.com/office/drawing/2014/main" id="{01FF010D-D20E-432C-61A6-ED6BABC3B075}"/>
              </a:ext>
            </a:extLst>
          </p:cNvPr>
          <p:cNvSpPr txBox="1">
            <a:spLocks/>
          </p:cNvSpPr>
          <p:nvPr/>
        </p:nvSpPr>
        <p:spPr>
          <a:xfrm>
            <a:off x="605725" y="1967385"/>
            <a:ext cx="10980549" cy="41059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dirty="0"/>
              <a:t>Students can be supported to ask:</a:t>
            </a:r>
            <a:br>
              <a:rPr lang="en-GB" dirty="0"/>
            </a:br>
            <a:r>
              <a:rPr lang="en-GB" dirty="0"/>
              <a:t>• </a:t>
            </a:r>
            <a:r>
              <a:rPr lang="en-GB" dirty="0">
                <a:ea typeface="+mn-lt"/>
                <a:cs typeface="+mn-lt"/>
              </a:rPr>
              <a:t>who is the author or source of this information?</a:t>
            </a:r>
            <a:br>
              <a:rPr lang="en-GB" dirty="0"/>
            </a:br>
            <a:r>
              <a:rPr lang="en-GB" dirty="0"/>
              <a:t>• w</a:t>
            </a:r>
            <a:r>
              <a:rPr lang="en-GB" dirty="0">
                <a:ea typeface="+mn-lt"/>
                <a:cs typeface="+mn-lt"/>
              </a:rPr>
              <a:t>hat was the purpose for creating it?</a:t>
            </a:r>
            <a:br>
              <a:rPr lang="en-GB" dirty="0"/>
            </a:br>
            <a:r>
              <a:rPr lang="en-GB" dirty="0"/>
              <a:t>• how current and relevant is it?</a:t>
            </a:r>
            <a:br>
              <a:rPr lang="en-GB" dirty="0"/>
            </a:br>
            <a:r>
              <a:rPr lang="en-GB" dirty="0"/>
              <a:t>• i</a:t>
            </a:r>
            <a:r>
              <a:rPr lang="en-GB" dirty="0">
                <a:ea typeface="+mn-lt"/>
                <a:cs typeface="+mn-lt"/>
              </a:rPr>
              <a:t>s it supported by reliable, independent sources?</a:t>
            </a:r>
            <a:endParaRPr lang="en-IE" dirty="0">
              <a:ea typeface="+mn-lt"/>
              <a:cs typeface="+mn-lt"/>
            </a:endParaRPr>
          </a:p>
          <a:p>
            <a:pPr marL="0" indent="0">
              <a:buNone/>
            </a:pPr>
            <a:endParaRPr lang="en-IE" dirty="0">
              <a:cs typeface="Arial"/>
            </a:endParaRPr>
          </a:p>
          <a:p>
            <a:pPr marL="0" indent="0">
              <a:buNone/>
            </a:pPr>
            <a:endParaRPr lang="en-IE" dirty="0">
              <a:cs typeface="Arial"/>
            </a:endParaRPr>
          </a:p>
        </p:txBody>
      </p:sp>
    </p:spTree>
    <p:extLst>
      <p:ext uri="{BB962C8B-B14F-4D97-AF65-F5344CB8AC3E}">
        <p14:creationId xmlns:p14="http://schemas.microsoft.com/office/powerpoint/2010/main" val="224499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6AB6B-2C66-D0E1-822C-02A5BB466FF3}"/>
            </a:ext>
          </a:extLst>
        </p:cNvPr>
        <p:cNvGrpSpPr/>
        <p:nvPr/>
      </p:nvGrpSpPr>
      <p:grpSpPr>
        <a:xfrm>
          <a:off x="0" y="0"/>
          <a:ext cx="0" cy="0"/>
          <a:chOff x="0" y="0"/>
          <a:chExt cx="0" cy="0"/>
        </a:xfrm>
      </p:grpSpPr>
      <p:pic>
        <p:nvPicPr>
          <p:cNvPr id="3" name="Picture 2" descr="A screen shot of a cell phone&#10;&#10;AI-generated content may be incorrect.">
            <a:extLst>
              <a:ext uri="{FF2B5EF4-FFF2-40B4-BE49-F238E27FC236}">
                <a16:creationId xmlns:a16="http://schemas.microsoft.com/office/drawing/2014/main" id="{0C59321D-5242-F73F-8B5E-C74F9A17E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503" y="1403824"/>
            <a:ext cx="3372508" cy="4800983"/>
          </a:xfrm>
          <a:prstGeom prst="rect">
            <a:avLst/>
          </a:prstGeom>
        </p:spPr>
      </p:pic>
      <p:grpSp>
        <p:nvGrpSpPr>
          <p:cNvPr id="4" name="Group 3">
            <a:extLst>
              <a:ext uri="{FF2B5EF4-FFF2-40B4-BE49-F238E27FC236}">
                <a16:creationId xmlns:a16="http://schemas.microsoft.com/office/drawing/2014/main" id="{46267020-C51A-6D79-6B55-CE86139E5F6F}"/>
              </a:ext>
            </a:extLst>
          </p:cNvPr>
          <p:cNvGrpSpPr/>
          <p:nvPr/>
        </p:nvGrpSpPr>
        <p:grpSpPr>
          <a:xfrm>
            <a:off x="1042738" y="1619685"/>
            <a:ext cx="1484416" cy="4873190"/>
            <a:chOff x="1187847" y="177800"/>
            <a:chExt cx="1904939" cy="6239830"/>
          </a:xfrm>
        </p:grpSpPr>
        <p:pic>
          <p:nvPicPr>
            <p:cNvPr id="6" name="Picture 5" descr="A screenshot of a cell phone&#10;&#10;Description generated with very high confidence">
              <a:extLst>
                <a:ext uri="{FF2B5EF4-FFF2-40B4-BE49-F238E27FC236}">
                  <a16:creationId xmlns:a16="http://schemas.microsoft.com/office/drawing/2014/main" id="{FD7AB769-1B33-7B9A-104F-D2829CE4F3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47" y="177800"/>
              <a:ext cx="1904939" cy="6215437"/>
            </a:xfrm>
            <a:prstGeom prst="rect">
              <a:avLst/>
            </a:prstGeom>
          </p:spPr>
        </p:pic>
        <p:pic>
          <p:nvPicPr>
            <p:cNvPr id="7" name="Picture 6">
              <a:extLst>
                <a:ext uri="{FF2B5EF4-FFF2-40B4-BE49-F238E27FC236}">
                  <a16:creationId xmlns:a16="http://schemas.microsoft.com/office/drawing/2014/main" id="{87AAB3D0-8A9F-35AC-21B1-EF7805E9ED43}"/>
                </a:ext>
              </a:extLst>
            </p:cNvPr>
            <p:cNvPicPr>
              <a:picLocks noChangeAspect="1"/>
            </p:cNvPicPr>
            <p:nvPr/>
          </p:nvPicPr>
          <p:blipFill>
            <a:blip r:embed="rId5"/>
            <a:stretch>
              <a:fillRect/>
            </a:stretch>
          </p:blipFill>
          <p:spPr>
            <a:xfrm>
              <a:off x="1187847" y="6049630"/>
              <a:ext cx="1904939" cy="368000"/>
            </a:xfrm>
            <a:prstGeom prst="rect">
              <a:avLst/>
            </a:prstGeom>
          </p:spPr>
        </p:pic>
      </p:grpSp>
      <p:sp>
        <p:nvSpPr>
          <p:cNvPr id="9" name="Title 8">
            <a:extLst>
              <a:ext uri="{FF2B5EF4-FFF2-40B4-BE49-F238E27FC236}">
                <a16:creationId xmlns:a16="http://schemas.microsoft.com/office/drawing/2014/main" id="{BFD5C502-AD9D-1914-A54F-12F28501C7B3}"/>
              </a:ext>
            </a:extLst>
          </p:cNvPr>
          <p:cNvSpPr>
            <a:spLocks noGrp="1"/>
          </p:cNvSpPr>
          <p:nvPr>
            <p:ph type="title"/>
          </p:nvPr>
        </p:nvSpPr>
        <p:spPr/>
        <p:txBody>
          <a:bodyPr/>
          <a:lstStyle/>
          <a:p>
            <a:r>
              <a:rPr lang="en-IE"/>
              <a:t>Evaluating Sources - CARRDSS</a:t>
            </a:r>
          </a:p>
        </p:txBody>
      </p:sp>
      <p:sp>
        <p:nvSpPr>
          <p:cNvPr id="10" name="Arrow: Right 9">
            <a:extLst>
              <a:ext uri="{FF2B5EF4-FFF2-40B4-BE49-F238E27FC236}">
                <a16:creationId xmlns:a16="http://schemas.microsoft.com/office/drawing/2014/main" id="{611E3783-B97C-20CD-D74B-D3DEF7037CB2}"/>
              </a:ext>
            </a:extLst>
          </p:cNvPr>
          <p:cNvSpPr/>
          <p:nvPr/>
        </p:nvSpPr>
        <p:spPr>
          <a:xfrm>
            <a:off x="4027040" y="3507559"/>
            <a:ext cx="3352800" cy="1090864"/>
          </a:xfrm>
          <a:prstGeom prst="rightArrow">
            <a:avLst/>
          </a:prstGeom>
          <a:solidFill>
            <a:srgbClr val="44A0BB"/>
          </a:solidFill>
          <a:ln>
            <a:solidFill>
              <a:srgbClr val="44A0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a:extLst>
              <a:ext uri="{FF2B5EF4-FFF2-40B4-BE49-F238E27FC236}">
                <a16:creationId xmlns:a16="http://schemas.microsoft.com/office/drawing/2014/main" id="{7C473894-9949-3B17-58F0-27A60F9E1AE9}"/>
              </a:ext>
            </a:extLst>
          </p:cNvPr>
          <p:cNvPicPr>
            <a:picLocks noChangeAspect="1"/>
          </p:cNvPicPr>
          <p:nvPr/>
        </p:nvPicPr>
        <p:blipFill>
          <a:blip r:embed="rId6"/>
          <a:stretch>
            <a:fillRect/>
          </a:stretch>
        </p:blipFill>
        <p:spPr>
          <a:xfrm>
            <a:off x="4712660" y="1618970"/>
            <a:ext cx="1987855" cy="1040937"/>
          </a:xfrm>
          <a:prstGeom prst="rect">
            <a:avLst/>
          </a:prstGeom>
        </p:spPr>
      </p:pic>
    </p:spTree>
    <p:extLst>
      <p:ext uri="{BB962C8B-B14F-4D97-AF65-F5344CB8AC3E}">
        <p14:creationId xmlns:p14="http://schemas.microsoft.com/office/powerpoint/2010/main" val="40144975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900" decel="100000" fill="hold"/>
                                        <p:tgtEl>
                                          <p:spTgt spid="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A0E03-5540-6B30-9ECD-AC77536B4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3F671-B736-D758-6C55-43FA03707479}"/>
              </a:ext>
            </a:extLst>
          </p:cNvPr>
          <p:cNvSpPr>
            <a:spLocks noGrp="1"/>
          </p:cNvSpPr>
          <p:nvPr>
            <p:ph type="title"/>
          </p:nvPr>
        </p:nvSpPr>
        <p:spPr/>
        <p:txBody>
          <a:bodyPr/>
          <a:lstStyle/>
          <a:p>
            <a:r>
              <a:rPr lang="en-GB">
                <a:cs typeface="Arial"/>
              </a:rPr>
              <a:t>Research in the Learning Outcomes</a:t>
            </a:r>
          </a:p>
        </p:txBody>
      </p:sp>
      <p:pic>
        <p:nvPicPr>
          <p:cNvPr id="10" name="Picture 9">
            <a:extLst>
              <a:ext uri="{FF2B5EF4-FFF2-40B4-BE49-F238E27FC236}">
                <a16:creationId xmlns:a16="http://schemas.microsoft.com/office/drawing/2014/main" id="{44EB2DB3-BA7E-49D5-9EC1-A6FD5F06642A}"/>
              </a:ext>
            </a:extLst>
          </p:cNvPr>
          <p:cNvPicPr>
            <a:picLocks noChangeAspect="1"/>
          </p:cNvPicPr>
          <p:nvPr/>
        </p:nvPicPr>
        <p:blipFill>
          <a:blip r:embed="rId3"/>
          <a:stretch>
            <a:fillRect/>
          </a:stretch>
        </p:blipFill>
        <p:spPr>
          <a:xfrm>
            <a:off x="215228" y="1690688"/>
            <a:ext cx="2272088" cy="3023306"/>
          </a:xfrm>
          <a:prstGeom prst="rect">
            <a:avLst/>
          </a:prstGeom>
        </p:spPr>
      </p:pic>
      <p:pic>
        <p:nvPicPr>
          <p:cNvPr id="13" name="Picture 12">
            <a:extLst>
              <a:ext uri="{FF2B5EF4-FFF2-40B4-BE49-F238E27FC236}">
                <a16:creationId xmlns:a16="http://schemas.microsoft.com/office/drawing/2014/main" id="{5CA6281F-4C61-2774-1112-73A0D80E65CE}"/>
              </a:ext>
            </a:extLst>
          </p:cNvPr>
          <p:cNvPicPr>
            <a:picLocks noChangeAspect="1"/>
          </p:cNvPicPr>
          <p:nvPr/>
        </p:nvPicPr>
        <p:blipFill>
          <a:blip r:embed="rId4"/>
          <a:stretch>
            <a:fillRect/>
          </a:stretch>
        </p:blipFill>
        <p:spPr>
          <a:xfrm>
            <a:off x="2463646" y="1837861"/>
            <a:ext cx="9513126" cy="2525987"/>
          </a:xfrm>
          <a:prstGeom prst="rect">
            <a:avLst/>
          </a:prstGeom>
        </p:spPr>
      </p:pic>
      <p:sp>
        <p:nvSpPr>
          <p:cNvPr id="14" name="Oval 13">
            <a:extLst>
              <a:ext uri="{FF2B5EF4-FFF2-40B4-BE49-F238E27FC236}">
                <a16:creationId xmlns:a16="http://schemas.microsoft.com/office/drawing/2014/main" id="{21870ADB-9074-D2B2-52A4-FFFAAC407C51}"/>
              </a:ext>
            </a:extLst>
          </p:cNvPr>
          <p:cNvSpPr/>
          <p:nvPr/>
        </p:nvSpPr>
        <p:spPr>
          <a:xfrm>
            <a:off x="7815943" y="3075188"/>
            <a:ext cx="707571" cy="353812"/>
          </a:xfrm>
          <a:prstGeom prst="ellipse">
            <a:avLst/>
          </a:prstGeom>
          <a:noFill/>
          <a:ln w="28575">
            <a:solidFill>
              <a:srgbClr val="F159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E665D1B6-C12F-5989-434B-F7FACE39E93E}"/>
              </a:ext>
            </a:extLst>
          </p:cNvPr>
          <p:cNvGrpSpPr/>
          <p:nvPr/>
        </p:nvGrpSpPr>
        <p:grpSpPr>
          <a:xfrm>
            <a:off x="9530442" y="4642997"/>
            <a:ext cx="2612572" cy="728641"/>
            <a:chOff x="6574971" y="4511021"/>
            <a:chExt cx="2612572" cy="728641"/>
          </a:xfrm>
        </p:grpSpPr>
        <p:sp>
          <p:nvSpPr>
            <p:cNvPr id="16" name="Rectangle: Rounded Corners 15">
              <a:extLst>
                <a:ext uri="{FF2B5EF4-FFF2-40B4-BE49-F238E27FC236}">
                  <a16:creationId xmlns:a16="http://schemas.microsoft.com/office/drawing/2014/main" id="{056D79B9-F63E-49DF-3DBC-AD9A0D9B9974}"/>
                </a:ext>
              </a:extLst>
            </p:cNvPr>
            <p:cNvSpPr/>
            <p:nvPr/>
          </p:nvSpPr>
          <p:spPr>
            <a:xfrm>
              <a:off x="6574971" y="4511021"/>
              <a:ext cx="1948543" cy="728641"/>
            </a:xfrm>
            <a:prstGeom prst="roundRect">
              <a:avLst/>
            </a:prstGeom>
            <a:solidFill>
              <a:schemeClr val="bg1"/>
            </a:solidFill>
            <a:ln w="38100">
              <a:solidFill>
                <a:srgbClr val="1987A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1DA2AD9-191F-D037-59D7-9B6DA6E51AFD}"/>
                </a:ext>
              </a:extLst>
            </p:cNvPr>
            <p:cNvSpPr txBox="1"/>
            <p:nvPr/>
          </p:nvSpPr>
          <p:spPr>
            <a:xfrm>
              <a:off x="6770914" y="4644508"/>
              <a:ext cx="24166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1987A8"/>
                  </a:solidFill>
                  <a:effectLst/>
                  <a:uLnTx/>
                  <a:uFillTx/>
                  <a:latin typeface="Arial" panose="020B0604020202020204"/>
                  <a:ea typeface="+mn-ea"/>
                  <a:cs typeface="+mn-cs"/>
                </a:rPr>
                <a:t>L.O. U1.2</a:t>
              </a:r>
            </a:p>
          </p:txBody>
        </p:sp>
      </p:grpSp>
      <p:sp>
        <p:nvSpPr>
          <p:cNvPr id="19" name="Rectangle: Rounded Corners 18">
            <a:extLst>
              <a:ext uri="{FF2B5EF4-FFF2-40B4-BE49-F238E27FC236}">
                <a16:creationId xmlns:a16="http://schemas.microsoft.com/office/drawing/2014/main" id="{04FE483A-9D49-E636-AD1C-B60535B7D50F}"/>
              </a:ext>
            </a:extLst>
          </p:cNvPr>
          <p:cNvSpPr/>
          <p:nvPr/>
        </p:nvSpPr>
        <p:spPr>
          <a:xfrm>
            <a:off x="375558" y="4963886"/>
            <a:ext cx="8147956" cy="1136393"/>
          </a:xfrm>
          <a:prstGeom prst="roundRect">
            <a:avLst/>
          </a:prstGeom>
          <a:solidFill>
            <a:srgbClr val="1987A8"/>
          </a:solidFill>
          <a:ln>
            <a:solidFill>
              <a:srgbClr val="1987A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white"/>
                </a:solidFill>
                <a:effectLst/>
                <a:uLnTx/>
                <a:uFillTx/>
                <a:latin typeface="Arial" panose="020B0604020202020204"/>
                <a:ea typeface="+mn-ea"/>
                <a:cs typeface="+mn-cs"/>
              </a:rPr>
              <a:t>Research: Inquire specifically, using involved and critical investigation</a:t>
            </a:r>
          </a:p>
        </p:txBody>
      </p:sp>
    </p:spTree>
    <p:extLst>
      <p:ext uri="{BB962C8B-B14F-4D97-AF65-F5344CB8AC3E}">
        <p14:creationId xmlns:p14="http://schemas.microsoft.com/office/powerpoint/2010/main" val="9554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C398E-EF0B-0D0A-C4DC-37EAD0999AC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F4C16A-B5A3-B663-B825-F7DDEB854105}"/>
              </a:ext>
            </a:extLst>
          </p:cNvPr>
          <p:cNvSpPr txBox="1">
            <a:spLocks/>
          </p:cNvSpPr>
          <p:nvPr/>
        </p:nvSpPr>
        <p:spPr>
          <a:xfrm>
            <a:off x="227231" y="260387"/>
            <a:ext cx="9874135" cy="7354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spcAft>
                <a:spcPts val="600"/>
              </a:spcAft>
            </a:pPr>
            <a:r>
              <a:rPr lang="en-US"/>
              <a:t>Research in the Learning Outcomes</a:t>
            </a:r>
          </a:p>
        </p:txBody>
      </p:sp>
      <p:pic>
        <p:nvPicPr>
          <p:cNvPr id="8" name="Picture 7">
            <a:extLst>
              <a:ext uri="{FF2B5EF4-FFF2-40B4-BE49-F238E27FC236}">
                <a16:creationId xmlns:a16="http://schemas.microsoft.com/office/drawing/2014/main" id="{EF731944-78D2-296C-4CF8-60E41DCA5A9B}"/>
              </a:ext>
            </a:extLst>
          </p:cNvPr>
          <p:cNvPicPr>
            <a:picLocks noChangeAspect="1"/>
          </p:cNvPicPr>
          <p:nvPr/>
        </p:nvPicPr>
        <p:blipFill>
          <a:blip r:embed="rId3"/>
          <a:stretch>
            <a:fillRect/>
          </a:stretch>
        </p:blipFill>
        <p:spPr>
          <a:xfrm>
            <a:off x="7799149" y="995846"/>
            <a:ext cx="3930564" cy="4927281"/>
          </a:xfrm>
          <a:prstGeom prst="rect">
            <a:avLst/>
          </a:prstGeom>
        </p:spPr>
      </p:pic>
      <p:pic>
        <p:nvPicPr>
          <p:cNvPr id="6" name="Picture 5">
            <a:extLst>
              <a:ext uri="{FF2B5EF4-FFF2-40B4-BE49-F238E27FC236}">
                <a16:creationId xmlns:a16="http://schemas.microsoft.com/office/drawing/2014/main" id="{1B231408-572E-750D-4E17-AF66B4F8D919}"/>
              </a:ext>
            </a:extLst>
          </p:cNvPr>
          <p:cNvPicPr>
            <a:picLocks noChangeAspect="1"/>
          </p:cNvPicPr>
          <p:nvPr/>
        </p:nvPicPr>
        <p:blipFill>
          <a:blip r:embed="rId4"/>
          <a:stretch>
            <a:fillRect/>
          </a:stretch>
        </p:blipFill>
        <p:spPr>
          <a:xfrm>
            <a:off x="744255" y="1163247"/>
            <a:ext cx="2477516" cy="2482949"/>
          </a:xfrm>
          <a:prstGeom prst="rect">
            <a:avLst/>
          </a:prstGeom>
          <a:ln>
            <a:solidFill>
              <a:srgbClr val="1987A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615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4285-0064-8C6C-E545-749D1A96DF3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C0A5A9-2DA0-F8D2-46C9-DC9E447DABFC}"/>
              </a:ext>
            </a:extLst>
          </p:cNvPr>
          <p:cNvSpPr txBox="1">
            <a:spLocks/>
          </p:cNvSpPr>
          <p:nvPr/>
        </p:nvSpPr>
        <p:spPr>
          <a:xfrm>
            <a:off x="227231" y="260387"/>
            <a:ext cx="9874135" cy="7354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spcAft>
                <a:spcPts val="600"/>
              </a:spcAft>
            </a:pPr>
            <a:r>
              <a:rPr lang="en-US"/>
              <a:t>Research in the Learning Outcomes</a:t>
            </a:r>
          </a:p>
        </p:txBody>
      </p:sp>
      <mc:AlternateContent xmlns:mc="http://schemas.openxmlformats.org/markup-compatibility/2006" xmlns:we="http://schemas.microsoft.com/office/webextensions/webextension/2010/11" xmlns:pca="http://schemas.microsoft.com/office/powerpoint/2013/contentapp">
        <mc:Choice Requires="we pca">
          <p:pic>
            <p:nvPicPr>
              <p:cNvPr id="2" name="Object 4">
                <a:extLst>
                  <a:ext uri="{FF2B5EF4-FFF2-40B4-BE49-F238E27FC236}">
                    <a16:creationId xmlns:a16="http://schemas.microsoft.com/office/drawing/2014/main" id="{024AD7BE-D1EC-B16D-29E0-B1969A82F218}"/>
                  </a:ext>
                </a:extLst>
              </p:cNvPr>
              <p:cNvPicPr>
                <a:picLocks noChangeAspect="1"/>
              </p:cNvPicPr>
              <p:nvPr/>
            </p:nvPicPr>
            <p:blipFill>
              <a:blip r:embed="rId3"/>
              <a:stretch>
                <a:fillRect/>
              </a:stretch>
            </p:blipFill>
            <p:spPr>
              <a:xfrm>
                <a:off x="1266080" y="4028245"/>
                <a:ext cx="4298831" cy="1998453"/>
              </a:xfrm>
              <a:prstGeom prst="rect">
                <a:avLst/>
              </a:prstGeom>
            </p:spPr>
          </p:pic>
        </mc:Choice>
        <mc:Fallback xmlns="">
          <p:pic>
            <p:nvPicPr>
              <p:cNvPr id="5" name="Object 4">
                <a:extLst>
                  <a:ext uri="{FF2B5EF4-FFF2-40B4-BE49-F238E27FC236}">
                    <a16:creationId xmlns:a16="http://schemas.microsoft.com/office/drawing/2014/main" id="{024AD7BE-D1EC-B16D-29E0-B1969A82F218}"/>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1266080" y="4028245"/>
                <a:ext cx="4298831" cy="1998453"/>
              </a:xfrm>
              <a:prstGeom prst="rect">
                <a:avLst/>
              </a:prstGeom>
            </p:spPr>
          </p:pic>
        </mc:Fallback>
      </mc:AlternateContent>
      <p:pic>
        <p:nvPicPr>
          <p:cNvPr id="8" name="Picture 7">
            <a:extLst>
              <a:ext uri="{FF2B5EF4-FFF2-40B4-BE49-F238E27FC236}">
                <a16:creationId xmlns:a16="http://schemas.microsoft.com/office/drawing/2014/main" id="{3E8B0547-7762-36F9-7FBA-182077DF6D46}"/>
              </a:ext>
            </a:extLst>
          </p:cNvPr>
          <p:cNvPicPr>
            <a:picLocks noChangeAspect="1"/>
          </p:cNvPicPr>
          <p:nvPr/>
        </p:nvPicPr>
        <p:blipFill>
          <a:blip r:embed="rId5"/>
          <a:stretch>
            <a:fillRect/>
          </a:stretch>
        </p:blipFill>
        <p:spPr>
          <a:xfrm>
            <a:off x="7799149" y="995846"/>
            <a:ext cx="3930564" cy="4927281"/>
          </a:xfrm>
          <a:prstGeom prst="rect">
            <a:avLst/>
          </a:prstGeom>
        </p:spPr>
      </p:pic>
      <p:pic>
        <p:nvPicPr>
          <p:cNvPr id="6" name="Picture 5">
            <a:extLst>
              <a:ext uri="{FF2B5EF4-FFF2-40B4-BE49-F238E27FC236}">
                <a16:creationId xmlns:a16="http://schemas.microsoft.com/office/drawing/2014/main" id="{F8FF2B0F-1F8F-9B4A-040D-4628A42448BA}"/>
              </a:ext>
            </a:extLst>
          </p:cNvPr>
          <p:cNvPicPr>
            <a:picLocks noChangeAspect="1"/>
          </p:cNvPicPr>
          <p:nvPr/>
        </p:nvPicPr>
        <p:blipFill>
          <a:blip r:embed="rId6"/>
          <a:stretch>
            <a:fillRect/>
          </a:stretch>
        </p:blipFill>
        <p:spPr>
          <a:xfrm>
            <a:off x="744255" y="1163247"/>
            <a:ext cx="2477516" cy="2482949"/>
          </a:xfrm>
          <a:prstGeom prst="rect">
            <a:avLst/>
          </a:prstGeom>
          <a:ln>
            <a:solidFill>
              <a:srgbClr val="1987A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1027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C398E-EF0B-0D0A-C4DC-37EAD0999AC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F4C16A-B5A3-B663-B825-F7DDEB854105}"/>
              </a:ext>
            </a:extLst>
          </p:cNvPr>
          <p:cNvSpPr txBox="1">
            <a:spLocks/>
          </p:cNvSpPr>
          <p:nvPr/>
        </p:nvSpPr>
        <p:spPr>
          <a:xfrm>
            <a:off x="227231" y="260387"/>
            <a:ext cx="9874135" cy="7354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spcAft>
                <a:spcPts val="600"/>
              </a:spcAft>
            </a:pPr>
            <a:r>
              <a:rPr lang="en-US"/>
              <a:t>Research in the Learning Outcomes</a:t>
            </a:r>
          </a:p>
        </p:txBody>
      </p:sp>
      <p:pic>
        <p:nvPicPr>
          <p:cNvPr id="2" name="Picture 1" descr="A screenshot of a questionnaire&#10;&#10;AI-generated content may be incorrect.">
            <a:extLst>
              <a:ext uri="{FF2B5EF4-FFF2-40B4-BE49-F238E27FC236}">
                <a16:creationId xmlns:a16="http://schemas.microsoft.com/office/drawing/2014/main" id="{67A2996E-62AF-8121-D769-715DD7DD8679}"/>
              </a:ext>
            </a:extLst>
          </p:cNvPr>
          <p:cNvPicPr>
            <a:picLocks noChangeAspect="1"/>
          </p:cNvPicPr>
          <p:nvPr/>
        </p:nvPicPr>
        <p:blipFill>
          <a:blip r:embed="rId3"/>
          <a:stretch>
            <a:fillRect/>
          </a:stretch>
        </p:blipFill>
        <p:spPr>
          <a:xfrm>
            <a:off x="7792671" y="1000162"/>
            <a:ext cx="3440516" cy="4876906"/>
          </a:xfrm>
          <a:prstGeom prst="rect">
            <a:avLst/>
          </a:prstGeom>
          <a:noFill/>
        </p:spPr>
      </p:pic>
      <p:pic>
        <p:nvPicPr>
          <p:cNvPr id="3" name="Picture 2" descr="A qr code with black squares&#10;&#10;AI-generated content may be incorrect.">
            <a:extLst>
              <a:ext uri="{FF2B5EF4-FFF2-40B4-BE49-F238E27FC236}">
                <a16:creationId xmlns:a16="http://schemas.microsoft.com/office/drawing/2014/main" id="{C9B2F791-B5BC-A52D-3F19-7CB95172AA37}"/>
              </a:ext>
            </a:extLst>
          </p:cNvPr>
          <p:cNvPicPr>
            <a:picLocks noChangeAspect="1"/>
          </p:cNvPicPr>
          <p:nvPr/>
        </p:nvPicPr>
        <p:blipFill>
          <a:blip r:embed="rId4"/>
          <a:stretch>
            <a:fillRect/>
          </a:stretch>
        </p:blipFill>
        <p:spPr>
          <a:xfrm>
            <a:off x="2134559" y="1303004"/>
            <a:ext cx="2561874" cy="2561874"/>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pic>
            <p:nvPicPr>
              <p:cNvPr id="6" name="Object 4">
                <a:extLst>
                  <a:ext uri="{FF2B5EF4-FFF2-40B4-BE49-F238E27FC236}">
                    <a16:creationId xmlns:a16="http://schemas.microsoft.com/office/drawing/2014/main" id="{2F6E665E-2811-C706-32EE-AD4F1F75C1A1}"/>
                  </a:ext>
                </a:extLst>
              </p:cNvPr>
              <p:cNvPicPr>
                <a:picLocks noChangeAspect="1"/>
              </p:cNvPicPr>
              <p:nvPr/>
            </p:nvPicPr>
            <p:blipFill>
              <a:blip r:embed="rId5"/>
              <a:stretch>
                <a:fillRect/>
              </a:stretch>
            </p:blipFill>
            <p:spPr>
              <a:xfrm>
                <a:off x="1266080" y="4028245"/>
                <a:ext cx="4298831" cy="1998453"/>
              </a:xfrm>
              <a:prstGeom prst="rect">
                <a:avLst/>
              </a:prstGeom>
            </p:spPr>
          </p:pic>
        </mc:Choice>
        <mc:Fallback xmlns="">
          <p:pic>
            <p:nvPicPr>
              <p:cNvPr id="5" name="Object 4">
                <a:extLst>
                  <a:ext uri="{FF2B5EF4-FFF2-40B4-BE49-F238E27FC236}">
                    <a16:creationId xmlns:a16="http://schemas.microsoft.com/office/drawing/2014/main" id="{2F6E665E-2811-C706-32EE-AD4F1F75C1A1}"/>
                  </a:ext>
                </a:extLst>
              </p:cNvPr>
              <p:cNvPicPr>
                <a:picLocks noGrp="1" noRot="1" noChangeAspect="1" noMove="1" noResize="1" noEditPoints="1" noAdjustHandles="1" noChangeArrowheads="1" noChangeShapeType="1"/>
              </p:cNvPicPr>
              <p:nvPr/>
            </p:nvPicPr>
            <p:blipFill>
              <a:blip r:embed="rId6"/>
              <a:stretch>
                <a:fillRect/>
              </a:stretch>
            </p:blipFill>
            <p:spPr>
              <a:xfrm>
                <a:off x="1266080" y="4028245"/>
                <a:ext cx="4298831" cy="1998453"/>
              </a:xfrm>
              <a:prstGeom prst="rect">
                <a:avLst/>
              </a:prstGeom>
            </p:spPr>
          </p:pic>
        </mc:Fallback>
      </mc:AlternateContent>
    </p:spTree>
    <p:extLst>
      <p:ext uri="{BB962C8B-B14F-4D97-AF65-F5344CB8AC3E}">
        <p14:creationId xmlns:p14="http://schemas.microsoft.com/office/powerpoint/2010/main" val="1273179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A860B-DDD8-7FA2-0D53-08FC4033E86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EB4A4BF-EC84-CF0D-6F33-64B056F512B7}"/>
              </a:ext>
            </a:extLst>
          </p:cNvPr>
          <p:cNvSpPr txBox="1">
            <a:spLocks/>
          </p:cNvSpPr>
          <p:nvPr/>
        </p:nvSpPr>
        <p:spPr>
          <a:xfrm>
            <a:off x="706930" y="138989"/>
            <a:ext cx="5155729" cy="16367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spcAft>
                <a:spcPts val="600"/>
              </a:spcAft>
            </a:pPr>
            <a:r>
              <a:rPr lang="en-US"/>
              <a:t>Research in the Learning Outcomes</a:t>
            </a:r>
          </a:p>
        </p:txBody>
      </p:sp>
      <p:pic>
        <p:nvPicPr>
          <p:cNvPr id="2" name="Picture 1" descr="A screenshot of a cell phone&#10;&#10;AI-generated content may be incorrect.">
            <a:extLst>
              <a:ext uri="{FF2B5EF4-FFF2-40B4-BE49-F238E27FC236}">
                <a16:creationId xmlns:a16="http://schemas.microsoft.com/office/drawing/2014/main" id="{0F984A7E-F292-92C4-09C2-CC5ABB27E570}"/>
              </a:ext>
            </a:extLst>
          </p:cNvPr>
          <p:cNvPicPr>
            <a:picLocks noChangeAspect="1"/>
          </p:cNvPicPr>
          <p:nvPr/>
        </p:nvPicPr>
        <p:blipFill>
          <a:blip r:embed="rId3"/>
          <a:stretch>
            <a:fillRect/>
          </a:stretch>
        </p:blipFill>
        <p:spPr>
          <a:xfrm>
            <a:off x="6226748" y="512973"/>
            <a:ext cx="3754400" cy="5348077"/>
          </a:xfrm>
          <a:prstGeom prst="rect">
            <a:avLst/>
          </a:prstGeom>
          <a:noFill/>
        </p:spPr>
      </p:pic>
      <p:pic>
        <p:nvPicPr>
          <p:cNvPr id="3" name="Picture 2">
            <a:extLst>
              <a:ext uri="{FF2B5EF4-FFF2-40B4-BE49-F238E27FC236}">
                <a16:creationId xmlns:a16="http://schemas.microsoft.com/office/drawing/2014/main" id="{E999B019-5EA8-ABD1-8E70-206C5B69870E}"/>
              </a:ext>
            </a:extLst>
          </p:cNvPr>
          <p:cNvPicPr>
            <a:picLocks noChangeAspect="1"/>
          </p:cNvPicPr>
          <p:nvPr/>
        </p:nvPicPr>
        <p:blipFill>
          <a:blip r:embed="rId4"/>
          <a:stretch>
            <a:fillRect/>
          </a:stretch>
        </p:blipFill>
        <p:spPr>
          <a:xfrm>
            <a:off x="6137829" y="390579"/>
            <a:ext cx="3932237" cy="5592863"/>
          </a:xfrm>
          <a:prstGeom prst="rect">
            <a:avLst/>
          </a:prstGeom>
        </p:spPr>
      </p:pic>
      <p:pic>
        <p:nvPicPr>
          <p:cNvPr id="6" name="Picture 5">
            <a:extLst>
              <a:ext uri="{FF2B5EF4-FFF2-40B4-BE49-F238E27FC236}">
                <a16:creationId xmlns:a16="http://schemas.microsoft.com/office/drawing/2014/main" id="{7ED5E5FC-72B4-96D0-EC54-8F9390C88086}"/>
              </a:ext>
            </a:extLst>
          </p:cNvPr>
          <p:cNvPicPr>
            <a:picLocks noChangeAspect="1"/>
          </p:cNvPicPr>
          <p:nvPr/>
        </p:nvPicPr>
        <p:blipFill>
          <a:blip r:embed="rId5"/>
          <a:stretch>
            <a:fillRect/>
          </a:stretch>
        </p:blipFill>
        <p:spPr>
          <a:xfrm>
            <a:off x="995878" y="2265391"/>
            <a:ext cx="3772613" cy="3718051"/>
          </a:xfrm>
          <a:prstGeom prst="rect">
            <a:avLst/>
          </a:prstGeom>
          <a:ln>
            <a:solidFill>
              <a:srgbClr val="1987A8"/>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5B44CC6-E795-F3FE-4AD9-F23A1F173C6B}"/>
              </a:ext>
            </a:extLst>
          </p:cNvPr>
          <p:cNvPicPr>
            <a:picLocks noChangeAspect="1"/>
          </p:cNvPicPr>
          <p:nvPr/>
        </p:nvPicPr>
        <p:blipFill>
          <a:blip r:embed="rId6"/>
          <a:stretch>
            <a:fillRect/>
          </a:stretch>
        </p:blipFill>
        <p:spPr>
          <a:xfrm>
            <a:off x="6226748" y="463886"/>
            <a:ext cx="3772613" cy="5446248"/>
          </a:xfrm>
          <a:prstGeom prst="rect">
            <a:avLst/>
          </a:prstGeom>
        </p:spPr>
      </p:pic>
    </p:spTree>
    <p:extLst>
      <p:ext uri="{BB962C8B-B14F-4D97-AF65-F5344CB8AC3E}">
        <p14:creationId xmlns:p14="http://schemas.microsoft.com/office/powerpoint/2010/main" val="28929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1FE1D-A8C6-FC4D-D2E4-22FD28B6CB2A}"/>
            </a:ext>
          </a:extLst>
        </p:cNvPr>
        <p:cNvGrpSpPr/>
        <p:nvPr/>
      </p:nvGrpSpPr>
      <p:grpSpPr>
        <a:xfrm>
          <a:off x="0" y="0"/>
          <a:ext cx="0" cy="0"/>
          <a:chOff x="0" y="0"/>
          <a:chExt cx="0" cy="0"/>
        </a:xfrm>
      </p:grpSpPr>
      <p:pic>
        <p:nvPicPr>
          <p:cNvPr id="4" name="Picture 3" descr="A qr code with a paper crane&#10;&#10;AI-generated content may be incorrect.">
            <a:extLst>
              <a:ext uri="{FF2B5EF4-FFF2-40B4-BE49-F238E27FC236}">
                <a16:creationId xmlns:a16="http://schemas.microsoft.com/office/drawing/2014/main" id="{F3A50CFE-52AD-9279-39D8-5083FB789BF6}"/>
              </a:ext>
            </a:extLst>
          </p:cNvPr>
          <p:cNvPicPr>
            <a:picLocks noChangeAspect="1"/>
          </p:cNvPicPr>
          <p:nvPr/>
        </p:nvPicPr>
        <p:blipFill>
          <a:blip r:embed="rId3"/>
          <a:stretch>
            <a:fillRect/>
          </a:stretch>
        </p:blipFill>
        <p:spPr>
          <a:xfrm>
            <a:off x="7843838" y="2687411"/>
            <a:ext cx="3257550" cy="3295650"/>
          </a:xfrm>
          <a:prstGeom prst="rect">
            <a:avLst/>
          </a:prstGeom>
        </p:spPr>
      </p:pic>
      <p:sp>
        <p:nvSpPr>
          <p:cNvPr id="5" name="Title 4">
            <a:extLst>
              <a:ext uri="{FF2B5EF4-FFF2-40B4-BE49-F238E27FC236}">
                <a16:creationId xmlns:a16="http://schemas.microsoft.com/office/drawing/2014/main" id="{D9225998-D842-0310-2206-1B0905E56B82}"/>
              </a:ext>
            </a:extLst>
          </p:cNvPr>
          <p:cNvSpPr>
            <a:spLocks noGrp="1"/>
          </p:cNvSpPr>
          <p:nvPr>
            <p:ph type="title"/>
          </p:nvPr>
        </p:nvSpPr>
        <p:spPr/>
        <p:txBody>
          <a:bodyPr/>
          <a:lstStyle/>
          <a:p>
            <a:r>
              <a:rPr lang="en-GB">
                <a:cs typeface="Arial"/>
              </a:rPr>
              <a:t>Padlet of Resources</a:t>
            </a:r>
          </a:p>
        </p:txBody>
      </p:sp>
      <p:pic>
        <p:nvPicPr>
          <p:cNvPr id="7" name="Picture 6" descr="A screen shot of a phone&#10;&#10;Description automatically generated">
            <a:extLst>
              <a:ext uri="{FF2B5EF4-FFF2-40B4-BE49-F238E27FC236}">
                <a16:creationId xmlns:a16="http://schemas.microsoft.com/office/drawing/2014/main" id="{605F6429-E0C9-176A-D51C-358EAA27E06D}"/>
              </a:ext>
            </a:extLst>
          </p:cNvPr>
          <p:cNvPicPr>
            <a:picLocks noChangeAspect="1"/>
          </p:cNvPicPr>
          <p:nvPr/>
        </p:nvPicPr>
        <p:blipFill>
          <a:blip r:embed="rId4"/>
          <a:stretch>
            <a:fillRect/>
          </a:stretch>
        </p:blipFill>
        <p:spPr>
          <a:xfrm>
            <a:off x="7484351" y="1004661"/>
            <a:ext cx="3976523" cy="5325190"/>
          </a:xfrm>
          <a:prstGeom prst="rect">
            <a:avLst/>
          </a:prstGeom>
        </p:spPr>
      </p:pic>
      <p:sp>
        <p:nvSpPr>
          <p:cNvPr id="8" name="Rectangle 7">
            <a:extLst>
              <a:ext uri="{FF2B5EF4-FFF2-40B4-BE49-F238E27FC236}">
                <a16:creationId xmlns:a16="http://schemas.microsoft.com/office/drawing/2014/main" id="{4C4F36AB-6CCC-E50A-08DC-A638E9C66AF1}"/>
              </a:ext>
            </a:extLst>
          </p:cNvPr>
          <p:cNvSpPr/>
          <p:nvPr/>
        </p:nvSpPr>
        <p:spPr>
          <a:xfrm>
            <a:off x="828261" y="2120347"/>
            <a:ext cx="4522304" cy="266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Image of </a:t>
            </a:r>
            <a:r>
              <a:rPr lang="en-GB" err="1">
                <a:cs typeface="Arial"/>
              </a:rPr>
              <a:t>padlet</a:t>
            </a:r>
            <a:endParaRPr lang="en-US" err="1"/>
          </a:p>
        </p:txBody>
      </p:sp>
      <p:pic>
        <p:nvPicPr>
          <p:cNvPr id="3" name="Picture 2">
            <a:extLst>
              <a:ext uri="{FF2B5EF4-FFF2-40B4-BE49-F238E27FC236}">
                <a16:creationId xmlns:a16="http://schemas.microsoft.com/office/drawing/2014/main" id="{A09206EB-5967-710F-9F0A-4EEB7BB7E020}"/>
              </a:ext>
            </a:extLst>
          </p:cNvPr>
          <p:cNvPicPr>
            <a:picLocks noChangeAspect="1"/>
          </p:cNvPicPr>
          <p:nvPr/>
        </p:nvPicPr>
        <p:blipFill>
          <a:blip r:embed="rId5"/>
          <a:stretch>
            <a:fillRect/>
          </a:stretch>
        </p:blipFill>
        <p:spPr>
          <a:xfrm>
            <a:off x="731126" y="1763503"/>
            <a:ext cx="6182964" cy="3807506"/>
          </a:xfrm>
          <a:prstGeom prst="rect">
            <a:avLst/>
          </a:prstGeom>
        </p:spPr>
      </p:pic>
    </p:spTree>
    <p:extLst>
      <p:ext uri="{BB962C8B-B14F-4D97-AF65-F5344CB8AC3E}">
        <p14:creationId xmlns:p14="http://schemas.microsoft.com/office/powerpoint/2010/main" val="1959702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A728-608F-B550-03A7-DB500A3759D8}"/>
              </a:ext>
            </a:extLst>
          </p:cNvPr>
          <p:cNvSpPr>
            <a:spLocks noGrp="1"/>
          </p:cNvSpPr>
          <p:nvPr>
            <p:ph type="title"/>
          </p:nvPr>
        </p:nvSpPr>
        <p:spPr>
          <a:xfrm>
            <a:off x="357809" y="378047"/>
            <a:ext cx="9691714" cy="1325563"/>
          </a:xfrm>
        </p:spPr>
        <p:txBody>
          <a:bodyPr/>
          <a:lstStyle/>
          <a:p>
            <a:r>
              <a:rPr lang="en-IE"/>
              <a:t>Time to Think</a:t>
            </a:r>
            <a:endParaRPr lang="en-US"/>
          </a:p>
        </p:txBody>
      </p:sp>
      <p:sp>
        <p:nvSpPr>
          <p:cNvPr id="4" name="Content Placeholder 3">
            <a:extLst>
              <a:ext uri="{FF2B5EF4-FFF2-40B4-BE49-F238E27FC236}">
                <a16:creationId xmlns:a16="http://schemas.microsoft.com/office/drawing/2014/main" id="{5F18B201-56DE-64D8-7E7E-2B4F8CF5D77A}"/>
              </a:ext>
            </a:extLst>
          </p:cNvPr>
          <p:cNvSpPr>
            <a:spLocks noGrp="1"/>
          </p:cNvSpPr>
          <p:nvPr>
            <p:ph idx="1"/>
          </p:nvPr>
        </p:nvSpPr>
        <p:spPr>
          <a:xfrm>
            <a:off x="638175" y="1825625"/>
            <a:ext cx="7286242" cy="1503363"/>
          </a:xfrm>
        </p:spPr>
        <p:txBody>
          <a:bodyPr vert="horz" lIns="91440" tIns="45720" rIns="91440" bIns="45720" rtlCol="0" anchor="t">
            <a:normAutofit/>
          </a:bodyPr>
          <a:lstStyle/>
          <a:p>
            <a:endParaRPr lang="en-GB">
              <a:cs typeface="Arial" panose="020B0604020202020204"/>
            </a:endParaRPr>
          </a:p>
          <a:p>
            <a:endParaRPr lang="en-GB"/>
          </a:p>
          <a:p>
            <a:pPr marL="0" indent="0">
              <a:buNone/>
            </a:pPr>
            <a:endParaRPr lang="en-GB">
              <a:cs typeface="Arial"/>
            </a:endParaRPr>
          </a:p>
        </p:txBody>
      </p:sp>
      <p:sp>
        <p:nvSpPr>
          <p:cNvPr id="5" name="TextBox 4">
            <a:extLst>
              <a:ext uri="{FF2B5EF4-FFF2-40B4-BE49-F238E27FC236}">
                <a16:creationId xmlns:a16="http://schemas.microsoft.com/office/drawing/2014/main" id="{51633D5E-6751-F689-6C46-6435D39ADCAA}"/>
              </a:ext>
            </a:extLst>
          </p:cNvPr>
          <p:cNvSpPr txBox="1"/>
          <p:nvPr/>
        </p:nvSpPr>
        <p:spPr>
          <a:xfrm>
            <a:off x="948906" y="1822228"/>
            <a:ext cx="8185568" cy="47328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GB" sz="3600">
                <a:solidFill>
                  <a:srgbClr val="0E85AA"/>
                </a:solidFill>
                <a:latin typeface="Arial"/>
                <a:cs typeface="Arial"/>
              </a:rPr>
              <a:t>What other areas of teaching and learning could you plan to use this activity to support your students research skill development within your classroom?</a:t>
            </a:r>
            <a:endParaRPr lang="en-GB" sz="3600">
              <a:solidFill>
                <a:srgbClr val="0E85AA"/>
              </a:solidFill>
              <a:cs typeface="Arial"/>
            </a:endParaRPr>
          </a:p>
          <a:p>
            <a:pPr algn="ctr">
              <a:lnSpc>
                <a:spcPct val="150000"/>
              </a:lnSpc>
            </a:pPr>
            <a:endParaRPr lang="en-GB" sz="2400">
              <a:cs typeface="Arial" panose="020B0604020202020204"/>
            </a:endParaRPr>
          </a:p>
        </p:txBody>
      </p:sp>
      <p:pic>
        <p:nvPicPr>
          <p:cNvPr id="6" name="Picture 5" descr="A blue line drawing of a person with a finger on his mouth&#10;&#10;AI-generated content may be incorrect.">
            <a:extLst>
              <a:ext uri="{FF2B5EF4-FFF2-40B4-BE49-F238E27FC236}">
                <a16:creationId xmlns:a16="http://schemas.microsoft.com/office/drawing/2014/main" id="{947A29B0-DC05-96E9-8E38-A90B0CC0973E}"/>
              </a:ext>
            </a:extLst>
          </p:cNvPr>
          <p:cNvPicPr>
            <a:picLocks noChangeAspect="1"/>
          </p:cNvPicPr>
          <p:nvPr/>
        </p:nvPicPr>
        <p:blipFill>
          <a:blip r:embed="rId3"/>
          <a:stretch>
            <a:fillRect/>
          </a:stretch>
        </p:blipFill>
        <p:spPr>
          <a:xfrm>
            <a:off x="9124128" y="3422523"/>
            <a:ext cx="2907451" cy="2402103"/>
          </a:xfrm>
          <a:prstGeom prst="rect">
            <a:avLst/>
          </a:prstGeom>
        </p:spPr>
      </p:pic>
      <p:sp>
        <p:nvSpPr>
          <p:cNvPr id="3" name="Graphic 5" descr="Hourglass Full with solid fill">
            <a:extLst>
              <a:ext uri="{FF2B5EF4-FFF2-40B4-BE49-F238E27FC236}">
                <a16:creationId xmlns:a16="http://schemas.microsoft.com/office/drawing/2014/main" id="{9D21F600-6A3F-4B5C-F4BF-26D95E4D6278}"/>
              </a:ext>
            </a:extLst>
          </p:cNvPr>
          <p:cNvSpPr/>
          <p:nvPr/>
        </p:nvSpPr>
        <p:spPr>
          <a:xfrm>
            <a:off x="9782966" y="1600682"/>
            <a:ext cx="533114" cy="761638"/>
          </a:xfrm>
          <a:custGeom>
            <a:avLst/>
            <a:gdLst>
              <a:gd name="csX0" fmla="*/ 507397 w 533114"/>
              <a:gd name="csY0" fmla="*/ 57093 h 761638"/>
              <a:gd name="csX1" fmla="*/ 533114 w 533114"/>
              <a:gd name="csY1" fmla="*/ 57093 h 761638"/>
              <a:gd name="csX2" fmla="*/ 533114 w 533114"/>
              <a:gd name="csY2" fmla="*/ 0 h 761638"/>
              <a:gd name="csX3" fmla="*/ 0 w 533114"/>
              <a:gd name="csY3" fmla="*/ 0 h 761638"/>
              <a:gd name="csX4" fmla="*/ 0 w 533114"/>
              <a:gd name="csY4" fmla="*/ 57150 h 761638"/>
              <a:gd name="csX5" fmla="*/ 24765 w 533114"/>
              <a:gd name="csY5" fmla="*/ 57150 h 761638"/>
              <a:gd name="csX6" fmla="*/ 184699 w 533114"/>
              <a:gd name="csY6" fmla="*/ 380819 h 761638"/>
              <a:gd name="csX7" fmla="*/ 24765 w 533114"/>
              <a:gd name="csY7" fmla="*/ 704488 h 761638"/>
              <a:gd name="csX8" fmla="*/ 0 w 533114"/>
              <a:gd name="csY8" fmla="*/ 704488 h 761638"/>
              <a:gd name="csX9" fmla="*/ 0 w 533114"/>
              <a:gd name="csY9" fmla="*/ 761638 h 761638"/>
              <a:gd name="csX10" fmla="*/ 533114 w 533114"/>
              <a:gd name="csY10" fmla="*/ 761638 h 761638"/>
              <a:gd name="csX11" fmla="*/ 533114 w 533114"/>
              <a:gd name="csY11" fmla="*/ 704488 h 761638"/>
              <a:gd name="csX12" fmla="*/ 507397 w 533114"/>
              <a:gd name="csY12" fmla="*/ 704488 h 761638"/>
              <a:gd name="csX13" fmla="*/ 347462 w 533114"/>
              <a:gd name="csY13" fmla="*/ 380819 h 761638"/>
              <a:gd name="csX14" fmla="*/ 507397 w 533114"/>
              <a:gd name="csY14" fmla="*/ 57093 h 761638"/>
              <a:gd name="csX15" fmla="*/ 449961 w 533114"/>
              <a:gd name="csY15" fmla="*/ 704402 h 761638"/>
              <a:gd name="csX16" fmla="*/ 82172 w 533114"/>
              <a:gd name="csY16" fmla="*/ 704402 h 761638"/>
              <a:gd name="csX17" fmla="*/ 201901 w 533114"/>
              <a:gd name="csY17" fmla="*/ 440446 h 761638"/>
              <a:gd name="csX18" fmla="*/ 214636 w 533114"/>
              <a:gd name="csY18" fmla="*/ 429130 h 761638"/>
              <a:gd name="csX19" fmla="*/ 266033 w 533114"/>
              <a:gd name="csY19" fmla="*/ 409575 h 761638"/>
              <a:gd name="csX20" fmla="*/ 266033 w 533114"/>
              <a:gd name="csY20" fmla="*/ 409575 h 761638"/>
              <a:gd name="csX21" fmla="*/ 317402 w 533114"/>
              <a:gd name="csY21" fmla="*/ 429092 h 761638"/>
              <a:gd name="csX22" fmla="*/ 331365 w 533114"/>
              <a:gd name="csY22" fmla="*/ 441474 h 761638"/>
              <a:gd name="csX23" fmla="*/ 449971 w 533114"/>
              <a:gd name="csY23" fmla="*/ 704402 h 761638"/>
              <a:gd name="csX24" fmla="*/ 101394 w 533114"/>
              <a:gd name="csY24" fmla="*/ 142875 h 761638"/>
              <a:gd name="csX25" fmla="*/ 82229 w 533114"/>
              <a:gd name="csY25" fmla="*/ 57150 h 761638"/>
              <a:gd name="csX26" fmla="*/ 449971 w 533114"/>
              <a:gd name="csY26" fmla="*/ 57150 h 761638"/>
              <a:gd name="csX27" fmla="*/ 431292 w 533114"/>
              <a:gd name="csY27" fmla="*/ 142875 h 761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33114" h="761638">
                <a:moveTo>
                  <a:pt x="507397" y="57093"/>
                </a:moveTo>
                <a:lnTo>
                  <a:pt x="533114" y="57093"/>
                </a:lnTo>
                <a:lnTo>
                  <a:pt x="533114" y="0"/>
                </a:lnTo>
                <a:lnTo>
                  <a:pt x="0" y="0"/>
                </a:lnTo>
                <a:lnTo>
                  <a:pt x="0" y="57150"/>
                </a:lnTo>
                <a:lnTo>
                  <a:pt x="24765" y="57150"/>
                </a:lnTo>
                <a:cubicBezTo>
                  <a:pt x="35242" y="162811"/>
                  <a:pt x="96202" y="317040"/>
                  <a:pt x="184699" y="380819"/>
                </a:cubicBezTo>
                <a:cubicBezTo>
                  <a:pt x="96164" y="444637"/>
                  <a:pt x="34290" y="598818"/>
                  <a:pt x="24765" y="704488"/>
                </a:cubicBezTo>
                <a:lnTo>
                  <a:pt x="0" y="704488"/>
                </a:lnTo>
                <a:lnTo>
                  <a:pt x="0" y="761638"/>
                </a:lnTo>
                <a:lnTo>
                  <a:pt x="533114" y="761638"/>
                </a:lnTo>
                <a:lnTo>
                  <a:pt x="533114" y="704488"/>
                </a:lnTo>
                <a:lnTo>
                  <a:pt x="507397" y="704488"/>
                </a:lnTo>
                <a:cubicBezTo>
                  <a:pt x="497872" y="598818"/>
                  <a:pt x="435959" y="444598"/>
                  <a:pt x="347462" y="380819"/>
                </a:cubicBezTo>
                <a:cubicBezTo>
                  <a:pt x="436007" y="316982"/>
                  <a:pt x="497872" y="162754"/>
                  <a:pt x="507397" y="57093"/>
                </a:cubicBezTo>
                <a:close/>
                <a:moveTo>
                  <a:pt x="449961" y="704402"/>
                </a:moveTo>
                <a:lnTo>
                  <a:pt x="82172" y="704402"/>
                </a:lnTo>
                <a:cubicBezTo>
                  <a:pt x="91488" y="617058"/>
                  <a:pt x="139837" y="497929"/>
                  <a:pt x="201901" y="440446"/>
                </a:cubicBezTo>
                <a:lnTo>
                  <a:pt x="214636" y="429130"/>
                </a:lnTo>
                <a:cubicBezTo>
                  <a:pt x="228793" y="416533"/>
                  <a:pt x="247083" y="409574"/>
                  <a:pt x="266033" y="409575"/>
                </a:cubicBezTo>
                <a:lnTo>
                  <a:pt x="266033" y="409575"/>
                </a:lnTo>
                <a:cubicBezTo>
                  <a:pt x="284968" y="409574"/>
                  <a:pt x="303245" y="416519"/>
                  <a:pt x="317402" y="429092"/>
                </a:cubicBezTo>
                <a:lnTo>
                  <a:pt x="331365" y="441474"/>
                </a:lnTo>
                <a:cubicBezTo>
                  <a:pt x="392897" y="499367"/>
                  <a:pt x="440722" y="617582"/>
                  <a:pt x="449971" y="704402"/>
                </a:cubicBezTo>
                <a:close/>
                <a:moveTo>
                  <a:pt x="101394" y="142875"/>
                </a:moveTo>
                <a:cubicBezTo>
                  <a:pt x="92362" y="114955"/>
                  <a:pt x="85947" y="86257"/>
                  <a:pt x="82229" y="57150"/>
                </a:cubicBezTo>
                <a:lnTo>
                  <a:pt x="449971" y="57150"/>
                </a:lnTo>
                <a:cubicBezTo>
                  <a:pt x="446524" y="86260"/>
                  <a:pt x="440268" y="114970"/>
                  <a:pt x="431292" y="142875"/>
                </a:cubicBezTo>
                <a:close/>
              </a:path>
            </a:pathLst>
          </a:custGeom>
          <a:solidFill>
            <a:srgbClr val="1987A8"/>
          </a:solidFill>
          <a:ln w="9525" cap="flat">
            <a:solidFill>
              <a:srgbClr val="1987A8"/>
            </a:solidFill>
            <a:prstDash val="solid"/>
            <a:miter/>
          </a:ln>
        </p:spPr>
        <p:txBody>
          <a:bodyPr/>
          <a:lstStyle/>
          <a:p>
            <a:endParaRPr lang="en-IE"/>
          </a:p>
        </p:txBody>
      </p:sp>
    </p:spTree>
    <p:extLst>
      <p:ext uri="{BB962C8B-B14F-4D97-AF65-F5344CB8AC3E}">
        <p14:creationId xmlns:p14="http://schemas.microsoft.com/office/powerpoint/2010/main" val="1540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20000" fill="hold" grpId="0" nodeType="clickEffect">
                                  <p:stCondLst>
                                    <p:cond delay="0"/>
                                  </p:stCondLst>
                                  <p:childTnLst>
                                    <p:animRot by="21600000">
                                      <p:cBhvr>
                                        <p:cTn id="6"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1A6AF8-A6D1-0BE6-AB1A-6F9D5F92CABC}"/>
              </a:ext>
            </a:extLst>
          </p:cNvPr>
          <p:cNvSpPr>
            <a:spLocks noGrp="1"/>
          </p:cNvSpPr>
          <p:nvPr>
            <p:ph type="title"/>
          </p:nvPr>
        </p:nvSpPr>
        <p:spPr/>
        <p:txBody>
          <a:bodyPr/>
          <a:lstStyle/>
          <a:p>
            <a:r>
              <a:rPr lang="en-IE"/>
              <a:t>Referencing: Purpose Before Format</a:t>
            </a:r>
          </a:p>
        </p:txBody>
      </p:sp>
      <p:sp>
        <p:nvSpPr>
          <p:cNvPr id="5" name="Content Placeholder 4">
            <a:extLst>
              <a:ext uri="{FF2B5EF4-FFF2-40B4-BE49-F238E27FC236}">
                <a16:creationId xmlns:a16="http://schemas.microsoft.com/office/drawing/2014/main" id="{38F80A7A-3130-BC6B-A538-CB1C9ACB71DF}"/>
              </a:ext>
            </a:extLst>
          </p:cNvPr>
          <p:cNvSpPr>
            <a:spLocks noGrp="1"/>
          </p:cNvSpPr>
          <p:nvPr>
            <p:ph idx="1"/>
          </p:nvPr>
        </p:nvSpPr>
        <p:spPr>
          <a:xfrm>
            <a:off x="838200" y="1825625"/>
            <a:ext cx="5411244" cy="4351338"/>
          </a:xfrm>
        </p:spPr>
        <p:txBody>
          <a:bodyPr vert="horz" lIns="91440" tIns="45720" rIns="91440" bIns="45720" rtlCol="0" anchor="t">
            <a:normAutofit/>
          </a:bodyPr>
          <a:lstStyle/>
          <a:p>
            <a:pPr marL="0" indent="0">
              <a:lnSpc>
                <a:spcPct val="150000"/>
              </a:lnSpc>
              <a:buNone/>
            </a:pPr>
            <a:r>
              <a:rPr lang="en-GB"/>
              <a:t>Referencing supports:</a:t>
            </a:r>
            <a:br>
              <a:rPr lang="en-GB"/>
            </a:br>
            <a:r>
              <a:rPr lang="en-GB"/>
              <a:t>• academic integrity</a:t>
            </a:r>
            <a:br>
              <a:rPr lang="en-GB"/>
            </a:br>
            <a:r>
              <a:rPr lang="en-GB"/>
              <a:t>• transparency of thinking</a:t>
            </a:r>
            <a:br>
              <a:rPr lang="en-GB"/>
            </a:br>
            <a:r>
              <a:rPr lang="en-GB"/>
              <a:t>• traceability of ideas</a:t>
            </a:r>
            <a:endParaRPr lang="en-IE">
              <a:cs typeface="Arial" panose="020B0604020202020204"/>
            </a:endParaRPr>
          </a:p>
        </p:txBody>
      </p:sp>
      <p:pic>
        <p:nvPicPr>
          <p:cNvPr id="3" name="Picture 2">
            <a:extLst>
              <a:ext uri="{FF2B5EF4-FFF2-40B4-BE49-F238E27FC236}">
                <a16:creationId xmlns:a16="http://schemas.microsoft.com/office/drawing/2014/main" id="{E980CB44-9F47-F85C-687A-17029227465C}"/>
              </a:ext>
            </a:extLst>
          </p:cNvPr>
          <p:cNvPicPr>
            <a:picLocks noChangeAspect="1"/>
          </p:cNvPicPr>
          <p:nvPr/>
        </p:nvPicPr>
        <p:blipFill>
          <a:blip r:embed="rId3"/>
          <a:stretch>
            <a:fillRect/>
          </a:stretch>
        </p:blipFill>
        <p:spPr>
          <a:xfrm>
            <a:off x="9261939" y="1690687"/>
            <a:ext cx="2456901" cy="3468925"/>
          </a:xfrm>
          <a:prstGeom prst="rect">
            <a:avLst/>
          </a:prstGeom>
        </p:spPr>
      </p:pic>
      <p:pic>
        <p:nvPicPr>
          <p:cNvPr id="6" name="Picture 5">
            <a:extLst>
              <a:ext uri="{FF2B5EF4-FFF2-40B4-BE49-F238E27FC236}">
                <a16:creationId xmlns:a16="http://schemas.microsoft.com/office/drawing/2014/main" id="{BF8A5C67-9A2B-E712-1DD1-F34F99136B9C}"/>
              </a:ext>
            </a:extLst>
          </p:cNvPr>
          <p:cNvPicPr>
            <a:picLocks noChangeAspect="1"/>
          </p:cNvPicPr>
          <p:nvPr/>
        </p:nvPicPr>
        <p:blipFill>
          <a:blip r:embed="rId4"/>
          <a:stretch>
            <a:fillRect/>
          </a:stretch>
        </p:blipFill>
        <p:spPr>
          <a:xfrm>
            <a:off x="6249444" y="1690688"/>
            <a:ext cx="2385218" cy="3468925"/>
          </a:xfrm>
          <a:prstGeom prst="rect">
            <a:avLst/>
          </a:prstGeom>
        </p:spPr>
      </p:pic>
      <p:sp>
        <p:nvSpPr>
          <p:cNvPr id="7" name="Rectangle: Rounded Corners 6">
            <a:extLst>
              <a:ext uri="{FF2B5EF4-FFF2-40B4-BE49-F238E27FC236}">
                <a16:creationId xmlns:a16="http://schemas.microsoft.com/office/drawing/2014/main" id="{BD6BC60A-CC06-2BFC-47D4-1D154BE1266F}"/>
              </a:ext>
            </a:extLst>
          </p:cNvPr>
          <p:cNvSpPr/>
          <p:nvPr/>
        </p:nvSpPr>
        <p:spPr>
          <a:xfrm>
            <a:off x="9064794" y="4631767"/>
            <a:ext cx="2851192" cy="1325563"/>
          </a:xfrm>
          <a:prstGeom prst="roundRect">
            <a:avLst/>
          </a:prstGeom>
          <a:solidFill>
            <a:srgbClr val="1987A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Appendix 1 – Guidelines for referencing in SEC Coursework</a:t>
            </a:r>
          </a:p>
          <a:p>
            <a:pPr algn="ctr"/>
            <a:r>
              <a:rPr lang="en-GB"/>
              <a:t>p. 32</a:t>
            </a:r>
            <a:endParaRPr lang="en-IE"/>
          </a:p>
        </p:txBody>
      </p:sp>
      <p:sp>
        <p:nvSpPr>
          <p:cNvPr id="8" name="Rectangle: Rounded Corners 7">
            <a:extLst>
              <a:ext uri="{FF2B5EF4-FFF2-40B4-BE49-F238E27FC236}">
                <a16:creationId xmlns:a16="http://schemas.microsoft.com/office/drawing/2014/main" id="{A6FC12A4-90A5-0A21-A84E-E1CAE3DDBCCA}"/>
              </a:ext>
            </a:extLst>
          </p:cNvPr>
          <p:cNvSpPr/>
          <p:nvPr/>
        </p:nvSpPr>
        <p:spPr>
          <a:xfrm>
            <a:off x="6016457" y="4631767"/>
            <a:ext cx="2851192" cy="1325563"/>
          </a:xfrm>
          <a:prstGeom prst="roundRect">
            <a:avLst/>
          </a:prstGeom>
          <a:solidFill>
            <a:srgbClr val="1987A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Appendix 1 – Guidelines to Support Referencing</a:t>
            </a:r>
          </a:p>
          <a:p>
            <a:pPr algn="ctr"/>
            <a:r>
              <a:rPr lang="en-GB"/>
              <a:t>p. 15-17</a:t>
            </a:r>
            <a:endParaRPr lang="en-IE"/>
          </a:p>
        </p:txBody>
      </p:sp>
    </p:spTree>
    <p:extLst>
      <p:ext uri="{BB962C8B-B14F-4D97-AF65-F5344CB8AC3E}">
        <p14:creationId xmlns:p14="http://schemas.microsoft.com/office/powerpoint/2010/main" val="232114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FF4D-20F5-D7B8-746C-C82350F2EB2F}"/>
              </a:ext>
            </a:extLst>
          </p:cNvPr>
          <p:cNvSpPr>
            <a:spLocks noGrp="1"/>
          </p:cNvSpPr>
          <p:nvPr>
            <p:ph type="title"/>
          </p:nvPr>
        </p:nvSpPr>
        <p:spPr/>
        <p:txBody>
          <a:bodyPr/>
          <a:lstStyle/>
          <a:p>
            <a:r>
              <a:rPr lang="en-GB">
                <a:ea typeface="+mj-lt"/>
                <a:cs typeface="+mj-lt"/>
              </a:rPr>
              <a:t>Rules for the Use of AI in SEC Examination Coursework</a:t>
            </a:r>
            <a:endParaRPr lang="en-US"/>
          </a:p>
        </p:txBody>
      </p:sp>
      <p:sp>
        <p:nvSpPr>
          <p:cNvPr id="3" name="Text Placeholder 2">
            <a:extLst>
              <a:ext uri="{FF2B5EF4-FFF2-40B4-BE49-F238E27FC236}">
                <a16:creationId xmlns:a16="http://schemas.microsoft.com/office/drawing/2014/main" id="{5BE206E7-466B-409C-8A81-C82EDDBFBA98}"/>
              </a:ext>
            </a:extLst>
          </p:cNvPr>
          <p:cNvSpPr>
            <a:spLocks noGrp="1"/>
          </p:cNvSpPr>
          <p:nvPr>
            <p:ph idx="1"/>
          </p:nvPr>
        </p:nvSpPr>
        <p:spPr>
          <a:xfrm>
            <a:off x="838200" y="2030342"/>
            <a:ext cx="9056427" cy="3742662"/>
          </a:xfrm>
          <a:prstGeom prst="roundRect">
            <a:avLst/>
          </a:prstGeom>
          <a:solidFill>
            <a:srgbClr val="0E85AA"/>
          </a:solidFill>
        </p:spPr>
        <p:txBody>
          <a:bodyPr vert="horz" lIns="91440" tIns="45720" rIns="91440" bIns="45720" rtlCol="0" anchor="t">
            <a:normAutofit/>
          </a:bodyPr>
          <a:lstStyle/>
          <a:p>
            <a:pPr marL="0" indent="0">
              <a:buNone/>
            </a:pPr>
            <a:r>
              <a:rPr lang="en-GB" i="1">
                <a:cs typeface="Arial" panose="020B0604020202020204"/>
              </a:rPr>
              <a:t>"</a:t>
            </a:r>
            <a:r>
              <a:rPr lang="en-GB" i="1">
                <a:solidFill>
                  <a:schemeClr val="bg1"/>
                </a:solidFill>
                <a:cs typeface="Arial" panose="020B0604020202020204"/>
              </a:rPr>
              <a:t>"Where Artificial Intelligence (AI) tools (including software and applications) are used in State examination coursework, it must be conducted in a responsible and ethical manner. This is essential to maintain academic integrity and ensure that candidates’ work reflects their own understanding and efforts"</a:t>
            </a:r>
          </a:p>
          <a:p>
            <a:pPr marL="0" indent="0">
              <a:buNone/>
            </a:pPr>
            <a:r>
              <a:rPr lang="en-GB">
                <a:solidFill>
                  <a:schemeClr val="bg1"/>
                </a:solidFill>
                <a:cs typeface="Arial" panose="020B0604020202020204"/>
              </a:rPr>
              <a:t>         </a:t>
            </a:r>
            <a:r>
              <a:rPr lang="en-GB" sz="2400">
                <a:solidFill>
                  <a:schemeClr val="bg1"/>
                </a:solidFill>
                <a:cs typeface="Arial" panose="020B0604020202020204"/>
              </a:rPr>
              <a:t>(</a:t>
            </a:r>
            <a:r>
              <a:rPr lang="en-GB" sz="2000">
                <a:solidFill>
                  <a:schemeClr val="bg1"/>
                </a:solidFill>
                <a:cs typeface="Arial" panose="020B0604020202020204"/>
              </a:rPr>
              <a:t>State Examinations Commission, p. 33, 2025)</a:t>
            </a:r>
          </a:p>
        </p:txBody>
      </p:sp>
      <p:pic>
        <p:nvPicPr>
          <p:cNvPr id="4" name="Picture 3">
            <a:extLst>
              <a:ext uri="{FF2B5EF4-FFF2-40B4-BE49-F238E27FC236}">
                <a16:creationId xmlns:a16="http://schemas.microsoft.com/office/drawing/2014/main" id="{5096E312-77C1-F163-289C-34E2FBCA5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2162" y="2614696"/>
            <a:ext cx="1821073" cy="2573954"/>
          </a:xfrm>
          <a:prstGeom prst="rect">
            <a:avLst/>
          </a:prstGeom>
          <a:noFill/>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3988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17D4E-6D7A-1DCD-E4AF-68BB8E4B21FD}"/>
              </a:ext>
            </a:extLst>
          </p:cNvPr>
          <p:cNvSpPr>
            <a:spLocks noGrp="1"/>
          </p:cNvSpPr>
          <p:nvPr>
            <p:ph type="title"/>
          </p:nvPr>
        </p:nvSpPr>
        <p:spPr/>
        <p:txBody>
          <a:bodyPr/>
          <a:lstStyle/>
          <a:p>
            <a:r>
              <a:rPr lang="en-GB">
                <a:ea typeface="+mj-lt"/>
                <a:cs typeface="+mj-lt"/>
              </a:rPr>
              <a:t>Guidance on Artificial Intelligence in Schools</a:t>
            </a:r>
            <a:endParaRPr lang="en-US"/>
          </a:p>
        </p:txBody>
      </p:sp>
      <p:sp>
        <p:nvSpPr>
          <p:cNvPr id="3" name="Text Placeholder 2">
            <a:extLst>
              <a:ext uri="{FF2B5EF4-FFF2-40B4-BE49-F238E27FC236}">
                <a16:creationId xmlns:a16="http://schemas.microsoft.com/office/drawing/2014/main" id="{B7E768EC-2F1A-4592-3E5E-EE447F698ABE}"/>
              </a:ext>
            </a:extLst>
          </p:cNvPr>
          <p:cNvSpPr>
            <a:spLocks noGrp="1"/>
          </p:cNvSpPr>
          <p:nvPr>
            <p:ph idx="1"/>
          </p:nvPr>
        </p:nvSpPr>
        <p:spPr>
          <a:xfrm>
            <a:off x="469709" y="2275908"/>
            <a:ext cx="9561395" cy="3019424"/>
          </a:xfrm>
          <a:prstGeom prst="roundRect">
            <a:avLst/>
          </a:prstGeom>
          <a:solidFill>
            <a:srgbClr val="0E85AA"/>
          </a:solidFill>
        </p:spPr>
        <p:txBody>
          <a:bodyPr vert="horz" lIns="91440" tIns="45720" rIns="91440" bIns="45720" rtlCol="0" anchor="t">
            <a:normAutofit/>
          </a:bodyPr>
          <a:lstStyle/>
          <a:p>
            <a:pPr marL="0" indent="0">
              <a:buNone/>
            </a:pPr>
            <a:r>
              <a:rPr lang="en-GB" i="1">
                <a:solidFill>
                  <a:schemeClr val="bg1"/>
                </a:solidFill>
                <a:ea typeface="+mn-lt"/>
                <a:cs typeface="+mn-lt"/>
              </a:rPr>
              <a:t>"The ethical considerations when using AI and data in education include ensuring that the AI systems used are reliable, fair, safe, and trustworthy and that the management of educational data is secure, protects the privacy of individuals, and is used for the common good"</a:t>
            </a:r>
            <a:endParaRPr lang="en-GB" i="1">
              <a:solidFill>
                <a:schemeClr val="bg1"/>
              </a:solidFill>
            </a:endParaRPr>
          </a:p>
          <a:p>
            <a:pPr marL="0" indent="0" algn="r">
              <a:buNone/>
            </a:pPr>
            <a:r>
              <a:rPr lang="en-GB">
                <a:solidFill>
                  <a:schemeClr val="bg1"/>
                </a:solidFill>
                <a:cs typeface="Arial" panose="020B0604020202020204"/>
              </a:rPr>
              <a:t>     </a:t>
            </a:r>
            <a:r>
              <a:rPr lang="en-GB" sz="2000">
                <a:solidFill>
                  <a:schemeClr val="bg1"/>
                </a:solidFill>
                <a:cs typeface="Arial" panose="020B0604020202020204"/>
              </a:rPr>
              <a:t>  </a:t>
            </a:r>
            <a:r>
              <a:rPr lang="en-GB" sz="2000">
                <a:solidFill>
                  <a:schemeClr val="bg1"/>
                </a:solidFill>
                <a:ea typeface="+mn-lt"/>
                <a:cs typeface="+mn-lt"/>
              </a:rPr>
              <a:t>(Department of Education and Youth, p. 12, 2025)</a:t>
            </a:r>
            <a:endParaRPr lang="en-GB" sz="2000">
              <a:solidFill>
                <a:schemeClr val="bg1"/>
              </a:solidFill>
              <a:cs typeface="Arial" panose="020B0604020202020204"/>
            </a:endParaRPr>
          </a:p>
        </p:txBody>
      </p:sp>
      <p:pic>
        <p:nvPicPr>
          <p:cNvPr id="4" name="Picture 3">
            <a:extLst>
              <a:ext uri="{FF2B5EF4-FFF2-40B4-BE49-F238E27FC236}">
                <a16:creationId xmlns:a16="http://schemas.microsoft.com/office/drawing/2014/main" id="{3D645EC1-6515-C77B-B156-3578658EC0EE}"/>
              </a:ext>
            </a:extLst>
          </p:cNvPr>
          <p:cNvPicPr>
            <a:picLocks noChangeAspect="1"/>
          </p:cNvPicPr>
          <p:nvPr/>
        </p:nvPicPr>
        <p:blipFill>
          <a:blip r:embed="rId3"/>
          <a:stretch>
            <a:fillRect/>
          </a:stretch>
        </p:blipFill>
        <p:spPr>
          <a:xfrm>
            <a:off x="10230362" y="2550747"/>
            <a:ext cx="1747198" cy="246974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59856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5F0F41-A21C-B10F-783F-56614306CBE3}"/>
              </a:ext>
            </a:extLst>
          </p:cNvPr>
          <p:cNvSpPr>
            <a:spLocks noGrp="1"/>
          </p:cNvSpPr>
          <p:nvPr>
            <p:ph type="title"/>
          </p:nvPr>
        </p:nvSpPr>
        <p:spPr/>
        <p:txBody>
          <a:bodyPr/>
          <a:lstStyle/>
          <a:p>
            <a:r>
              <a:rPr lang="en-IE"/>
              <a:t>What is Plagiarism?</a:t>
            </a:r>
          </a:p>
        </p:txBody>
      </p:sp>
      <p:pic>
        <p:nvPicPr>
          <p:cNvPr id="6" name="Presentation - What Is Plagiarism">
            <a:hlinkClick r:id="" action="ppaction://media"/>
            <a:extLst>
              <a:ext uri="{FF2B5EF4-FFF2-40B4-BE49-F238E27FC236}">
                <a16:creationId xmlns:a16="http://schemas.microsoft.com/office/drawing/2014/main" id="{9BED2328-0992-786A-6240-291B2EC1A2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17036" y="1372284"/>
            <a:ext cx="9365987" cy="5267666"/>
          </a:xfrm>
        </p:spPr>
      </p:pic>
    </p:spTree>
    <p:extLst>
      <p:ext uri="{BB962C8B-B14F-4D97-AF65-F5344CB8AC3E}">
        <p14:creationId xmlns:p14="http://schemas.microsoft.com/office/powerpoint/2010/main" val="58682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C0750A-D9F7-D2C7-1BC6-1F0C190E8A69}"/>
              </a:ext>
            </a:extLst>
          </p:cNvPr>
          <p:cNvSpPr>
            <a:spLocks noGrp="1"/>
          </p:cNvSpPr>
          <p:nvPr>
            <p:ph type="title"/>
          </p:nvPr>
        </p:nvSpPr>
        <p:spPr>
          <a:xfrm>
            <a:off x="838200" y="365125"/>
            <a:ext cx="10515600" cy="1325563"/>
          </a:xfrm>
        </p:spPr>
        <p:txBody>
          <a:bodyPr anchor="ctr">
            <a:normAutofit/>
          </a:bodyPr>
          <a:lstStyle/>
          <a:p>
            <a:r>
              <a:rPr lang="en-GB"/>
              <a:t>Research Across the Investigation Process</a:t>
            </a:r>
            <a:endParaRPr lang="en-IE"/>
          </a:p>
        </p:txBody>
      </p:sp>
      <p:pic>
        <p:nvPicPr>
          <p:cNvPr id="3" name="Picture 2" descr="A diagram of a circle with arrows&#10;&#10;AI-generated content may be incorrect.">
            <a:extLst>
              <a:ext uri="{FF2B5EF4-FFF2-40B4-BE49-F238E27FC236}">
                <a16:creationId xmlns:a16="http://schemas.microsoft.com/office/drawing/2014/main" id="{5335EF1F-BADA-AC53-9AAE-106366AD9479}"/>
              </a:ext>
            </a:extLst>
          </p:cNvPr>
          <p:cNvPicPr>
            <a:picLocks noChangeAspect="1"/>
          </p:cNvPicPr>
          <p:nvPr/>
        </p:nvPicPr>
        <p:blipFill>
          <a:blip r:embed="rId3"/>
          <a:srcRect l="-356" r="-932"/>
          <a:stretch>
            <a:fillRect/>
          </a:stretch>
        </p:blipFill>
        <p:spPr>
          <a:xfrm>
            <a:off x="172678" y="1867295"/>
            <a:ext cx="6805267" cy="3620972"/>
          </a:xfrm>
          <a:prstGeom prst="rect">
            <a:avLst/>
          </a:prstGeom>
          <a:noFill/>
        </p:spPr>
      </p:pic>
      <p:sp>
        <p:nvSpPr>
          <p:cNvPr id="5" name="Content Placeholder 4">
            <a:extLst>
              <a:ext uri="{FF2B5EF4-FFF2-40B4-BE49-F238E27FC236}">
                <a16:creationId xmlns:a16="http://schemas.microsoft.com/office/drawing/2014/main" id="{0235CEF2-B1F5-EF41-8C3C-3AAB5E38CF20}"/>
              </a:ext>
            </a:extLst>
          </p:cNvPr>
          <p:cNvSpPr>
            <a:spLocks noGrp="1"/>
          </p:cNvSpPr>
          <p:nvPr>
            <p:ph sz="half" idx="2"/>
          </p:nvPr>
        </p:nvSpPr>
        <p:spPr>
          <a:xfrm>
            <a:off x="7309536" y="1710606"/>
            <a:ext cx="5181600" cy="4351338"/>
          </a:xfrm>
        </p:spPr>
        <p:txBody>
          <a:bodyPr vert="horz" lIns="91440" tIns="45720" rIns="91440" bIns="45720" rtlCol="0" anchor="t">
            <a:normAutofit/>
          </a:bodyPr>
          <a:lstStyle/>
          <a:p>
            <a:pPr marL="0" indent="0">
              <a:lnSpc>
                <a:spcPct val="150000"/>
              </a:lnSpc>
              <a:buNone/>
            </a:pPr>
            <a:r>
              <a:rPr lang="en-GB"/>
              <a:t>Research supports</a:t>
            </a:r>
            <a:br>
              <a:rPr lang="en-GB"/>
            </a:br>
            <a:r>
              <a:rPr lang="en-GB"/>
              <a:t>• question formation</a:t>
            </a:r>
            <a:br>
              <a:rPr lang="en-GB"/>
            </a:br>
            <a:r>
              <a:rPr lang="en-GB"/>
              <a:t>• hypothesis development</a:t>
            </a:r>
            <a:br>
              <a:rPr lang="en-GB"/>
            </a:br>
            <a:r>
              <a:rPr lang="en-GB"/>
              <a:t>• experimental decisions</a:t>
            </a:r>
            <a:br>
              <a:rPr lang="en-GB"/>
            </a:br>
            <a:r>
              <a:rPr lang="en-GB"/>
              <a:t>• reflection and evaluation</a:t>
            </a:r>
            <a:endParaRPr lang="en-IE">
              <a:cs typeface="Arial" panose="020B0604020202020204"/>
            </a:endParaRPr>
          </a:p>
        </p:txBody>
      </p:sp>
      <p:pic>
        <p:nvPicPr>
          <p:cNvPr id="6" name="Picture 5">
            <a:extLst>
              <a:ext uri="{FF2B5EF4-FFF2-40B4-BE49-F238E27FC236}">
                <a16:creationId xmlns:a16="http://schemas.microsoft.com/office/drawing/2014/main" id="{D69D8754-2B59-8278-ECF9-58BB3B9FD5EA}"/>
              </a:ext>
            </a:extLst>
          </p:cNvPr>
          <p:cNvPicPr>
            <a:picLocks noChangeAspect="1"/>
          </p:cNvPicPr>
          <p:nvPr/>
        </p:nvPicPr>
        <p:blipFill>
          <a:blip r:embed="rId4"/>
          <a:stretch>
            <a:fillRect/>
          </a:stretch>
        </p:blipFill>
        <p:spPr>
          <a:xfrm>
            <a:off x="4773380" y="5475881"/>
            <a:ext cx="2536156" cy="377985"/>
          </a:xfrm>
          <a:prstGeom prst="rect">
            <a:avLst/>
          </a:prstGeom>
        </p:spPr>
      </p:pic>
    </p:spTree>
    <p:extLst>
      <p:ext uri="{BB962C8B-B14F-4D97-AF65-F5344CB8AC3E}">
        <p14:creationId xmlns:p14="http://schemas.microsoft.com/office/powerpoint/2010/main" val="3100846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2A769-B23B-09E6-D6EB-6C0C4C98B41F}"/>
              </a:ext>
            </a:extLst>
          </p:cNvPr>
          <p:cNvSpPr>
            <a:spLocks noGrp="1"/>
          </p:cNvSpPr>
          <p:nvPr>
            <p:ph type="title"/>
          </p:nvPr>
        </p:nvSpPr>
        <p:spPr/>
        <p:txBody>
          <a:bodyPr/>
          <a:lstStyle/>
          <a:p>
            <a:r>
              <a:rPr lang="en-GB"/>
              <a:t>Reflection as Evidence of Learning</a:t>
            </a:r>
            <a:endParaRPr lang="en-IE"/>
          </a:p>
        </p:txBody>
      </p:sp>
      <p:sp>
        <p:nvSpPr>
          <p:cNvPr id="5" name="Content Placeholder 4">
            <a:extLst>
              <a:ext uri="{FF2B5EF4-FFF2-40B4-BE49-F238E27FC236}">
                <a16:creationId xmlns:a16="http://schemas.microsoft.com/office/drawing/2014/main" id="{E5F8D327-C64A-5526-054F-A81F98EC2002}"/>
              </a:ext>
            </a:extLst>
          </p:cNvPr>
          <p:cNvSpPr>
            <a:spLocks noGrp="1"/>
          </p:cNvSpPr>
          <p:nvPr>
            <p:ph idx="1"/>
          </p:nvPr>
        </p:nvSpPr>
        <p:spPr>
          <a:xfrm>
            <a:off x="838200" y="1825625"/>
            <a:ext cx="10515600" cy="3265488"/>
          </a:xfrm>
        </p:spPr>
        <p:txBody>
          <a:bodyPr vert="horz" lIns="91440" tIns="45720" rIns="91440" bIns="45720" rtlCol="0" anchor="t">
            <a:normAutofit fontScale="92500" lnSpcReduction="10000"/>
          </a:bodyPr>
          <a:lstStyle/>
          <a:p>
            <a:pPr algn="l">
              <a:buNone/>
            </a:pPr>
            <a:r>
              <a:rPr lang="en-GB" b="1" i="0">
                <a:solidFill>
                  <a:srgbClr val="1987A8"/>
                </a:solidFill>
                <a:effectLst/>
              </a:rPr>
              <a:t>Reflection supports students to:</a:t>
            </a:r>
            <a:endParaRPr lang="en-GB" b="0" i="0">
              <a:solidFill>
                <a:srgbClr val="1987A8"/>
              </a:solidFill>
              <a:effectLst/>
            </a:endParaRPr>
          </a:p>
          <a:p>
            <a:pPr algn="l">
              <a:lnSpc>
                <a:spcPct val="150000"/>
              </a:lnSpc>
              <a:buFont typeface="Arial" panose="020B0604020202020204" pitchFamily="34" charset="0"/>
              <a:buChar char="•"/>
            </a:pPr>
            <a:r>
              <a:rPr lang="en-GB">
                <a:solidFill>
                  <a:srgbClr val="1987A8"/>
                </a:solidFill>
              </a:rPr>
              <a:t>e</a:t>
            </a:r>
            <a:r>
              <a:rPr lang="en-GB" b="0" i="0">
                <a:solidFill>
                  <a:srgbClr val="1987A8"/>
                </a:solidFill>
                <a:effectLst/>
              </a:rPr>
              <a:t>valuate their decisions and actions</a:t>
            </a:r>
            <a:endParaRPr lang="en-GB" b="0" i="0">
              <a:solidFill>
                <a:srgbClr val="1987A8"/>
              </a:solidFill>
              <a:effectLst/>
              <a:cs typeface="Arial" panose="020B0604020202020204"/>
            </a:endParaRPr>
          </a:p>
          <a:p>
            <a:pPr algn="l">
              <a:lnSpc>
                <a:spcPct val="150000"/>
              </a:lnSpc>
              <a:buFont typeface="Arial" panose="020B0604020202020204" pitchFamily="34" charset="0"/>
              <a:buChar char="•"/>
            </a:pPr>
            <a:r>
              <a:rPr lang="en-GB">
                <a:solidFill>
                  <a:srgbClr val="1987A8"/>
                </a:solidFill>
              </a:rPr>
              <a:t>m</a:t>
            </a:r>
            <a:r>
              <a:rPr lang="en-GB" b="0" i="0">
                <a:solidFill>
                  <a:srgbClr val="1987A8"/>
                </a:solidFill>
                <a:effectLst/>
              </a:rPr>
              <a:t>ake sense of evidence and outcomes</a:t>
            </a:r>
            <a:endParaRPr lang="en-GB" b="0" i="0">
              <a:solidFill>
                <a:srgbClr val="1987A8"/>
              </a:solidFill>
              <a:effectLst/>
              <a:cs typeface="Arial"/>
            </a:endParaRPr>
          </a:p>
          <a:p>
            <a:pPr algn="l">
              <a:lnSpc>
                <a:spcPct val="150000"/>
              </a:lnSpc>
              <a:buFont typeface="Arial" panose="020B0604020202020204" pitchFamily="34" charset="0"/>
              <a:buChar char="•"/>
            </a:pPr>
            <a:r>
              <a:rPr lang="en-GB">
                <a:solidFill>
                  <a:srgbClr val="1987A8"/>
                </a:solidFill>
              </a:rPr>
              <a:t>i</a:t>
            </a:r>
            <a:r>
              <a:rPr lang="en-GB" b="0" i="0">
                <a:solidFill>
                  <a:srgbClr val="1987A8"/>
                </a:solidFill>
                <a:effectLst/>
              </a:rPr>
              <a:t>dentify limitations and improvements</a:t>
            </a:r>
            <a:endParaRPr lang="en-GB" b="0" i="0">
              <a:solidFill>
                <a:srgbClr val="1987A8"/>
              </a:solidFill>
              <a:effectLst/>
              <a:cs typeface="Arial"/>
            </a:endParaRPr>
          </a:p>
          <a:p>
            <a:pPr algn="l">
              <a:lnSpc>
                <a:spcPct val="150000"/>
              </a:lnSpc>
              <a:buFont typeface="Arial" panose="020B0604020202020204" pitchFamily="34" charset="0"/>
              <a:buChar char="•"/>
            </a:pPr>
            <a:r>
              <a:rPr lang="en-GB">
                <a:solidFill>
                  <a:srgbClr val="1987A8"/>
                </a:solidFill>
              </a:rPr>
              <a:t>a</a:t>
            </a:r>
            <a:r>
              <a:rPr lang="en-GB" b="0" i="0">
                <a:solidFill>
                  <a:srgbClr val="1987A8"/>
                </a:solidFill>
                <a:effectLst/>
              </a:rPr>
              <a:t>rticulate what they have learned</a:t>
            </a:r>
            <a:endParaRPr lang="en-GB" b="0" i="0">
              <a:solidFill>
                <a:srgbClr val="1987A8"/>
              </a:solidFill>
              <a:effectLst/>
              <a:cs typeface="Arial"/>
            </a:endParaRPr>
          </a:p>
          <a:p>
            <a:pPr algn="l">
              <a:buNone/>
            </a:pPr>
            <a:endParaRPr lang="en-GB" i="1">
              <a:solidFill>
                <a:srgbClr val="1987A8"/>
              </a:solidFill>
            </a:endParaRPr>
          </a:p>
          <a:p>
            <a:pPr algn="l">
              <a:buNone/>
            </a:pPr>
            <a:endParaRPr lang="en-GB" b="0" i="1">
              <a:solidFill>
                <a:srgbClr val="1987A8"/>
              </a:solidFill>
              <a:effectLst/>
              <a:cs typeface="Arial"/>
            </a:endParaRPr>
          </a:p>
        </p:txBody>
      </p:sp>
      <p:pic>
        <p:nvPicPr>
          <p:cNvPr id="3" name="Picture 2" descr="A diagram of a key competencies in senior cycle&#10;&#10;AI-generated content may be incorrect.">
            <a:extLst>
              <a:ext uri="{FF2B5EF4-FFF2-40B4-BE49-F238E27FC236}">
                <a16:creationId xmlns:a16="http://schemas.microsoft.com/office/drawing/2014/main" id="{B348929E-35F0-E3BD-EB23-A0CD640001CF}"/>
              </a:ext>
            </a:extLst>
          </p:cNvPr>
          <p:cNvPicPr>
            <a:picLocks noChangeAspect="1"/>
          </p:cNvPicPr>
          <p:nvPr/>
        </p:nvPicPr>
        <p:blipFill>
          <a:blip r:embed="rId3"/>
          <a:stretch>
            <a:fillRect/>
          </a:stretch>
        </p:blipFill>
        <p:spPr>
          <a:xfrm>
            <a:off x="7571075" y="1339744"/>
            <a:ext cx="4320233" cy="4188036"/>
          </a:xfrm>
          <a:prstGeom prst="rect">
            <a:avLst/>
          </a:prstGeom>
        </p:spPr>
      </p:pic>
      <p:sp>
        <p:nvSpPr>
          <p:cNvPr id="6" name="Google Shape;474;p24">
            <a:extLst>
              <a:ext uri="{FF2B5EF4-FFF2-40B4-BE49-F238E27FC236}">
                <a16:creationId xmlns:a16="http://schemas.microsoft.com/office/drawing/2014/main" id="{971AB21F-0450-BC50-C8F3-CC4709C41911}"/>
              </a:ext>
            </a:extLst>
          </p:cNvPr>
          <p:cNvSpPr/>
          <p:nvPr/>
        </p:nvSpPr>
        <p:spPr>
          <a:xfrm>
            <a:off x="1358886" y="5091113"/>
            <a:ext cx="5674681" cy="1124898"/>
          </a:xfrm>
          <a:prstGeom prst="roundRect">
            <a:avLst>
              <a:gd name="adj" fmla="val 16667"/>
            </a:avLst>
          </a:prstGeom>
          <a:solidFill>
            <a:srgbClr val="1987A8"/>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2400"/>
            </a:pPr>
            <a:r>
              <a:rPr lang="en-IE" sz="2400" b="1" i="1" u="none" strike="noStrike" cap="none">
                <a:solidFill>
                  <a:schemeClr val="lt1"/>
                </a:solidFill>
                <a:latin typeface="Calibri"/>
                <a:ea typeface="Calibri"/>
                <a:cs typeface="Calibri"/>
                <a:sym typeface="Calibri"/>
              </a:rPr>
              <a:t>“</a:t>
            </a:r>
            <a:r>
              <a:rPr lang="en-GB" sz="2400" b="1" i="1">
                <a:solidFill>
                  <a:schemeClr val="lt1"/>
                </a:solidFill>
                <a:latin typeface="Calibri"/>
                <a:ea typeface="Calibri"/>
                <a:cs typeface="Calibri"/>
                <a:sym typeface="Calibri"/>
              </a:rPr>
              <a:t>We learn from reflecting on experience"</a:t>
            </a:r>
            <a:endParaRPr lang="en-GB" sz="2400" i="1">
              <a:solidFill>
                <a:schemeClr val="lt1"/>
              </a:solidFill>
              <a:latin typeface="Calibri"/>
              <a:ea typeface="Calibri"/>
              <a:cs typeface="Calibri"/>
              <a:sym typeface="Calibri"/>
            </a:endParaRPr>
          </a:p>
          <a:p>
            <a:pPr algn="r">
              <a:lnSpc>
                <a:spcPct val="90000"/>
              </a:lnSpc>
              <a:spcBef>
                <a:spcPts val="800"/>
              </a:spcBef>
              <a:buClr>
                <a:schemeClr val="lt1"/>
              </a:buClr>
              <a:buSzPts val="1200"/>
            </a:pPr>
            <a:r>
              <a:rPr lang="en-GB" sz="1600">
                <a:solidFill>
                  <a:schemeClr val="lt1"/>
                </a:solidFill>
                <a:latin typeface="Calibri"/>
                <a:ea typeface="Calibri"/>
                <a:cs typeface="Calibri"/>
              </a:rPr>
              <a:t>John Dewey</a:t>
            </a:r>
          </a:p>
        </p:txBody>
      </p:sp>
    </p:spTree>
    <p:extLst>
      <p:ext uri="{BB962C8B-B14F-4D97-AF65-F5344CB8AC3E}">
        <p14:creationId xmlns:p14="http://schemas.microsoft.com/office/powerpoint/2010/main" val="2973384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9535C-2520-0ED0-2CC3-A1D94794B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AF08D-2E36-6E78-6EE1-BA1C00C790F3}"/>
              </a:ext>
            </a:extLst>
          </p:cNvPr>
          <p:cNvSpPr>
            <a:spLocks noGrp="1"/>
          </p:cNvSpPr>
          <p:nvPr>
            <p:ph type="title"/>
          </p:nvPr>
        </p:nvSpPr>
        <p:spPr>
          <a:xfrm>
            <a:off x="838200" y="334197"/>
            <a:ext cx="10515600" cy="1325563"/>
          </a:xfrm>
        </p:spPr>
        <p:txBody>
          <a:bodyPr>
            <a:normAutofit/>
          </a:bodyPr>
          <a:lstStyle/>
          <a:p>
            <a:r>
              <a:rPr lang="en-GB"/>
              <a:t>Thinking and Decision-Making Throughout the Investigation</a:t>
            </a:r>
            <a:endParaRPr lang="en-IE">
              <a:cs typeface="Arial" panose="020B0604020202020204"/>
            </a:endParaRPr>
          </a:p>
        </p:txBody>
      </p:sp>
      <p:pic>
        <p:nvPicPr>
          <p:cNvPr id="5" name="Picture 4">
            <a:extLst>
              <a:ext uri="{FF2B5EF4-FFF2-40B4-BE49-F238E27FC236}">
                <a16:creationId xmlns:a16="http://schemas.microsoft.com/office/drawing/2014/main" id="{D24007F5-8A59-775A-4CC3-475EA23E16FF}"/>
              </a:ext>
            </a:extLst>
          </p:cNvPr>
          <p:cNvPicPr>
            <a:picLocks noChangeAspect="1"/>
          </p:cNvPicPr>
          <p:nvPr/>
        </p:nvPicPr>
        <p:blipFill>
          <a:blip r:embed="rId3"/>
          <a:stretch>
            <a:fillRect/>
          </a:stretch>
        </p:blipFill>
        <p:spPr>
          <a:xfrm>
            <a:off x="987284" y="1794597"/>
            <a:ext cx="3078601" cy="4411602"/>
          </a:xfrm>
          <a:prstGeom prst="rect">
            <a:avLst/>
          </a:prstGeom>
          <a:ln>
            <a:solidFill>
              <a:srgbClr val="1987A8"/>
            </a:solidFill>
          </a:ln>
        </p:spPr>
      </p:pic>
      <p:pic>
        <p:nvPicPr>
          <p:cNvPr id="7" name="Picture 6">
            <a:extLst>
              <a:ext uri="{FF2B5EF4-FFF2-40B4-BE49-F238E27FC236}">
                <a16:creationId xmlns:a16="http://schemas.microsoft.com/office/drawing/2014/main" id="{44024CB6-E277-700D-0EC7-EA4F50F710C7}"/>
              </a:ext>
            </a:extLst>
          </p:cNvPr>
          <p:cNvPicPr>
            <a:picLocks noChangeAspect="1"/>
          </p:cNvPicPr>
          <p:nvPr/>
        </p:nvPicPr>
        <p:blipFill>
          <a:blip r:embed="rId4"/>
          <a:stretch>
            <a:fillRect/>
          </a:stretch>
        </p:blipFill>
        <p:spPr>
          <a:xfrm>
            <a:off x="3440847" y="1794597"/>
            <a:ext cx="3126208" cy="4411602"/>
          </a:xfrm>
          <a:prstGeom prst="rect">
            <a:avLst/>
          </a:prstGeom>
          <a:ln>
            <a:solidFill>
              <a:srgbClr val="1987A8"/>
            </a:solidFill>
          </a:ln>
        </p:spPr>
      </p:pic>
      <p:pic>
        <p:nvPicPr>
          <p:cNvPr id="9" name="Picture 8">
            <a:extLst>
              <a:ext uri="{FF2B5EF4-FFF2-40B4-BE49-F238E27FC236}">
                <a16:creationId xmlns:a16="http://schemas.microsoft.com/office/drawing/2014/main" id="{A68E55E1-A1CE-3788-5519-E3E32AE95271}"/>
              </a:ext>
            </a:extLst>
          </p:cNvPr>
          <p:cNvPicPr>
            <a:picLocks noChangeAspect="1"/>
          </p:cNvPicPr>
          <p:nvPr/>
        </p:nvPicPr>
        <p:blipFill>
          <a:blip r:embed="rId5"/>
          <a:stretch>
            <a:fillRect/>
          </a:stretch>
        </p:blipFill>
        <p:spPr>
          <a:xfrm>
            <a:off x="3653410" y="4449155"/>
            <a:ext cx="2701081" cy="749085"/>
          </a:xfrm>
          <a:prstGeom prst="rect">
            <a:avLst/>
          </a:prstGeom>
        </p:spPr>
      </p:pic>
    </p:spTree>
    <p:extLst>
      <p:ext uri="{BB962C8B-B14F-4D97-AF65-F5344CB8AC3E}">
        <p14:creationId xmlns:p14="http://schemas.microsoft.com/office/powerpoint/2010/main" val="1019996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8053-C642-DB77-3FF3-4C361973F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8F970-85D6-5383-E371-74410EEA7B6D}"/>
              </a:ext>
            </a:extLst>
          </p:cNvPr>
          <p:cNvSpPr>
            <a:spLocks noGrp="1"/>
          </p:cNvSpPr>
          <p:nvPr>
            <p:ph type="title"/>
          </p:nvPr>
        </p:nvSpPr>
        <p:spPr>
          <a:xfrm>
            <a:off x="477915" y="173367"/>
            <a:ext cx="9807074" cy="1325563"/>
          </a:xfrm>
        </p:spPr>
        <p:txBody>
          <a:bodyPr>
            <a:normAutofit/>
          </a:bodyPr>
          <a:lstStyle/>
          <a:p>
            <a:r>
              <a:rPr lang="en-GB" sz="4000"/>
              <a:t>Thinking and Decision-Making Throughout the Investigation</a:t>
            </a:r>
            <a:endParaRPr lang="en-IE" sz="4000"/>
          </a:p>
        </p:txBody>
      </p:sp>
      <p:pic>
        <p:nvPicPr>
          <p:cNvPr id="5" name="Picture 4">
            <a:extLst>
              <a:ext uri="{FF2B5EF4-FFF2-40B4-BE49-F238E27FC236}">
                <a16:creationId xmlns:a16="http://schemas.microsoft.com/office/drawing/2014/main" id="{EB207150-A6CA-1EE6-AB22-07978B2BCA1C}"/>
              </a:ext>
            </a:extLst>
          </p:cNvPr>
          <p:cNvPicPr>
            <a:picLocks noChangeAspect="1"/>
          </p:cNvPicPr>
          <p:nvPr/>
        </p:nvPicPr>
        <p:blipFill>
          <a:blip r:embed="rId3"/>
          <a:stretch>
            <a:fillRect/>
          </a:stretch>
        </p:blipFill>
        <p:spPr>
          <a:xfrm>
            <a:off x="987284" y="1794597"/>
            <a:ext cx="3078601" cy="4411602"/>
          </a:xfrm>
          <a:prstGeom prst="rect">
            <a:avLst/>
          </a:prstGeom>
          <a:ln>
            <a:solidFill>
              <a:srgbClr val="1987A8"/>
            </a:solidFill>
          </a:ln>
        </p:spPr>
      </p:pic>
      <p:pic>
        <p:nvPicPr>
          <p:cNvPr id="7" name="Picture 6">
            <a:extLst>
              <a:ext uri="{FF2B5EF4-FFF2-40B4-BE49-F238E27FC236}">
                <a16:creationId xmlns:a16="http://schemas.microsoft.com/office/drawing/2014/main" id="{27E12F11-2360-40A8-60BC-5927E866F428}"/>
              </a:ext>
            </a:extLst>
          </p:cNvPr>
          <p:cNvPicPr>
            <a:picLocks noChangeAspect="1"/>
          </p:cNvPicPr>
          <p:nvPr/>
        </p:nvPicPr>
        <p:blipFill>
          <a:blip r:embed="rId4"/>
          <a:stretch>
            <a:fillRect/>
          </a:stretch>
        </p:blipFill>
        <p:spPr>
          <a:xfrm>
            <a:off x="3440847" y="1794597"/>
            <a:ext cx="3126208" cy="4411602"/>
          </a:xfrm>
          <a:prstGeom prst="rect">
            <a:avLst/>
          </a:prstGeom>
          <a:ln>
            <a:solidFill>
              <a:srgbClr val="1987A8"/>
            </a:solidFill>
          </a:ln>
        </p:spPr>
      </p:pic>
      <p:pic>
        <p:nvPicPr>
          <p:cNvPr id="9" name="Picture 8">
            <a:extLst>
              <a:ext uri="{FF2B5EF4-FFF2-40B4-BE49-F238E27FC236}">
                <a16:creationId xmlns:a16="http://schemas.microsoft.com/office/drawing/2014/main" id="{4A1878DC-B0BF-CEBD-C98E-6555F4352258}"/>
              </a:ext>
            </a:extLst>
          </p:cNvPr>
          <p:cNvPicPr>
            <a:picLocks noChangeAspect="1"/>
          </p:cNvPicPr>
          <p:nvPr/>
        </p:nvPicPr>
        <p:blipFill>
          <a:blip r:embed="rId5"/>
          <a:stretch>
            <a:fillRect/>
          </a:stretch>
        </p:blipFill>
        <p:spPr>
          <a:xfrm>
            <a:off x="6813298" y="3148315"/>
            <a:ext cx="5178073" cy="1436024"/>
          </a:xfrm>
          <a:prstGeom prst="rect">
            <a:avLst/>
          </a:prstGeom>
          <a:ln>
            <a:solidFill>
              <a:srgbClr val="1987A8"/>
            </a:solidFill>
          </a:ln>
        </p:spPr>
      </p:pic>
    </p:spTree>
    <p:extLst>
      <p:ext uri="{BB962C8B-B14F-4D97-AF65-F5344CB8AC3E}">
        <p14:creationId xmlns:p14="http://schemas.microsoft.com/office/powerpoint/2010/main" val="928509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22931-9992-83EB-B139-850E8C012FC4}"/>
              </a:ext>
            </a:extLst>
          </p:cNvPr>
          <p:cNvSpPr>
            <a:spLocks noGrp="1"/>
          </p:cNvSpPr>
          <p:nvPr>
            <p:ph type="title"/>
          </p:nvPr>
        </p:nvSpPr>
        <p:spPr/>
        <p:txBody>
          <a:bodyPr/>
          <a:lstStyle/>
          <a:p>
            <a:r>
              <a:rPr lang="en-IE"/>
              <a:t>Time to Think</a:t>
            </a:r>
          </a:p>
        </p:txBody>
      </p:sp>
      <p:sp>
        <p:nvSpPr>
          <p:cNvPr id="5" name="Content Placeholder 4">
            <a:extLst>
              <a:ext uri="{FF2B5EF4-FFF2-40B4-BE49-F238E27FC236}">
                <a16:creationId xmlns:a16="http://schemas.microsoft.com/office/drawing/2014/main" id="{FE4F9C2C-A24B-6149-D32D-C024D2DFB1E5}"/>
              </a:ext>
            </a:extLst>
          </p:cNvPr>
          <p:cNvSpPr>
            <a:spLocks noGrp="1"/>
          </p:cNvSpPr>
          <p:nvPr>
            <p:ph idx="1"/>
          </p:nvPr>
        </p:nvSpPr>
        <p:spPr>
          <a:xfrm>
            <a:off x="546555" y="1711221"/>
            <a:ext cx="8534306" cy="4457953"/>
          </a:xfrm>
        </p:spPr>
        <p:txBody>
          <a:bodyPr vert="horz" lIns="91440" tIns="45720" rIns="91440" bIns="45720" rtlCol="0" anchor="t">
            <a:normAutofit/>
          </a:bodyPr>
          <a:lstStyle/>
          <a:p>
            <a:pPr>
              <a:lnSpc>
                <a:spcPct val="150000"/>
              </a:lnSpc>
            </a:pPr>
            <a:r>
              <a:rPr lang="en-GB"/>
              <a:t>How can I support and empower my students' day to day to further progress their research skills?</a:t>
            </a:r>
            <a:endParaRPr lang="en-US"/>
          </a:p>
          <a:p>
            <a:pPr>
              <a:lnSpc>
                <a:spcPct val="150000"/>
              </a:lnSpc>
            </a:pPr>
            <a:endParaRPr lang="en-GB"/>
          </a:p>
          <a:p>
            <a:pPr>
              <a:lnSpc>
                <a:spcPct val="150000"/>
              </a:lnSpc>
            </a:pPr>
            <a:r>
              <a:rPr lang="en-GB"/>
              <a:t>What is the next Learning Outcome that you will use to support the progression of these skills?</a:t>
            </a:r>
            <a:endParaRPr lang="en-GB">
              <a:cs typeface="Arial" panose="020B0604020202020204"/>
            </a:endParaRPr>
          </a:p>
          <a:p>
            <a:endParaRPr lang="en-GB">
              <a:cs typeface="Arial" panose="020B0604020202020204"/>
            </a:endParaRPr>
          </a:p>
          <a:p>
            <a:pPr marL="0" indent="0">
              <a:buNone/>
            </a:pPr>
            <a:endParaRPr lang="en-IE">
              <a:cs typeface="Arial" panose="020B0604020202020204"/>
            </a:endParaRPr>
          </a:p>
        </p:txBody>
      </p:sp>
      <p:pic>
        <p:nvPicPr>
          <p:cNvPr id="3" name="Picture 2" descr="A blue line drawing of a person with a finger on his mouth&#10;&#10;AI-generated content may be incorrect.">
            <a:extLst>
              <a:ext uri="{FF2B5EF4-FFF2-40B4-BE49-F238E27FC236}">
                <a16:creationId xmlns:a16="http://schemas.microsoft.com/office/drawing/2014/main" id="{A65AF626-97D0-473C-F6D7-C758285D1277}"/>
              </a:ext>
            </a:extLst>
          </p:cNvPr>
          <p:cNvPicPr>
            <a:picLocks noChangeAspect="1"/>
          </p:cNvPicPr>
          <p:nvPr/>
        </p:nvPicPr>
        <p:blipFill>
          <a:blip r:embed="rId3"/>
          <a:stretch>
            <a:fillRect/>
          </a:stretch>
        </p:blipFill>
        <p:spPr>
          <a:xfrm>
            <a:off x="9382745" y="2308123"/>
            <a:ext cx="2351288" cy="1947993"/>
          </a:xfrm>
          <a:prstGeom prst="rect">
            <a:avLst/>
          </a:prstGeom>
        </p:spPr>
      </p:pic>
      <p:sp>
        <p:nvSpPr>
          <p:cNvPr id="2" name="Graphic 5" descr="Hourglass Full with solid fill">
            <a:extLst>
              <a:ext uri="{FF2B5EF4-FFF2-40B4-BE49-F238E27FC236}">
                <a16:creationId xmlns:a16="http://schemas.microsoft.com/office/drawing/2014/main" id="{C6167F68-FA79-BB8C-A703-7DA8BD3CBBB8}"/>
              </a:ext>
            </a:extLst>
          </p:cNvPr>
          <p:cNvSpPr/>
          <p:nvPr/>
        </p:nvSpPr>
        <p:spPr>
          <a:xfrm>
            <a:off x="9500334" y="1237768"/>
            <a:ext cx="533114" cy="761638"/>
          </a:xfrm>
          <a:custGeom>
            <a:avLst/>
            <a:gdLst>
              <a:gd name="csX0" fmla="*/ 507397 w 533114"/>
              <a:gd name="csY0" fmla="*/ 57093 h 761638"/>
              <a:gd name="csX1" fmla="*/ 533114 w 533114"/>
              <a:gd name="csY1" fmla="*/ 57093 h 761638"/>
              <a:gd name="csX2" fmla="*/ 533114 w 533114"/>
              <a:gd name="csY2" fmla="*/ 0 h 761638"/>
              <a:gd name="csX3" fmla="*/ 0 w 533114"/>
              <a:gd name="csY3" fmla="*/ 0 h 761638"/>
              <a:gd name="csX4" fmla="*/ 0 w 533114"/>
              <a:gd name="csY4" fmla="*/ 57150 h 761638"/>
              <a:gd name="csX5" fmla="*/ 24765 w 533114"/>
              <a:gd name="csY5" fmla="*/ 57150 h 761638"/>
              <a:gd name="csX6" fmla="*/ 184699 w 533114"/>
              <a:gd name="csY6" fmla="*/ 380819 h 761638"/>
              <a:gd name="csX7" fmla="*/ 24765 w 533114"/>
              <a:gd name="csY7" fmla="*/ 704488 h 761638"/>
              <a:gd name="csX8" fmla="*/ 0 w 533114"/>
              <a:gd name="csY8" fmla="*/ 704488 h 761638"/>
              <a:gd name="csX9" fmla="*/ 0 w 533114"/>
              <a:gd name="csY9" fmla="*/ 761638 h 761638"/>
              <a:gd name="csX10" fmla="*/ 533114 w 533114"/>
              <a:gd name="csY10" fmla="*/ 761638 h 761638"/>
              <a:gd name="csX11" fmla="*/ 533114 w 533114"/>
              <a:gd name="csY11" fmla="*/ 704488 h 761638"/>
              <a:gd name="csX12" fmla="*/ 507397 w 533114"/>
              <a:gd name="csY12" fmla="*/ 704488 h 761638"/>
              <a:gd name="csX13" fmla="*/ 347462 w 533114"/>
              <a:gd name="csY13" fmla="*/ 380819 h 761638"/>
              <a:gd name="csX14" fmla="*/ 507397 w 533114"/>
              <a:gd name="csY14" fmla="*/ 57093 h 761638"/>
              <a:gd name="csX15" fmla="*/ 449961 w 533114"/>
              <a:gd name="csY15" fmla="*/ 704402 h 761638"/>
              <a:gd name="csX16" fmla="*/ 82172 w 533114"/>
              <a:gd name="csY16" fmla="*/ 704402 h 761638"/>
              <a:gd name="csX17" fmla="*/ 201901 w 533114"/>
              <a:gd name="csY17" fmla="*/ 440446 h 761638"/>
              <a:gd name="csX18" fmla="*/ 214636 w 533114"/>
              <a:gd name="csY18" fmla="*/ 429130 h 761638"/>
              <a:gd name="csX19" fmla="*/ 266033 w 533114"/>
              <a:gd name="csY19" fmla="*/ 409575 h 761638"/>
              <a:gd name="csX20" fmla="*/ 266033 w 533114"/>
              <a:gd name="csY20" fmla="*/ 409575 h 761638"/>
              <a:gd name="csX21" fmla="*/ 317402 w 533114"/>
              <a:gd name="csY21" fmla="*/ 429092 h 761638"/>
              <a:gd name="csX22" fmla="*/ 331365 w 533114"/>
              <a:gd name="csY22" fmla="*/ 441474 h 761638"/>
              <a:gd name="csX23" fmla="*/ 449971 w 533114"/>
              <a:gd name="csY23" fmla="*/ 704402 h 761638"/>
              <a:gd name="csX24" fmla="*/ 101394 w 533114"/>
              <a:gd name="csY24" fmla="*/ 142875 h 761638"/>
              <a:gd name="csX25" fmla="*/ 82229 w 533114"/>
              <a:gd name="csY25" fmla="*/ 57150 h 761638"/>
              <a:gd name="csX26" fmla="*/ 449971 w 533114"/>
              <a:gd name="csY26" fmla="*/ 57150 h 761638"/>
              <a:gd name="csX27" fmla="*/ 431292 w 533114"/>
              <a:gd name="csY27" fmla="*/ 142875 h 761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33114" h="761638">
                <a:moveTo>
                  <a:pt x="507397" y="57093"/>
                </a:moveTo>
                <a:lnTo>
                  <a:pt x="533114" y="57093"/>
                </a:lnTo>
                <a:lnTo>
                  <a:pt x="533114" y="0"/>
                </a:lnTo>
                <a:lnTo>
                  <a:pt x="0" y="0"/>
                </a:lnTo>
                <a:lnTo>
                  <a:pt x="0" y="57150"/>
                </a:lnTo>
                <a:lnTo>
                  <a:pt x="24765" y="57150"/>
                </a:lnTo>
                <a:cubicBezTo>
                  <a:pt x="35242" y="162811"/>
                  <a:pt x="96202" y="317040"/>
                  <a:pt x="184699" y="380819"/>
                </a:cubicBezTo>
                <a:cubicBezTo>
                  <a:pt x="96164" y="444637"/>
                  <a:pt x="34290" y="598818"/>
                  <a:pt x="24765" y="704488"/>
                </a:cubicBezTo>
                <a:lnTo>
                  <a:pt x="0" y="704488"/>
                </a:lnTo>
                <a:lnTo>
                  <a:pt x="0" y="761638"/>
                </a:lnTo>
                <a:lnTo>
                  <a:pt x="533114" y="761638"/>
                </a:lnTo>
                <a:lnTo>
                  <a:pt x="533114" y="704488"/>
                </a:lnTo>
                <a:lnTo>
                  <a:pt x="507397" y="704488"/>
                </a:lnTo>
                <a:cubicBezTo>
                  <a:pt x="497872" y="598818"/>
                  <a:pt x="435959" y="444598"/>
                  <a:pt x="347462" y="380819"/>
                </a:cubicBezTo>
                <a:cubicBezTo>
                  <a:pt x="436007" y="316982"/>
                  <a:pt x="497872" y="162754"/>
                  <a:pt x="507397" y="57093"/>
                </a:cubicBezTo>
                <a:close/>
                <a:moveTo>
                  <a:pt x="449961" y="704402"/>
                </a:moveTo>
                <a:lnTo>
                  <a:pt x="82172" y="704402"/>
                </a:lnTo>
                <a:cubicBezTo>
                  <a:pt x="91488" y="617058"/>
                  <a:pt x="139837" y="497929"/>
                  <a:pt x="201901" y="440446"/>
                </a:cubicBezTo>
                <a:lnTo>
                  <a:pt x="214636" y="429130"/>
                </a:lnTo>
                <a:cubicBezTo>
                  <a:pt x="228793" y="416533"/>
                  <a:pt x="247083" y="409574"/>
                  <a:pt x="266033" y="409575"/>
                </a:cubicBezTo>
                <a:lnTo>
                  <a:pt x="266033" y="409575"/>
                </a:lnTo>
                <a:cubicBezTo>
                  <a:pt x="284968" y="409574"/>
                  <a:pt x="303245" y="416519"/>
                  <a:pt x="317402" y="429092"/>
                </a:cubicBezTo>
                <a:lnTo>
                  <a:pt x="331365" y="441474"/>
                </a:lnTo>
                <a:cubicBezTo>
                  <a:pt x="392897" y="499367"/>
                  <a:pt x="440722" y="617582"/>
                  <a:pt x="449971" y="704402"/>
                </a:cubicBezTo>
                <a:close/>
                <a:moveTo>
                  <a:pt x="101394" y="142875"/>
                </a:moveTo>
                <a:cubicBezTo>
                  <a:pt x="92362" y="114955"/>
                  <a:pt x="85947" y="86257"/>
                  <a:pt x="82229" y="57150"/>
                </a:cubicBezTo>
                <a:lnTo>
                  <a:pt x="449971" y="57150"/>
                </a:lnTo>
                <a:cubicBezTo>
                  <a:pt x="446524" y="86260"/>
                  <a:pt x="440268" y="114970"/>
                  <a:pt x="431292" y="142875"/>
                </a:cubicBezTo>
                <a:close/>
              </a:path>
            </a:pathLst>
          </a:custGeom>
          <a:solidFill>
            <a:srgbClr val="1987A8"/>
          </a:solidFill>
          <a:ln w="9525" cap="flat">
            <a:solidFill>
              <a:srgbClr val="1987A8"/>
            </a:solidFill>
            <a:prstDash val="solid"/>
            <a:miter/>
          </a:ln>
        </p:spPr>
        <p:txBody>
          <a:bodyPr/>
          <a:lstStyle/>
          <a:p>
            <a:endParaRPr lang="en-IE"/>
          </a:p>
        </p:txBody>
      </p:sp>
    </p:spTree>
    <p:extLst>
      <p:ext uri="{BB962C8B-B14F-4D97-AF65-F5344CB8AC3E}">
        <p14:creationId xmlns:p14="http://schemas.microsoft.com/office/powerpoint/2010/main" val="306352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repeatCount="20000" fill="hold" grpId="0" nodeType="clickEffect">
                                  <p:stCondLst>
                                    <p:cond delay="0"/>
                                  </p:stCondLst>
                                  <p:childTnLst>
                                    <p:animRot by="21600000">
                                      <p:cBhvr>
                                        <p:cTn id="21"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F27C6-369D-1DF2-AF6E-39BAC1AF684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5C392DB-5A64-DD30-DE80-B043540FA356}"/>
              </a:ext>
            </a:extLst>
          </p:cNvPr>
          <p:cNvPicPr>
            <a:picLocks noChangeAspect="1"/>
          </p:cNvPicPr>
          <p:nvPr/>
        </p:nvPicPr>
        <p:blipFill>
          <a:blip r:embed="rId3"/>
          <a:stretch>
            <a:fillRect/>
          </a:stretch>
        </p:blipFill>
        <p:spPr>
          <a:xfrm>
            <a:off x="2083961" y="1088012"/>
            <a:ext cx="4403391" cy="5522424"/>
          </a:xfrm>
          <a:prstGeom prst="rect">
            <a:avLst/>
          </a:prstGeom>
          <a:ln>
            <a:solidFill>
              <a:srgbClr val="44A0BB"/>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D29A3500-2C33-9098-1ECB-C34A8090C133}"/>
              </a:ext>
            </a:extLst>
          </p:cNvPr>
          <p:cNvPicPr>
            <a:picLocks noChangeAspect="1"/>
          </p:cNvPicPr>
          <p:nvPr/>
        </p:nvPicPr>
        <p:blipFill>
          <a:blip r:embed="rId4"/>
          <a:stretch>
            <a:fillRect/>
          </a:stretch>
        </p:blipFill>
        <p:spPr>
          <a:xfrm>
            <a:off x="798886" y="964230"/>
            <a:ext cx="5954762" cy="5769988"/>
          </a:xfrm>
          <a:prstGeom prst="rect">
            <a:avLst/>
          </a:prstGeom>
        </p:spPr>
      </p:pic>
      <p:sp>
        <p:nvSpPr>
          <p:cNvPr id="5" name="Rectangle: Rounded Corners 4">
            <a:extLst>
              <a:ext uri="{FF2B5EF4-FFF2-40B4-BE49-F238E27FC236}">
                <a16:creationId xmlns:a16="http://schemas.microsoft.com/office/drawing/2014/main" id="{58D2ED70-FD73-29FB-9E0F-254B9B9F7D2D}"/>
              </a:ext>
            </a:extLst>
          </p:cNvPr>
          <p:cNvSpPr/>
          <p:nvPr/>
        </p:nvSpPr>
        <p:spPr>
          <a:xfrm>
            <a:off x="7019943" y="2716656"/>
            <a:ext cx="4256014" cy="3620530"/>
          </a:xfrm>
          <a:prstGeom prst="roundRect">
            <a:avLst/>
          </a:prstGeom>
          <a:solidFill>
            <a:srgbClr val="3C9CBA"/>
          </a:solidFill>
          <a:ln w="25400" cap="flat" cmpd="sng" algn="ctr">
            <a:no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GB" sz="2800" b="0" i="1" u="none" strike="noStrike" kern="0" cap="none" spc="0" normalizeH="0" baseline="0" noProof="0">
              <a:ln>
                <a:noFill/>
              </a:ln>
              <a:solidFill>
                <a:srgbClr val="FFFFFF"/>
              </a:solidFill>
              <a:effectLst/>
              <a:uLnTx/>
              <a:uFillTx/>
              <a:latin typeface="Arial"/>
              <a:ea typeface="+mn-ea"/>
              <a:cs typeface="+mn-cs"/>
              <a:sym typeface="Arial"/>
            </a:endParaRPr>
          </a:p>
          <a:p>
            <a:pPr lvl="0">
              <a:buClr>
                <a:srgbClr val="000000"/>
              </a:buClr>
            </a:pPr>
            <a:r>
              <a:rPr kumimoji="0" lang="en-GB" sz="2800" b="0" i="1" u="none" strike="noStrike" kern="0" cap="none" spc="0" normalizeH="0" baseline="0" noProof="0">
                <a:ln>
                  <a:noFill/>
                </a:ln>
                <a:solidFill>
                  <a:srgbClr val="FFFFFF"/>
                </a:solidFill>
                <a:effectLst/>
                <a:uLnTx/>
                <a:uFillTx/>
                <a:latin typeface="Arial"/>
                <a:ea typeface="+mn-ea"/>
                <a:cs typeface="+mn-cs"/>
                <a:sym typeface="Arial"/>
              </a:rPr>
              <a:t>“</a:t>
            </a:r>
            <a:r>
              <a:rPr lang="en-GB" sz="2800" i="1" kern="0">
                <a:solidFill>
                  <a:srgbClr val="FFFFFF"/>
                </a:solidFill>
                <a:sym typeface="Arial"/>
              </a:rPr>
              <a:t>All of the key skills developed across the</a:t>
            </a:r>
          </a:p>
          <a:p>
            <a:pPr lvl="0">
              <a:buClr>
                <a:srgbClr val="000000"/>
              </a:buClr>
            </a:pPr>
            <a:r>
              <a:rPr lang="en-GB" sz="2800" i="1" kern="0">
                <a:solidFill>
                  <a:srgbClr val="FFFFFF"/>
                </a:solidFill>
                <a:sym typeface="Arial"/>
              </a:rPr>
              <a:t>curriculum during junior cycle support student</a:t>
            </a:r>
          </a:p>
          <a:p>
            <a:pPr lvl="0">
              <a:buClr>
                <a:srgbClr val="000000"/>
              </a:buClr>
            </a:pPr>
            <a:r>
              <a:rPr lang="en-GB" sz="2800" i="1" kern="0">
                <a:solidFill>
                  <a:srgbClr val="FFFFFF"/>
                </a:solidFill>
                <a:sym typeface="Arial"/>
              </a:rPr>
              <a:t>learning in senior cycle."</a:t>
            </a:r>
            <a:endParaRPr kumimoji="0" lang="en-GB" sz="3200" b="0" i="1" u="none" strike="noStrike" kern="0" cap="none" spc="0" normalizeH="0" baseline="0" noProof="0">
              <a:ln>
                <a:noFill/>
              </a:ln>
              <a:solidFill>
                <a:prstClr val="black"/>
              </a:solidFill>
              <a:effectLst/>
              <a:uLnTx/>
              <a:uFillTx/>
              <a:latin typeface="Calibri" panose="020F0502020204030204"/>
              <a:ea typeface="+mn-ea"/>
              <a:cs typeface="+mn-cs"/>
              <a:sym typeface="Arial"/>
            </a:endParaRP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1" u="none" strike="noStrike" kern="0" cap="none" spc="0" normalizeH="0" baseline="0" noProof="0">
                <a:ln>
                  <a:noFill/>
                </a:ln>
                <a:solidFill>
                  <a:srgbClr val="FFFFFF"/>
                </a:solidFill>
                <a:effectLst/>
                <a:uLnTx/>
                <a:uFillTx/>
                <a:latin typeface="Arial"/>
                <a:ea typeface="+mn-ea"/>
                <a:cs typeface="+mn-cs"/>
                <a:sym typeface="Arial"/>
              </a:rPr>
              <a:t>						</a:t>
            </a:r>
            <a:r>
              <a:rPr kumimoji="0" lang="en-GB" sz="1600" b="0" u="none" strike="noStrike" kern="0" cap="none" spc="0" normalizeH="0" baseline="0" noProof="0">
                <a:ln>
                  <a:noFill/>
                </a:ln>
                <a:solidFill>
                  <a:srgbClr val="FFFFFF"/>
                </a:solidFill>
                <a:effectLst/>
                <a:uLnTx/>
                <a:uFillTx/>
                <a:latin typeface="Arial"/>
                <a:ea typeface="+mn-ea"/>
                <a:cs typeface="+mn-cs"/>
                <a:sym typeface="Arial"/>
              </a:rPr>
              <a:t>(NCCA, p.5)</a:t>
            </a:r>
            <a:endParaRPr lang="en-GB" sz="1600" b="0" u="none" strike="noStrike" kern="0" cap="none" spc="0" normalizeH="0" baseline="0" noProof="0">
              <a:ln>
                <a:noFill/>
              </a:ln>
              <a:solidFill>
                <a:srgbClr val="FFFFFF"/>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descr="A cover of a book&#10;&#10;AI-generated content may be incorrect.">
            <a:extLst>
              <a:ext uri="{FF2B5EF4-FFF2-40B4-BE49-F238E27FC236}">
                <a16:creationId xmlns:a16="http://schemas.microsoft.com/office/drawing/2014/main" id="{25D62DA9-DCCD-C3C3-60C6-D82D727AD72F}"/>
              </a:ext>
            </a:extLst>
          </p:cNvPr>
          <p:cNvPicPr>
            <a:picLocks/>
          </p:cNvPicPr>
          <p:nvPr/>
        </p:nvPicPr>
        <p:blipFill>
          <a:blip r:embed="rId5"/>
          <a:stretch>
            <a:fillRect/>
          </a:stretch>
        </p:blipFill>
        <p:spPr>
          <a:xfrm>
            <a:off x="10268102" y="1088012"/>
            <a:ext cx="1705340" cy="2151150"/>
          </a:xfrm>
          <a:prstGeom prst="rect">
            <a:avLst/>
          </a:prstGeom>
          <a:ln>
            <a:solidFill>
              <a:srgbClr val="1987A8"/>
            </a:solidFill>
          </a:ln>
          <a:effectLst>
            <a:outerShdw blurRad="50800" dist="38100" dir="2700000" algn="tl" rotWithShape="0">
              <a:prstClr val="black">
                <a:alpha val="40000"/>
              </a:prstClr>
            </a:outerShdw>
          </a:effectLst>
        </p:spPr>
      </p:pic>
      <p:sp>
        <p:nvSpPr>
          <p:cNvPr id="3" name="Title 3">
            <a:extLst>
              <a:ext uri="{FF2B5EF4-FFF2-40B4-BE49-F238E27FC236}">
                <a16:creationId xmlns:a16="http://schemas.microsoft.com/office/drawing/2014/main" id="{24CA1FAE-C285-E75C-164A-8B2C616E651E}"/>
              </a:ext>
            </a:extLst>
          </p:cNvPr>
          <p:cNvSpPr txBox="1">
            <a:spLocks/>
          </p:cNvSpPr>
          <p:nvPr/>
        </p:nvSpPr>
        <p:spPr>
          <a:xfrm>
            <a:off x="128567" y="0"/>
            <a:ext cx="98228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IE" dirty="0"/>
              <a:t>Key Competencies at Senior Cycle</a:t>
            </a:r>
            <a:endParaRPr lang="en-US" dirty="0">
              <a:cs typeface="Arial" panose="020B0604020202020204"/>
            </a:endParaRPr>
          </a:p>
        </p:txBody>
      </p:sp>
    </p:spTree>
    <p:extLst>
      <p:ext uri="{BB962C8B-B14F-4D97-AF65-F5344CB8AC3E}">
        <p14:creationId xmlns:p14="http://schemas.microsoft.com/office/powerpoint/2010/main" val="69689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3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with a paper crane&#10;&#10;AI-generated content may be incorrect.">
            <a:extLst>
              <a:ext uri="{FF2B5EF4-FFF2-40B4-BE49-F238E27FC236}">
                <a16:creationId xmlns:a16="http://schemas.microsoft.com/office/drawing/2014/main" id="{6AD5C113-6649-7107-C3D1-4D358505DC31}"/>
              </a:ext>
            </a:extLst>
          </p:cNvPr>
          <p:cNvPicPr>
            <a:picLocks noChangeAspect="1"/>
          </p:cNvPicPr>
          <p:nvPr/>
        </p:nvPicPr>
        <p:blipFill>
          <a:blip r:embed="rId3"/>
          <a:stretch>
            <a:fillRect/>
          </a:stretch>
        </p:blipFill>
        <p:spPr>
          <a:xfrm>
            <a:off x="7317265" y="2400299"/>
            <a:ext cx="2796221" cy="2828925"/>
          </a:xfrm>
          <a:prstGeom prst="rect">
            <a:avLst/>
          </a:prstGeom>
        </p:spPr>
      </p:pic>
      <p:sp>
        <p:nvSpPr>
          <p:cNvPr id="5" name="Title 4">
            <a:extLst>
              <a:ext uri="{FF2B5EF4-FFF2-40B4-BE49-F238E27FC236}">
                <a16:creationId xmlns:a16="http://schemas.microsoft.com/office/drawing/2014/main" id="{A09D9ED5-F548-307B-A2FB-09F8C41FD04B}"/>
              </a:ext>
            </a:extLst>
          </p:cNvPr>
          <p:cNvSpPr>
            <a:spLocks noGrp="1"/>
          </p:cNvSpPr>
          <p:nvPr>
            <p:ph type="title"/>
          </p:nvPr>
        </p:nvSpPr>
        <p:spPr/>
        <p:txBody>
          <a:bodyPr/>
          <a:lstStyle/>
          <a:p>
            <a:r>
              <a:rPr lang="en-GB">
                <a:cs typeface="Arial"/>
              </a:rPr>
              <a:t>Padlet of Resources</a:t>
            </a:r>
          </a:p>
        </p:txBody>
      </p:sp>
      <p:pic>
        <p:nvPicPr>
          <p:cNvPr id="7" name="Picture 6" descr="A screen shot of a phone&#10;&#10;Description automatically generated">
            <a:extLst>
              <a:ext uri="{FF2B5EF4-FFF2-40B4-BE49-F238E27FC236}">
                <a16:creationId xmlns:a16="http://schemas.microsoft.com/office/drawing/2014/main" id="{1F7CD602-4D29-65AD-9667-FD8BAE9EA20C}"/>
              </a:ext>
            </a:extLst>
          </p:cNvPr>
          <p:cNvPicPr>
            <a:picLocks noChangeAspect="1"/>
          </p:cNvPicPr>
          <p:nvPr/>
        </p:nvPicPr>
        <p:blipFill>
          <a:blip r:embed="rId4"/>
          <a:stretch>
            <a:fillRect/>
          </a:stretch>
        </p:blipFill>
        <p:spPr>
          <a:xfrm>
            <a:off x="6857108" y="752261"/>
            <a:ext cx="3716536" cy="4977026"/>
          </a:xfrm>
          <a:prstGeom prst="rect">
            <a:avLst/>
          </a:prstGeom>
        </p:spPr>
      </p:pic>
      <p:sp>
        <p:nvSpPr>
          <p:cNvPr id="8" name="Rectangle 7">
            <a:extLst>
              <a:ext uri="{FF2B5EF4-FFF2-40B4-BE49-F238E27FC236}">
                <a16:creationId xmlns:a16="http://schemas.microsoft.com/office/drawing/2014/main" id="{8BC1F9B7-6121-2B6D-3AFA-4553F409DFC7}"/>
              </a:ext>
            </a:extLst>
          </p:cNvPr>
          <p:cNvSpPr/>
          <p:nvPr/>
        </p:nvSpPr>
        <p:spPr>
          <a:xfrm>
            <a:off x="828261" y="2120347"/>
            <a:ext cx="4522304" cy="266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Image of </a:t>
            </a:r>
            <a:r>
              <a:rPr lang="en-GB" err="1">
                <a:cs typeface="Arial"/>
              </a:rPr>
              <a:t>padlet</a:t>
            </a:r>
            <a:endParaRPr lang="en-US" err="1"/>
          </a:p>
        </p:txBody>
      </p:sp>
      <p:pic>
        <p:nvPicPr>
          <p:cNvPr id="3" name="Picture 2">
            <a:extLst>
              <a:ext uri="{FF2B5EF4-FFF2-40B4-BE49-F238E27FC236}">
                <a16:creationId xmlns:a16="http://schemas.microsoft.com/office/drawing/2014/main" id="{9C690795-50CA-2B03-EE91-C1C4A054906E}"/>
              </a:ext>
            </a:extLst>
          </p:cNvPr>
          <p:cNvPicPr>
            <a:picLocks noChangeAspect="1"/>
          </p:cNvPicPr>
          <p:nvPr/>
        </p:nvPicPr>
        <p:blipFill>
          <a:blip r:embed="rId5"/>
          <a:stretch>
            <a:fillRect/>
          </a:stretch>
        </p:blipFill>
        <p:spPr>
          <a:xfrm>
            <a:off x="828261" y="1929542"/>
            <a:ext cx="5782487" cy="3560890"/>
          </a:xfrm>
          <a:prstGeom prst="rect">
            <a:avLst/>
          </a:prstGeom>
        </p:spPr>
      </p:pic>
    </p:spTree>
    <p:extLst>
      <p:ext uri="{BB962C8B-B14F-4D97-AF65-F5344CB8AC3E}">
        <p14:creationId xmlns:p14="http://schemas.microsoft.com/office/powerpoint/2010/main" val="3765243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F88B3CD-9DC0-C333-950C-8AF47FE77248}"/>
              </a:ext>
            </a:extLst>
          </p:cNvPr>
          <p:cNvPicPr>
            <a:picLocks noChangeAspect="1"/>
          </p:cNvPicPr>
          <p:nvPr/>
        </p:nvPicPr>
        <p:blipFill>
          <a:blip r:embed="rId3"/>
          <a:stretch>
            <a:fillRect/>
          </a:stretch>
        </p:blipFill>
        <p:spPr>
          <a:xfrm>
            <a:off x="775157" y="1353786"/>
            <a:ext cx="7804984" cy="5268644"/>
          </a:xfrm>
          <a:prstGeom prst="rect">
            <a:avLst/>
          </a:prstGeom>
        </p:spPr>
      </p:pic>
      <p:sp>
        <p:nvSpPr>
          <p:cNvPr id="2" name="Rectangle 1">
            <a:extLst>
              <a:ext uri="{FF2B5EF4-FFF2-40B4-BE49-F238E27FC236}">
                <a16:creationId xmlns:a16="http://schemas.microsoft.com/office/drawing/2014/main" id="{8FDBAAE3-FC7C-39B6-61D2-D0D8CEB06F28}"/>
              </a:ext>
            </a:extLst>
          </p:cNvPr>
          <p:cNvSpPr/>
          <p:nvPr/>
        </p:nvSpPr>
        <p:spPr>
          <a:xfrm>
            <a:off x="775157" y="3028209"/>
            <a:ext cx="7804984" cy="1009403"/>
          </a:xfrm>
          <a:prstGeom prst="rect">
            <a:avLst/>
          </a:prstGeom>
          <a:noFill/>
          <a:ln w="76200">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707CCC41-7243-6E9C-9089-21D7933B28CB}"/>
              </a:ext>
            </a:extLst>
          </p:cNvPr>
          <p:cNvPicPr>
            <a:picLocks noChangeAspect="1"/>
          </p:cNvPicPr>
          <p:nvPr/>
        </p:nvPicPr>
        <p:blipFill>
          <a:blip r:embed="rId4"/>
          <a:stretch>
            <a:fillRect/>
          </a:stretch>
        </p:blipFill>
        <p:spPr>
          <a:xfrm>
            <a:off x="154625" y="30839"/>
            <a:ext cx="10766469" cy="1322947"/>
          </a:xfrm>
          <a:prstGeom prst="rect">
            <a:avLst/>
          </a:prstGeom>
        </p:spPr>
      </p:pic>
    </p:spTree>
    <p:extLst>
      <p:ext uri="{BB962C8B-B14F-4D97-AF65-F5344CB8AC3E}">
        <p14:creationId xmlns:p14="http://schemas.microsoft.com/office/powerpoint/2010/main" val="3992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8">
          <a:extLst>
            <a:ext uri="{FF2B5EF4-FFF2-40B4-BE49-F238E27FC236}">
              <a16:creationId xmlns:a16="http://schemas.microsoft.com/office/drawing/2014/main" id="{5DC89600-9E85-77FF-023F-BFDB84E2B090}"/>
            </a:ext>
          </a:extLst>
        </p:cNvPr>
        <p:cNvGrpSpPr/>
        <p:nvPr/>
      </p:nvGrpSpPr>
      <p:grpSpPr>
        <a:xfrm>
          <a:off x="0" y="0"/>
          <a:ext cx="0" cy="0"/>
          <a:chOff x="0" y="0"/>
          <a:chExt cx="0" cy="0"/>
        </a:xfrm>
      </p:grpSpPr>
      <p:sp>
        <p:nvSpPr>
          <p:cNvPr id="519" name="Google Shape;519;p30">
            <a:extLst>
              <a:ext uri="{FF2B5EF4-FFF2-40B4-BE49-F238E27FC236}">
                <a16:creationId xmlns:a16="http://schemas.microsoft.com/office/drawing/2014/main" id="{F6EFBE13-0D91-D2C9-8CF9-F90751F22214}"/>
              </a:ext>
            </a:extLst>
          </p:cNvPr>
          <p:cNvSpPr txBox="1">
            <a:spLocks noGrp="1"/>
          </p:cNvSpPr>
          <p:nvPr>
            <p:ph type="title"/>
          </p:nvPr>
        </p:nvSpPr>
        <p:spPr>
          <a:xfrm>
            <a:off x="853565" y="2105796"/>
            <a:ext cx="9576900" cy="855600"/>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SzPts val="7200"/>
              <a:buNone/>
            </a:pPr>
            <a:r>
              <a:rPr lang="en-IE" sz="4400"/>
              <a:t>Session 2</a:t>
            </a:r>
            <a:endParaRPr/>
          </a:p>
        </p:txBody>
      </p:sp>
      <p:sp>
        <p:nvSpPr>
          <p:cNvPr id="520" name="Google Shape;520;p30">
            <a:extLst>
              <a:ext uri="{FF2B5EF4-FFF2-40B4-BE49-F238E27FC236}">
                <a16:creationId xmlns:a16="http://schemas.microsoft.com/office/drawing/2014/main" id="{8D36FEEA-9414-6282-DD89-459FA1DC6C41}"/>
              </a:ext>
            </a:extLst>
          </p:cNvPr>
          <p:cNvSpPr txBox="1">
            <a:spLocks noGrp="1"/>
          </p:cNvSpPr>
          <p:nvPr>
            <p:ph type="body" idx="1"/>
          </p:nvPr>
        </p:nvSpPr>
        <p:spPr>
          <a:xfrm>
            <a:off x="1300605" y="2962375"/>
            <a:ext cx="10459323" cy="18684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4000"/>
              <a:buNone/>
            </a:pPr>
            <a:r>
              <a:rPr lang="en-IE" sz="4400"/>
              <a:t>10:25 – 11.15 </a:t>
            </a:r>
          </a:p>
          <a:p>
            <a:pPr marL="0" lvl="0" indent="0" algn="l" rtl="0">
              <a:lnSpc>
                <a:spcPct val="90000"/>
              </a:lnSpc>
              <a:spcBef>
                <a:spcPts val="1000"/>
              </a:spcBef>
              <a:spcAft>
                <a:spcPts val="0"/>
              </a:spcAft>
              <a:buSzPts val="4000"/>
              <a:buNone/>
            </a:pPr>
            <a:r>
              <a:rPr lang="en-GB" sz="4400"/>
              <a:t>Supporting Students to Form Research Questions and Hypotheses</a:t>
            </a:r>
          </a:p>
        </p:txBody>
      </p:sp>
    </p:spTree>
    <p:extLst>
      <p:ext uri="{BB962C8B-B14F-4D97-AF65-F5344CB8AC3E}">
        <p14:creationId xmlns:p14="http://schemas.microsoft.com/office/powerpoint/2010/main" val="40512682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ACB3-EEE7-A3A2-A209-22B86A3B86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75EF93-14B3-33A4-953B-97DD17EF52C8}"/>
              </a:ext>
            </a:extLst>
          </p:cNvPr>
          <p:cNvSpPr>
            <a:spLocks noGrp="1"/>
          </p:cNvSpPr>
          <p:nvPr>
            <p:ph idx="1"/>
          </p:nvPr>
        </p:nvSpPr>
        <p:spPr>
          <a:xfrm>
            <a:off x="837663" y="1711564"/>
            <a:ext cx="10524490" cy="4330462"/>
          </a:xfrm>
        </p:spPr>
        <p:txBody>
          <a:bodyPr vert="horz" lIns="91440" tIns="45720" rIns="91440" bIns="45720" rtlCol="0" anchor="t">
            <a:normAutofit/>
          </a:bodyPr>
          <a:lstStyle/>
          <a:p>
            <a:pPr marL="0" indent="0">
              <a:lnSpc>
                <a:spcPct val="150000"/>
              </a:lnSpc>
              <a:buNone/>
            </a:pPr>
            <a:r>
              <a:rPr lang="en-GB" kern="0">
                <a:solidFill>
                  <a:prstClr val="white"/>
                </a:solidFill>
                <a:cs typeface="Arial"/>
                <a:sym typeface="Arial"/>
              </a:rPr>
              <a:t>By the end of this session participants will have:</a:t>
            </a:r>
            <a:endParaRPr lang="en-US">
              <a:solidFill>
                <a:prstClr val="white"/>
              </a:solidFill>
            </a:endParaRPr>
          </a:p>
          <a:p>
            <a:pPr marL="457200" indent="-457200">
              <a:lnSpc>
                <a:spcPct val="150000"/>
              </a:lnSpc>
            </a:pPr>
            <a:r>
              <a:rPr lang="en-GB" kern="0">
                <a:solidFill>
                  <a:prstClr val="white"/>
                </a:solidFill>
                <a:cs typeface="Arial" panose="020B0604020202020204"/>
              </a:rPr>
              <a:t>engaged with strategies to support students in developing research questions and forming testable hypotheses.</a:t>
            </a:r>
          </a:p>
          <a:p>
            <a:pPr marL="457200" indent="-457200">
              <a:lnSpc>
                <a:spcPct val="150000"/>
              </a:lnSpc>
            </a:pPr>
            <a:r>
              <a:rPr lang="en-GB" kern="0">
                <a:solidFill>
                  <a:prstClr val="white"/>
                </a:solidFill>
                <a:cs typeface="Arial" panose="020B0604020202020204"/>
              </a:rPr>
              <a:t>reflected on promoting authenticity and maintaining the integrity of the assessment process.</a:t>
            </a:r>
            <a:endParaRPr lang="en-GB">
              <a:solidFill>
                <a:prstClr val="white"/>
              </a:solidFill>
            </a:endParaRPr>
          </a:p>
          <a:p>
            <a:pPr marL="457200" indent="-457200">
              <a:lnSpc>
                <a:spcPct val="150000"/>
              </a:lnSpc>
            </a:pPr>
            <a:endParaRPr lang="en-GB" kern="0">
              <a:solidFill>
                <a:prstClr val="white"/>
              </a:solidFill>
              <a:cs typeface="Arial" panose="020B0604020202020204"/>
            </a:endParaRPr>
          </a:p>
          <a:p>
            <a:pPr marL="0" indent="0">
              <a:lnSpc>
                <a:spcPct val="150000"/>
              </a:lnSpc>
              <a:buNone/>
            </a:pPr>
            <a:endParaRPr lang="en-GB" kern="0">
              <a:solidFill>
                <a:prstClr val="white"/>
              </a:solidFill>
              <a:cs typeface="Arial" panose="020B0604020202020204"/>
            </a:endParaRPr>
          </a:p>
          <a:p>
            <a:pPr marL="0" indent="0">
              <a:lnSpc>
                <a:spcPct val="150000"/>
              </a:lnSpc>
              <a:buNone/>
            </a:pPr>
            <a:endParaRPr lang="en-GB" kern="0">
              <a:solidFill>
                <a:prstClr val="white"/>
              </a:solidFill>
              <a:cs typeface="Arial" panose="020B0604020202020204"/>
            </a:endParaRPr>
          </a:p>
          <a:p>
            <a:pPr marL="0" indent="0">
              <a:lnSpc>
                <a:spcPct val="150000"/>
              </a:lnSpc>
              <a:buNone/>
            </a:pPr>
            <a:endParaRPr lang="en-GB" kern="0">
              <a:solidFill>
                <a:prstClr val="white"/>
              </a:solidFill>
              <a:cs typeface="Arial" panose="020B0604020202020204"/>
            </a:endParaRPr>
          </a:p>
          <a:p>
            <a:pPr>
              <a:lnSpc>
                <a:spcPct val="150000"/>
              </a:lnSpc>
            </a:pPr>
            <a:endParaRPr lang="en-GB" kern="0">
              <a:solidFill>
                <a:prstClr val="white"/>
              </a:solidFill>
              <a:cs typeface="Arial" panose="020B0604020202020204"/>
            </a:endParaRPr>
          </a:p>
        </p:txBody>
      </p:sp>
      <p:sp>
        <p:nvSpPr>
          <p:cNvPr id="4" name="Title 1">
            <a:extLst>
              <a:ext uri="{FF2B5EF4-FFF2-40B4-BE49-F238E27FC236}">
                <a16:creationId xmlns:a16="http://schemas.microsoft.com/office/drawing/2014/main" id="{E9944943-C5F7-2182-6490-2D908FE5C17E}"/>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E85AA"/>
              </a:buClr>
              <a:buSzPts val="1800"/>
              <a:buFont typeface="Arial"/>
              <a:buNone/>
              <a:defRPr sz="4400" b="0" i="0" u="none" strike="noStrike" cap="none">
                <a:solidFill>
                  <a:srgbClr val="0E85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4647C"/>
              </a:buClr>
              <a:buSzPts val="2100"/>
              <a:defRPr/>
            </a:pPr>
            <a:r>
              <a:rPr kumimoji="0" lang="en-GB" sz="4400" b="0" i="0" u="none" strike="noStrike" kern="0" cap="none" spc="0" normalizeH="0" baseline="0" noProof="0">
                <a:ln>
                  <a:noFill/>
                </a:ln>
                <a:solidFill>
                  <a:prstClr val="white"/>
                </a:solidFill>
                <a:effectLst/>
                <a:uLnTx/>
                <a:uFillTx/>
                <a:latin typeface="Arial"/>
                <a:cs typeface="Arial"/>
                <a:sym typeface="Arial"/>
              </a:rPr>
              <a:t>Learning Intentions</a:t>
            </a:r>
            <a:r>
              <a:rPr lang="en-GB" kern="0">
                <a:solidFill>
                  <a:prstClr val="white"/>
                </a:solidFill>
              </a:rPr>
              <a:t> for Session 2</a:t>
            </a:r>
            <a:endParaRPr kumimoji="0" lang="en-GB" sz="4400" b="0" i="0" u="none" strike="noStrike" kern="0" cap="none" spc="0" normalizeH="0" baseline="0" noProof="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625255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CBCF0-362B-B9F3-6A85-2A5A1A392A60}"/>
              </a:ext>
            </a:extLst>
          </p:cNvPr>
          <p:cNvPicPr>
            <a:picLocks noChangeAspect="1"/>
          </p:cNvPicPr>
          <p:nvPr/>
        </p:nvPicPr>
        <p:blipFill>
          <a:blip r:embed="rId3"/>
          <a:stretch>
            <a:fillRect/>
          </a:stretch>
        </p:blipFill>
        <p:spPr>
          <a:xfrm>
            <a:off x="6924439" y="1213880"/>
            <a:ext cx="4810903" cy="4136618"/>
          </a:xfrm>
          <a:prstGeom prst="rect">
            <a:avLst/>
          </a:prstGeom>
        </p:spPr>
      </p:pic>
      <p:sp>
        <p:nvSpPr>
          <p:cNvPr id="2" name="Title 1">
            <a:extLst>
              <a:ext uri="{FF2B5EF4-FFF2-40B4-BE49-F238E27FC236}">
                <a16:creationId xmlns:a16="http://schemas.microsoft.com/office/drawing/2014/main" id="{9D84DF7B-B111-D1C8-89C1-8A67B14A2E19}"/>
              </a:ext>
            </a:extLst>
          </p:cNvPr>
          <p:cNvSpPr>
            <a:spLocks noGrp="1"/>
          </p:cNvSpPr>
          <p:nvPr>
            <p:ph type="title"/>
          </p:nvPr>
        </p:nvSpPr>
        <p:spPr/>
        <p:txBody>
          <a:bodyPr/>
          <a:lstStyle/>
          <a:p>
            <a:r>
              <a:rPr lang="en-IE"/>
              <a:t>From Curiosity to Focus</a:t>
            </a:r>
            <a:endParaRPr lang="en-US"/>
          </a:p>
        </p:txBody>
      </p:sp>
      <p:sp>
        <p:nvSpPr>
          <p:cNvPr id="3" name="Content Placeholder 2">
            <a:extLst>
              <a:ext uri="{FF2B5EF4-FFF2-40B4-BE49-F238E27FC236}">
                <a16:creationId xmlns:a16="http://schemas.microsoft.com/office/drawing/2014/main" id="{2E189FAD-FD85-7888-499E-0733C8568935}"/>
              </a:ext>
            </a:extLst>
          </p:cNvPr>
          <p:cNvSpPr>
            <a:spLocks noGrp="1"/>
          </p:cNvSpPr>
          <p:nvPr>
            <p:ph idx="1"/>
          </p:nvPr>
        </p:nvSpPr>
        <p:spPr>
          <a:xfrm>
            <a:off x="680050" y="1825625"/>
            <a:ext cx="6256845" cy="4351338"/>
          </a:xfrm>
        </p:spPr>
        <p:txBody>
          <a:bodyPr vert="horz" lIns="91440" tIns="45720" rIns="91440" bIns="45720" rtlCol="0" anchor="t">
            <a:normAutofit lnSpcReduction="10000"/>
          </a:bodyPr>
          <a:lstStyle/>
          <a:p>
            <a:pPr marL="0" indent="0">
              <a:lnSpc>
                <a:spcPct val="150000"/>
              </a:lnSpc>
              <a:buNone/>
            </a:pPr>
            <a:r>
              <a:rPr lang="en-GB"/>
              <a:t>Students often begin with:</a:t>
            </a:r>
            <a:br>
              <a:rPr lang="en-GB"/>
            </a:br>
            <a:r>
              <a:rPr lang="en-GB"/>
              <a:t>• broad interests</a:t>
            </a:r>
            <a:br>
              <a:rPr lang="en-GB"/>
            </a:br>
            <a:r>
              <a:rPr lang="en-GB"/>
              <a:t>• everyday observations</a:t>
            </a:r>
            <a:br>
              <a:rPr lang="en-GB"/>
            </a:br>
            <a:r>
              <a:rPr lang="en-GB"/>
              <a:t>• real-world phenomena</a:t>
            </a:r>
            <a:br>
              <a:rPr lang="en-GB"/>
            </a:br>
            <a:endParaRPr lang="en-GB"/>
          </a:p>
          <a:p>
            <a:pPr marL="0" indent="0">
              <a:lnSpc>
                <a:spcPct val="150000"/>
              </a:lnSpc>
              <a:buNone/>
            </a:pPr>
            <a:r>
              <a:rPr lang="en-GB"/>
              <a:t>They need support to refine their focus.</a:t>
            </a:r>
            <a:endParaRPr lang="en-IE">
              <a:cs typeface="Arial"/>
            </a:endParaRPr>
          </a:p>
        </p:txBody>
      </p:sp>
    </p:spTree>
    <p:extLst>
      <p:ext uri="{BB962C8B-B14F-4D97-AF65-F5344CB8AC3E}">
        <p14:creationId xmlns:p14="http://schemas.microsoft.com/office/powerpoint/2010/main" val="246345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005ED-C969-C57E-F487-25F0DF3A0397}"/>
              </a:ext>
            </a:extLst>
          </p:cNvPr>
          <p:cNvSpPr>
            <a:spLocks noGrp="1"/>
          </p:cNvSpPr>
          <p:nvPr>
            <p:ph type="title"/>
          </p:nvPr>
        </p:nvSpPr>
        <p:spPr/>
        <p:txBody>
          <a:bodyPr/>
          <a:lstStyle/>
          <a:p>
            <a:r>
              <a:rPr lang="en-GB"/>
              <a:t>What Makes a Strong Research Question?</a:t>
            </a:r>
            <a:endParaRPr lang="en-IE">
              <a:cs typeface="Arial" panose="020B0604020202020204"/>
            </a:endParaRPr>
          </a:p>
        </p:txBody>
      </p:sp>
      <p:sp>
        <p:nvSpPr>
          <p:cNvPr id="5" name="Content Placeholder 4">
            <a:extLst>
              <a:ext uri="{FF2B5EF4-FFF2-40B4-BE49-F238E27FC236}">
                <a16:creationId xmlns:a16="http://schemas.microsoft.com/office/drawing/2014/main" id="{1BFCC4DC-0DFA-471D-4E2D-4C4F67620999}"/>
              </a:ext>
            </a:extLst>
          </p:cNvPr>
          <p:cNvSpPr>
            <a:spLocks noGrp="1"/>
          </p:cNvSpPr>
          <p:nvPr>
            <p:ph idx="1"/>
          </p:nvPr>
        </p:nvSpPr>
        <p:spPr>
          <a:xfrm>
            <a:off x="838200" y="1825625"/>
            <a:ext cx="5493328" cy="4351338"/>
          </a:xfrm>
        </p:spPr>
        <p:txBody>
          <a:bodyPr vert="horz" lIns="91440" tIns="45720" rIns="91440" bIns="45720" rtlCol="0" anchor="t">
            <a:normAutofit/>
          </a:bodyPr>
          <a:lstStyle/>
          <a:p>
            <a:pPr marL="0" indent="0">
              <a:lnSpc>
                <a:spcPct val="150000"/>
              </a:lnSpc>
              <a:buNone/>
            </a:pPr>
            <a:r>
              <a:rPr lang="en-GB"/>
              <a:t>A strong research question is:</a:t>
            </a:r>
            <a:br>
              <a:rPr lang="en-GB"/>
            </a:br>
            <a:r>
              <a:rPr lang="en-GB"/>
              <a:t>• clear</a:t>
            </a:r>
            <a:br>
              <a:rPr lang="en-GB"/>
            </a:br>
            <a:r>
              <a:rPr lang="en-GB"/>
              <a:t>• focused</a:t>
            </a:r>
            <a:br>
              <a:rPr lang="en-GB"/>
            </a:br>
            <a:r>
              <a:rPr lang="en-GB"/>
              <a:t>• investigable</a:t>
            </a:r>
            <a:br>
              <a:rPr lang="en-GB"/>
            </a:br>
            <a:r>
              <a:rPr lang="en-GB"/>
              <a:t>• aligned with available resources</a:t>
            </a:r>
            <a:endParaRPr lang="en-IE"/>
          </a:p>
        </p:txBody>
      </p:sp>
      <p:pic>
        <p:nvPicPr>
          <p:cNvPr id="6" name="Picture 5" descr="A screenshot of a diagram&#10;&#10;AI-generated content may be incorrect.">
            <a:extLst>
              <a:ext uri="{FF2B5EF4-FFF2-40B4-BE49-F238E27FC236}">
                <a16:creationId xmlns:a16="http://schemas.microsoft.com/office/drawing/2014/main" id="{634CED36-5296-C3BE-EE65-64BB3CE7CB14}"/>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rot="1320597">
            <a:off x="6251166" y="1538903"/>
            <a:ext cx="5307280" cy="3879967"/>
          </a:xfrm>
          <a:prstGeom prst="rect">
            <a:avLst/>
          </a:prstGeom>
          <a:effectLst>
            <a:softEdge rad="127000"/>
          </a:effectLst>
        </p:spPr>
      </p:pic>
    </p:spTree>
    <p:extLst>
      <p:ext uri="{BB962C8B-B14F-4D97-AF65-F5344CB8AC3E}">
        <p14:creationId xmlns:p14="http://schemas.microsoft.com/office/powerpoint/2010/main" val="102580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232FD-08FD-906C-0E08-A58972455A09}"/>
              </a:ext>
            </a:extLst>
          </p:cNvPr>
          <p:cNvSpPr>
            <a:spLocks noGrp="1"/>
          </p:cNvSpPr>
          <p:nvPr>
            <p:ph type="title"/>
          </p:nvPr>
        </p:nvSpPr>
        <p:spPr>
          <a:xfrm>
            <a:off x="497013" y="263414"/>
            <a:ext cx="10936956" cy="1325563"/>
          </a:xfrm>
        </p:spPr>
        <p:txBody>
          <a:bodyPr anchor="ctr">
            <a:normAutofit/>
          </a:bodyPr>
          <a:lstStyle/>
          <a:p>
            <a:r>
              <a:rPr lang="en-IE" sz="4000"/>
              <a:t>Distinguishing Questions and Hypotheses</a:t>
            </a:r>
          </a:p>
        </p:txBody>
      </p:sp>
      <p:sp>
        <p:nvSpPr>
          <p:cNvPr id="5" name="Content Placeholder 4">
            <a:extLst>
              <a:ext uri="{FF2B5EF4-FFF2-40B4-BE49-F238E27FC236}">
                <a16:creationId xmlns:a16="http://schemas.microsoft.com/office/drawing/2014/main" id="{E3076B84-5F02-ECAD-49AB-CF1FFBDFC1BE}"/>
              </a:ext>
            </a:extLst>
          </p:cNvPr>
          <p:cNvSpPr>
            <a:spLocks noGrp="1"/>
          </p:cNvSpPr>
          <p:nvPr>
            <p:ph sz="half" idx="2"/>
          </p:nvPr>
        </p:nvSpPr>
        <p:spPr>
          <a:xfrm>
            <a:off x="807704" y="1966069"/>
            <a:ext cx="5157787" cy="3684588"/>
          </a:xfrm>
        </p:spPr>
        <p:txBody>
          <a:bodyPr vert="horz" lIns="91440" tIns="45720" rIns="91440" bIns="45720" rtlCol="0" anchor="t">
            <a:normAutofit/>
          </a:bodyPr>
          <a:lstStyle/>
          <a:p>
            <a:pPr marL="0" indent="0">
              <a:lnSpc>
                <a:spcPct val="150000"/>
              </a:lnSpc>
              <a:buNone/>
            </a:pPr>
            <a:r>
              <a:rPr lang="en-GB" b="1"/>
              <a:t>Research questions</a:t>
            </a:r>
            <a:br>
              <a:rPr lang="en-GB"/>
            </a:br>
            <a:r>
              <a:rPr lang="en-GB"/>
              <a:t>• Ask what or how</a:t>
            </a:r>
            <a:br>
              <a:rPr lang="en-GB"/>
            </a:br>
            <a:r>
              <a:rPr lang="en-GB" b="1"/>
              <a:t>Hypotheses</a:t>
            </a:r>
            <a:br>
              <a:rPr lang="en-GB"/>
            </a:br>
            <a:r>
              <a:rPr lang="en-GB"/>
              <a:t>• Make a testable prediction</a:t>
            </a:r>
            <a:br>
              <a:rPr lang="en-GB"/>
            </a:br>
            <a:r>
              <a:rPr lang="en-GB"/>
              <a:t>• Are informed by research</a:t>
            </a:r>
            <a:endParaRPr lang="en-IE">
              <a:cs typeface="Arial" panose="020B0604020202020204"/>
            </a:endParaRPr>
          </a:p>
        </p:txBody>
      </p:sp>
      <p:pic>
        <p:nvPicPr>
          <p:cNvPr id="6" name="Picture 5">
            <a:extLst>
              <a:ext uri="{FF2B5EF4-FFF2-40B4-BE49-F238E27FC236}">
                <a16:creationId xmlns:a16="http://schemas.microsoft.com/office/drawing/2014/main" id="{26B68726-76B0-89F9-06D0-86087202666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rot="1320597">
            <a:off x="6404536" y="1690649"/>
            <a:ext cx="5124400" cy="3758047"/>
          </a:xfrm>
          <a:prstGeom prst="rect">
            <a:avLst/>
          </a:prstGeom>
          <a:effectLst>
            <a:softEdge rad="127000"/>
          </a:effectLst>
        </p:spPr>
      </p:pic>
    </p:spTree>
    <p:extLst>
      <p:ext uri="{BB962C8B-B14F-4D97-AF65-F5344CB8AC3E}">
        <p14:creationId xmlns:p14="http://schemas.microsoft.com/office/powerpoint/2010/main" val="106105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7E1EE-37C0-1B84-72B0-EC86A3F2B85F}"/>
            </a:ext>
          </a:extLst>
        </p:cNvPr>
        <p:cNvGrpSpPr/>
        <p:nvPr/>
      </p:nvGrpSpPr>
      <p:grpSpPr>
        <a:xfrm>
          <a:off x="0" y="0"/>
          <a:ext cx="0" cy="0"/>
          <a:chOff x="0" y="0"/>
          <a:chExt cx="0" cy="0"/>
        </a:xfrm>
      </p:grpSpPr>
      <p:pic>
        <p:nvPicPr>
          <p:cNvPr id="2" name="Picture 1" descr="A close-up of a logo&#10;&#10;AI-generated content may be incorrect.">
            <a:extLst>
              <a:ext uri="{FF2B5EF4-FFF2-40B4-BE49-F238E27FC236}">
                <a16:creationId xmlns:a16="http://schemas.microsoft.com/office/drawing/2014/main" id="{0BFB78F1-D5FC-46F5-EFBE-0F2E1728BB47}"/>
              </a:ext>
            </a:extLst>
          </p:cNvPr>
          <p:cNvPicPr>
            <a:picLocks noChangeAspect="1"/>
          </p:cNvPicPr>
          <p:nvPr/>
        </p:nvPicPr>
        <p:blipFill>
          <a:blip r:embed="rId3"/>
          <a:stretch>
            <a:fillRect/>
          </a:stretch>
        </p:blipFill>
        <p:spPr>
          <a:xfrm>
            <a:off x="11371007" y="6537376"/>
            <a:ext cx="818536" cy="321700"/>
          </a:xfrm>
          <a:prstGeom prst="rect">
            <a:avLst/>
          </a:prstGeom>
        </p:spPr>
      </p:pic>
      <p:pic>
        <p:nvPicPr>
          <p:cNvPr id="4" name="Picture 3">
            <a:extLst>
              <a:ext uri="{FF2B5EF4-FFF2-40B4-BE49-F238E27FC236}">
                <a16:creationId xmlns:a16="http://schemas.microsoft.com/office/drawing/2014/main" id="{1D070A51-4AE0-768D-4F84-4EBFFE632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89543" cy="6858000"/>
          </a:xfrm>
          <a:prstGeom prst="rect">
            <a:avLst/>
          </a:prstGeom>
        </p:spPr>
      </p:pic>
    </p:spTree>
    <p:extLst>
      <p:ext uri="{BB962C8B-B14F-4D97-AF65-F5344CB8AC3E}">
        <p14:creationId xmlns:p14="http://schemas.microsoft.com/office/powerpoint/2010/main" val="57098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E2BAC-8B43-839D-742C-031E88CE044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7A16A3D-A679-A644-B4E4-6BE59C9ECB26}"/>
              </a:ext>
            </a:extLst>
          </p:cNvPr>
          <p:cNvPicPr>
            <a:picLocks noChangeAspect="1"/>
          </p:cNvPicPr>
          <p:nvPr/>
        </p:nvPicPr>
        <p:blipFill>
          <a:blip r:embed="rId3"/>
          <a:stretch>
            <a:fillRect/>
          </a:stretch>
        </p:blipFill>
        <p:spPr>
          <a:xfrm>
            <a:off x="6885903" y="1783293"/>
            <a:ext cx="2014722" cy="2778473"/>
          </a:xfrm>
          <a:prstGeom prst="rect">
            <a:avLst/>
          </a:prstGeom>
          <a:ln>
            <a:solidFill>
              <a:srgbClr val="1987A8"/>
            </a:solidFill>
          </a:ln>
        </p:spPr>
      </p:pic>
      <p:pic>
        <p:nvPicPr>
          <p:cNvPr id="2" name="Picture 1">
            <a:extLst>
              <a:ext uri="{FF2B5EF4-FFF2-40B4-BE49-F238E27FC236}">
                <a16:creationId xmlns:a16="http://schemas.microsoft.com/office/drawing/2014/main" id="{6397A564-976A-36D4-44B0-2C2B59469DC8}"/>
              </a:ext>
            </a:extLst>
          </p:cNvPr>
          <p:cNvPicPr>
            <a:picLocks noChangeAspect="1"/>
          </p:cNvPicPr>
          <p:nvPr/>
        </p:nvPicPr>
        <p:blipFill>
          <a:blip r:embed="rId4"/>
          <a:stretch>
            <a:fillRect/>
          </a:stretch>
        </p:blipFill>
        <p:spPr>
          <a:xfrm>
            <a:off x="8598347" y="2220150"/>
            <a:ext cx="2309905" cy="1359508"/>
          </a:xfrm>
          <a:prstGeom prst="rect">
            <a:avLst/>
          </a:prstGeom>
          <a:ln>
            <a:solidFill>
              <a:srgbClr val="1987A8"/>
            </a:solidFill>
          </a:ln>
        </p:spPr>
      </p:pic>
      <p:pic>
        <p:nvPicPr>
          <p:cNvPr id="6" name="Picture 5">
            <a:extLst>
              <a:ext uri="{FF2B5EF4-FFF2-40B4-BE49-F238E27FC236}">
                <a16:creationId xmlns:a16="http://schemas.microsoft.com/office/drawing/2014/main" id="{6C11AD94-52CA-0917-683A-D11402AAF5D3}"/>
              </a:ext>
            </a:extLst>
          </p:cNvPr>
          <p:cNvPicPr>
            <a:picLocks noChangeAspect="1"/>
          </p:cNvPicPr>
          <p:nvPr/>
        </p:nvPicPr>
        <p:blipFill>
          <a:blip r:embed="rId5"/>
          <a:stretch>
            <a:fillRect/>
          </a:stretch>
        </p:blipFill>
        <p:spPr>
          <a:xfrm>
            <a:off x="8258153" y="3523500"/>
            <a:ext cx="2618007" cy="2584787"/>
          </a:xfrm>
          <a:prstGeom prst="rect">
            <a:avLst/>
          </a:prstGeom>
        </p:spPr>
      </p:pic>
      <p:pic>
        <p:nvPicPr>
          <p:cNvPr id="10" name="Picture 9">
            <a:extLst>
              <a:ext uri="{FF2B5EF4-FFF2-40B4-BE49-F238E27FC236}">
                <a16:creationId xmlns:a16="http://schemas.microsoft.com/office/drawing/2014/main" id="{BDBDEEE6-E9BB-8CF3-5A99-CF6A26D2148B}"/>
              </a:ext>
            </a:extLst>
          </p:cNvPr>
          <p:cNvPicPr>
            <a:picLocks noChangeAspect="1"/>
          </p:cNvPicPr>
          <p:nvPr/>
        </p:nvPicPr>
        <p:blipFill>
          <a:blip r:embed="rId6"/>
          <a:stretch>
            <a:fillRect/>
          </a:stretch>
        </p:blipFill>
        <p:spPr>
          <a:xfrm>
            <a:off x="541298" y="1783293"/>
            <a:ext cx="5246399" cy="2233223"/>
          </a:xfrm>
          <a:prstGeom prst="rect">
            <a:avLst/>
          </a:prstGeom>
          <a:ln>
            <a:solidFill>
              <a:srgbClr val="1987A8"/>
            </a:solidFill>
          </a:ln>
        </p:spPr>
      </p:pic>
      <p:sp>
        <p:nvSpPr>
          <p:cNvPr id="11" name="TextBox 10">
            <a:extLst>
              <a:ext uri="{FF2B5EF4-FFF2-40B4-BE49-F238E27FC236}">
                <a16:creationId xmlns:a16="http://schemas.microsoft.com/office/drawing/2014/main" id="{851E97E6-2B10-8D7F-24E5-1CF7182FC5C0}"/>
              </a:ext>
            </a:extLst>
          </p:cNvPr>
          <p:cNvSpPr txBox="1"/>
          <p:nvPr/>
        </p:nvSpPr>
        <p:spPr>
          <a:xfrm>
            <a:off x="1121754" y="1561622"/>
            <a:ext cx="3411940" cy="830997"/>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Wordwall Interactive Game</a:t>
            </a:r>
          </a:p>
        </p:txBody>
      </p:sp>
      <p:sp>
        <p:nvSpPr>
          <p:cNvPr id="12" name="TextBox 11">
            <a:extLst>
              <a:ext uri="{FF2B5EF4-FFF2-40B4-BE49-F238E27FC236}">
                <a16:creationId xmlns:a16="http://schemas.microsoft.com/office/drawing/2014/main" id="{68D78863-1321-9E3F-1233-CC55A1AD6461}"/>
              </a:ext>
            </a:extLst>
          </p:cNvPr>
          <p:cNvSpPr txBox="1"/>
          <p:nvPr/>
        </p:nvSpPr>
        <p:spPr>
          <a:xfrm>
            <a:off x="7099331" y="1473142"/>
            <a:ext cx="3411940" cy="461665"/>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Padlet Link</a:t>
            </a:r>
          </a:p>
        </p:txBody>
      </p:sp>
      <p:sp>
        <p:nvSpPr>
          <p:cNvPr id="14" name="Title 3">
            <a:extLst>
              <a:ext uri="{FF2B5EF4-FFF2-40B4-BE49-F238E27FC236}">
                <a16:creationId xmlns:a16="http://schemas.microsoft.com/office/drawing/2014/main" id="{5A997E2C-870B-BF07-74A7-D6C93AC5704B}"/>
              </a:ext>
            </a:extLst>
          </p:cNvPr>
          <p:cNvSpPr txBox="1">
            <a:spLocks/>
          </p:cNvSpPr>
          <p:nvPr/>
        </p:nvSpPr>
        <p:spPr>
          <a:xfrm>
            <a:off x="210180" y="245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a:t>Sorting activity: Testable vs Non-Testable</a:t>
            </a:r>
            <a:endParaRPr lang="en-IE">
              <a:cs typeface="Arial" panose="020B0604020202020204"/>
            </a:endParaRPr>
          </a:p>
        </p:txBody>
      </p:sp>
      <p:pic>
        <p:nvPicPr>
          <p:cNvPr id="5" name="Picture 4">
            <a:extLst>
              <a:ext uri="{FF2B5EF4-FFF2-40B4-BE49-F238E27FC236}">
                <a16:creationId xmlns:a16="http://schemas.microsoft.com/office/drawing/2014/main" id="{5F698ACE-5BC7-7479-D10E-24FF02D10AD0}"/>
              </a:ext>
            </a:extLst>
          </p:cNvPr>
          <p:cNvPicPr>
            <a:picLocks noChangeAspect="1"/>
          </p:cNvPicPr>
          <p:nvPr/>
        </p:nvPicPr>
        <p:blipFill>
          <a:blip r:embed="rId7"/>
          <a:stretch>
            <a:fillRect/>
          </a:stretch>
        </p:blipFill>
        <p:spPr>
          <a:xfrm>
            <a:off x="952974" y="3708886"/>
            <a:ext cx="2511174" cy="2399401"/>
          </a:xfrm>
          <a:prstGeom prst="rect">
            <a:avLst/>
          </a:prstGeom>
          <a:ln>
            <a:solidFill>
              <a:srgbClr val="1987A8"/>
            </a:solidFill>
          </a:ln>
          <a:effectLst/>
        </p:spPr>
      </p:pic>
      <p:sp>
        <p:nvSpPr>
          <p:cNvPr id="13" name="TextBox 12">
            <a:extLst>
              <a:ext uri="{FF2B5EF4-FFF2-40B4-BE49-F238E27FC236}">
                <a16:creationId xmlns:a16="http://schemas.microsoft.com/office/drawing/2014/main" id="{7436E545-9139-2B42-AE14-595AA831FA5B}"/>
              </a:ext>
            </a:extLst>
          </p:cNvPr>
          <p:cNvSpPr txBox="1"/>
          <p:nvPr/>
        </p:nvSpPr>
        <p:spPr>
          <a:xfrm>
            <a:off x="541298" y="5942109"/>
            <a:ext cx="3525625" cy="461024"/>
          </a:xfrm>
          <a:prstGeom prst="rect">
            <a:avLst/>
          </a:prstGeom>
          <a:noFill/>
        </p:spPr>
        <p:txBody>
          <a:bodyPr wrap="square">
            <a:spAutoFit/>
          </a:bodyPr>
          <a:lstStyle/>
          <a:p>
            <a:pPr algn="ctr">
              <a:lnSpc>
                <a:spcPts val="3240"/>
              </a:lnSpc>
              <a:buNone/>
            </a:pPr>
            <a:r>
              <a:rPr lang="en-IE" b="1" i="0">
                <a:solidFill>
                  <a:srgbClr val="202020"/>
                </a:solidFill>
                <a:effectLst/>
                <a:latin typeface="Reddit Sans"/>
              </a:rPr>
              <a:t>wordwall.net/resource/108523910</a:t>
            </a:r>
          </a:p>
        </p:txBody>
      </p:sp>
    </p:spTree>
    <p:extLst>
      <p:ext uri="{BB962C8B-B14F-4D97-AF65-F5344CB8AC3E}">
        <p14:creationId xmlns:p14="http://schemas.microsoft.com/office/powerpoint/2010/main" val="3996814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9432B-1309-19B0-A23D-AF510D7524E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3590E0-ADE4-2D5A-EF68-3E9E937705E7}"/>
              </a:ext>
            </a:extLst>
          </p:cNvPr>
          <p:cNvPicPr>
            <a:picLocks noChangeAspect="1"/>
          </p:cNvPicPr>
          <p:nvPr/>
        </p:nvPicPr>
        <p:blipFill>
          <a:blip r:embed="rId3"/>
          <a:stretch>
            <a:fillRect/>
          </a:stretch>
        </p:blipFill>
        <p:spPr>
          <a:xfrm>
            <a:off x="6885903" y="1783293"/>
            <a:ext cx="2014722" cy="2778473"/>
          </a:xfrm>
          <a:prstGeom prst="rect">
            <a:avLst/>
          </a:prstGeom>
          <a:ln>
            <a:solidFill>
              <a:srgbClr val="1987A8"/>
            </a:solidFill>
          </a:ln>
        </p:spPr>
      </p:pic>
      <p:pic>
        <p:nvPicPr>
          <p:cNvPr id="2" name="Picture 1">
            <a:extLst>
              <a:ext uri="{FF2B5EF4-FFF2-40B4-BE49-F238E27FC236}">
                <a16:creationId xmlns:a16="http://schemas.microsoft.com/office/drawing/2014/main" id="{35B8BB80-A9EB-E46A-D516-641962E6D572}"/>
              </a:ext>
            </a:extLst>
          </p:cNvPr>
          <p:cNvPicPr>
            <a:picLocks noChangeAspect="1"/>
          </p:cNvPicPr>
          <p:nvPr/>
        </p:nvPicPr>
        <p:blipFill>
          <a:blip r:embed="rId4"/>
          <a:stretch>
            <a:fillRect/>
          </a:stretch>
        </p:blipFill>
        <p:spPr>
          <a:xfrm>
            <a:off x="8598347" y="2220150"/>
            <a:ext cx="2309905" cy="1359508"/>
          </a:xfrm>
          <a:prstGeom prst="rect">
            <a:avLst/>
          </a:prstGeom>
          <a:ln>
            <a:solidFill>
              <a:srgbClr val="1987A8"/>
            </a:solidFill>
          </a:ln>
        </p:spPr>
      </p:pic>
      <p:pic>
        <p:nvPicPr>
          <p:cNvPr id="6" name="Picture 5">
            <a:extLst>
              <a:ext uri="{FF2B5EF4-FFF2-40B4-BE49-F238E27FC236}">
                <a16:creationId xmlns:a16="http://schemas.microsoft.com/office/drawing/2014/main" id="{6FFD62BA-D91E-65D6-B83F-EE386E47379A}"/>
              </a:ext>
            </a:extLst>
          </p:cNvPr>
          <p:cNvPicPr>
            <a:picLocks noChangeAspect="1"/>
          </p:cNvPicPr>
          <p:nvPr/>
        </p:nvPicPr>
        <p:blipFill>
          <a:blip r:embed="rId5"/>
          <a:stretch>
            <a:fillRect/>
          </a:stretch>
        </p:blipFill>
        <p:spPr>
          <a:xfrm>
            <a:off x="8258153" y="3523500"/>
            <a:ext cx="2618007" cy="2584787"/>
          </a:xfrm>
          <a:prstGeom prst="rect">
            <a:avLst/>
          </a:prstGeom>
        </p:spPr>
      </p:pic>
      <p:pic>
        <p:nvPicPr>
          <p:cNvPr id="10" name="Picture 9">
            <a:extLst>
              <a:ext uri="{FF2B5EF4-FFF2-40B4-BE49-F238E27FC236}">
                <a16:creationId xmlns:a16="http://schemas.microsoft.com/office/drawing/2014/main" id="{2D3CB7A1-7F9A-C7BF-7D21-08E74D687F9A}"/>
              </a:ext>
            </a:extLst>
          </p:cNvPr>
          <p:cNvPicPr>
            <a:picLocks noChangeAspect="1"/>
          </p:cNvPicPr>
          <p:nvPr/>
        </p:nvPicPr>
        <p:blipFill>
          <a:blip r:embed="rId6"/>
          <a:stretch>
            <a:fillRect/>
          </a:stretch>
        </p:blipFill>
        <p:spPr>
          <a:xfrm>
            <a:off x="541298" y="1783293"/>
            <a:ext cx="5246399" cy="2233223"/>
          </a:xfrm>
          <a:prstGeom prst="rect">
            <a:avLst/>
          </a:prstGeom>
          <a:ln>
            <a:solidFill>
              <a:srgbClr val="1987A8"/>
            </a:solidFill>
          </a:ln>
        </p:spPr>
      </p:pic>
      <p:sp>
        <p:nvSpPr>
          <p:cNvPr id="11" name="TextBox 10">
            <a:extLst>
              <a:ext uri="{FF2B5EF4-FFF2-40B4-BE49-F238E27FC236}">
                <a16:creationId xmlns:a16="http://schemas.microsoft.com/office/drawing/2014/main" id="{98988D0E-3DC2-AD80-0DFC-D74C180F80A5}"/>
              </a:ext>
            </a:extLst>
          </p:cNvPr>
          <p:cNvSpPr txBox="1"/>
          <p:nvPr/>
        </p:nvSpPr>
        <p:spPr>
          <a:xfrm>
            <a:off x="1121754" y="1561622"/>
            <a:ext cx="3411940" cy="830997"/>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Wordwall Interactive Game</a:t>
            </a:r>
          </a:p>
        </p:txBody>
      </p:sp>
      <p:sp>
        <p:nvSpPr>
          <p:cNvPr id="12" name="TextBox 11">
            <a:extLst>
              <a:ext uri="{FF2B5EF4-FFF2-40B4-BE49-F238E27FC236}">
                <a16:creationId xmlns:a16="http://schemas.microsoft.com/office/drawing/2014/main" id="{D5A0748D-9BEB-12C3-E071-BC00801D29A4}"/>
              </a:ext>
            </a:extLst>
          </p:cNvPr>
          <p:cNvSpPr txBox="1"/>
          <p:nvPr/>
        </p:nvSpPr>
        <p:spPr>
          <a:xfrm>
            <a:off x="7099331" y="1473142"/>
            <a:ext cx="3411940" cy="461665"/>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Padlet Link</a:t>
            </a:r>
          </a:p>
        </p:txBody>
      </p:sp>
      <p:sp>
        <p:nvSpPr>
          <p:cNvPr id="14" name="Title 3">
            <a:extLst>
              <a:ext uri="{FF2B5EF4-FFF2-40B4-BE49-F238E27FC236}">
                <a16:creationId xmlns:a16="http://schemas.microsoft.com/office/drawing/2014/main" id="{6039D64D-3AB3-A006-9576-2F5D6C408B9F}"/>
              </a:ext>
            </a:extLst>
          </p:cNvPr>
          <p:cNvSpPr txBox="1">
            <a:spLocks/>
          </p:cNvSpPr>
          <p:nvPr/>
        </p:nvSpPr>
        <p:spPr>
          <a:xfrm>
            <a:off x="210180" y="245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a:t>Sorting activity: Testable vs Non-Testable</a:t>
            </a:r>
            <a:endParaRPr lang="en-IE">
              <a:cs typeface="Arial" panose="020B0604020202020204"/>
            </a:endParaRPr>
          </a:p>
        </p:txBody>
      </p:sp>
      <p:pic>
        <p:nvPicPr>
          <p:cNvPr id="5" name="Picture 4">
            <a:extLst>
              <a:ext uri="{FF2B5EF4-FFF2-40B4-BE49-F238E27FC236}">
                <a16:creationId xmlns:a16="http://schemas.microsoft.com/office/drawing/2014/main" id="{7195CB70-6B14-B470-BE56-BF141BCFD76B}"/>
              </a:ext>
            </a:extLst>
          </p:cNvPr>
          <p:cNvPicPr>
            <a:picLocks noChangeAspect="1"/>
          </p:cNvPicPr>
          <p:nvPr/>
        </p:nvPicPr>
        <p:blipFill>
          <a:blip r:embed="rId7"/>
          <a:stretch>
            <a:fillRect/>
          </a:stretch>
        </p:blipFill>
        <p:spPr>
          <a:xfrm>
            <a:off x="952974" y="3708886"/>
            <a:ext cx="2511174" cy="2399401"/>
          </a:xfrm>
          <a:prstGeom prst="rect">
            <a:avLst/>
          </a:prstGeom>
        </p:spPr>
      </p:pic>
      <p:sp>
        <p:nvSpPr>
          <p:cNvPr id="13" name="TextBox 12">
            <a:extLst>
              <a:ext uri="{FF2B5EF4-FFF2-40B4-BE49-F238E27FC236}">
                <a16:creationId xmlns:a16="http://schemas.microsoft.com/office/drawing/2014/main" id="{B6383B8B-562A-EF1B-718B-6CA36F730645}"/>
              </a:ext>
            </a:extLst>
          </p:cNvPr>
          <p:cNvSpPr txBox="1"/>
          <p:nvPr/>
        </p:nvSpPr>
        <p:spPr>
          <a:xfrm>
            <a:off x="541298" y="5942109"/>
            <a:ext cx="3525625" cy="461024"/>
          </a:xfrm>
          <a:prstGeom prst="rect">
            <a:avLst/>
          </a:prstGeom>
          <a:noFill/>
        </p:spPr>
        <p:txBody>
          <a:bodyPr wrap="square">
            <a:spAutoFit/>
          </a:bodyPr>
          <a:lstStyle/>
          <a:p>
            <a:pPr algn="ctr">
              <a:lnSpc>
                <a:spcPts val="3240"/>
              </a:lnSpc>
              <a:buNone/>
            </a:pPr>
            <a:r>
              <a:rPr lang="en-IE" b="1" i="0">
                <a:solidFill>
                  <a:srgbClr val="202020"/>
                </a:solidFill>
                <a:effectLst/>
                <a:latin typeface="Reddit Sans"/>
              </a:rPr>
              <a:t>wordwall.net/resource/108523910</a:t>
            </a:r>
          </a:p>
        </p:txBody>
      </p:sp>
    </p:spTree>
    <p:extLst>
      <p:ext uri="{BB962C8B-B14F-4D97-AF65-F5344CB8AC3E}">
        <p14:creationId xmlns:p14="http://schemas.microsoft.com/office/powerpoint/2010/main" val="423774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DCBD-0A8A-28E5-0574-F28F302B44F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9DA27CF-916F-49E7-C018-E8E909DEA803}"/>
              </a:ext>
            </a:extLst>
          </p:cNvPr>
          <p:cNvPicPr>
            <a:picLocks noChangeAspect="1"/>
          </p:cNvPicPr>
          <p:nvPr/>
        </p:nvPicPr>
        <p:blipFill>
          <a:blip r:embed="rId3"/>
          <a:stretch>
            <a:fillRect/>
          </a:stretch>
        </p:blipFill>
        <p:spPr>
          <a:xfrm>
            <a:off x="2211403" y="1195742"/>
            <a:ext cx="4403391" cy="5522424"/>
          </a:xfrm>
          <a:prstGeom prst="rect">
            <a:avLst/>
          </a:prstGeom>
          <a:ln>
            <a:solidFill>
              <a:srgbClr val="44A0BB"/>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AC5CD96F-FAA6-4F14-DDBE-63B4F678AAB3}"/>
              </a:ext>
            </a:extLst>
          </p:cNvPr>
          <p:cNvPicPr>
            <a:picLocks noChangeAspect="1"/>
          </p:cNvPicPr>
          <p:nvPr/>
        </p:nvPicPr>
        <p:blipFill>
          <a:blip r:embed="rId4"/>
          <a:stretch>
            <a:fillRect/>
          </a:stretch>
        </p:blipFill>
        <p:spPr>
          <a:xfrm>
            <a:off x="1024197" y="1088012"/>
            <a:ext cx="5793172" cy="5613412"/>
          </a:xfrm>
          <a:prstGeom prst="rect">
            <a:avLst/>
          </a:prstGeom>
        </p:spPr>
      </p:pic>
      <p:sp>
        <p:nvSpPr>
          <p:cNvPr id="5" name="Rectangle: Rounded Corners 4">
            <a:extLst>
              <a:ext uri="{FF2B5EF4-FFF2-40B4-BE49-F238E27FC236}">
                <a16:creationId xmlns:a16="http://schemas.microsoft.com/office/drawing/2014/main" id="{1EE3ECBC-351C-3570-0383-40232EFCD438}"/>
              </a:ext>
            </a:extLst>
          </p:cNvPr>
          <p:cNvSpPr/>
          <p:nvPr/>
        </p:nvSpPr>
        <p:spPr>
          <a:xfrm>
            <a:off x="7019943" y="2716656"/>
            <a:ext cx="4256014" cy="3620530"/>
          </a:xfrm>
          <a:prstGeom prst="roundRect">
            <a:avLst/>
          </a:prstGeom>
          <a:solidFill>
            <a:srgbClr val="3C9CBA"/>
          </a:solidFill>
          <a:ln w="25400" cap="flat" cmpd="sng" algn="ctr">
            <a:no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GB" sz="2800" b="0" i="1" u="none" strike="noStrike" kern="0" cap="none" spc="0" normalizeH="0" baseline="0" noProof="0">
              <a:ln>
                <a:noFill/>
              </a:ln>
              <a:solidFill>
                <a:srgbClr val="FFFFFF"/>
              </a:solidFill>
              <a:effectLst/>
              <a:uLnTx/>
              <a:uFillTx/>
              <a:latin typeface="Arial"/>
              <a:ea typeface="+mn-ea"/>
              <a:cs typeface="+mn-cs"/>
              <a:sym typeface="Arial"/>
            </a:endParaRPr>
          </a:p>
          <a:p>
            <a:pPr lvl="0">
              <a:buClr>
                <a:srgbClr val="000000"/>
              </a:buClr>
            </a:pPr>
            <a:r>
              <a:rPr kumimoji="0" lang="en-GB" sz="2800" b="0" i="1" u="none" strike="noStrike" kern="0" cap="none" spc="0" normalizeH="0" baseline="0" noProof="0">
                <a:ln>
                  <a:noFill/>
                </a:ln>
                <a:solidFill>
                  <a:srgbClr val="FFFFFF"/>
                </a:solidFill>
                <a:effectLst/>
                <a:uLnTx/>
                <a:uFillTx/>
                <a:latin typeface="Arial"/>
                <a:ea typeface="+mn-ea"/>
                <a:cs typeface="+mn-cs"/>
                <a:sym typeface="Arial"/>
              </a:rPr>
              <a:t>“</a:t>
            </a:r>
            <a:r>
              <a:rPr lang="en-GB" sz="2800" i="1" kern="0">
                <a:solidFill>
                  <a:srgbClr val="FFFFFF"/>
                </a:solidFill>
                <a:sym typeface="Arial"/>
              </a:rPr>
              <a:t>All of the key skills developed across the</a:t>
            </a:r>
          </a:p>
          <a:p>
            <a:pPr lvl="0">
              <a:buClr>
                <a:srgbClr val="000000"/>
              </a:buClr>
            </a:pPr>
            <a:r>
              <a:rPr lang="en-GB" sz="2800" i="1" kern="0">
                <a:solidFill>
                  <a:srgbClr val="FFFFFF"/>
                </a:solidFill>
                <a:sym typeface="Arial"/>
              </a:rPr>
              <a:t>curriculum during junior cycle support student</a:t>
            </a:r>
          </a:p>
          <a:p>
            <a:pPr lvl="0">
              <a:buClr>
                <a:srgbClr val="000000"/>
              </a:buClr>
            </a:pPr>
            <a:r>
              <a:rPr lang="en-GB" sz="2800" i="1" kern="0">
                <a:solidFill>
                  <a:srgbClr val="FFFFFF"/>
                </a:solidFill>
                <a:sym typeface="Arial"/>
              </a:rPr>
              <a:t>learning in senior cycle."</a:t>
            </a:r>
            <a:endParaRPr kumimoji="0" lang="en-GB" sz="3200" b="0" i="1" u="none" strike="noStrike" kern="0" cap="none" spc="0" normalizeH="0" baseline="0" noProof="0">
              <a:ln>
                <a:noFill/>
              </a:ln>
              <a:solidFill>
                <a:prstClr val="black"/>
              </a:solidFill>
              <a:effectLst/>
              <a:uLnTx/>
              <a:uFillTx/>
              <a:latin typeface="Calibri" panose="020F0502020204030204"/>
              <a:ea typeface="+mn-ea"/>
              <a:cs typeface="+mn-cs"/>
              <a:sym typeface="Arial"/>
            </a:endParaRP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1" u="none" strike="noStrike" kern="0" cap="none" spc="0" normalizeH="0" baseline="0" noProof="0">
                <a:ln>
                  <a:noFill/>
                </a:ln>
                <a:solidFill>
                  <a:srgbClr val="FFFFFF"/>
                </a:solidFill>
                <a:effectLst/>
                <a:uLnTx/>
                <a:uFillTx/>
                <a:latin typeface="Arial"/>
                <a:ea typeface="+mn-ea"/>
                <a:cs typeface="+mn-cs"/>
                <a:sym typeface="Arial"/>
              </a:rPr>
              <a:t>						</a:t>
            </a:r>
            <a:r>
              <a:rPr kumimoji="0" lang="en-GB" sz="1600" b="0" u="none" strike="noStrike" kern="0" cap="none" spc="0" normalizeH="0" baseline="0" noProof="0">
                <a:ln>
                  <a:noFill/>
                </a:ln>
                <a:solidFill>
                  <a:srgbClr val="FFFFFF"/>
                </a:solidFill>
                <a:effectLst/>
                <a:uLnTx/>
                <a:uFillTx/>
                <a:latin typeface="Arial"/>
                <a:ea typeface="+mn-ea"/>
                <a:cs typeface="+mn-cs"/>
                <a:sym typeface="Arial"/>
              </a:rPr>
              <a:t>(NCCA, p.5)</a:t>
            </a:r>
            <a:endParaRPr lang="en-GB" sz="1600" b="0" u="none" strike="noStrike" kern="0" cap="none" spc="0" normalizeH="0" baseline="0" noProof="0">
              <a:ln>
                <a:noFill/>
              </a:ln>
              <a:solidFill>
                <a:srgbClr val="FFFFFF"/>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itle 3">
            <a:extLst>
              <a:ext uri="{FF2B5EF4-FFF2-40B4-BE49-F238E27FC236}">
                <a16:creationId xmlns:a16="http://schemas.microsoft.com/office/drawing/2014/main" id="{BCD495A5-F029-9EFE-400C-59C6CD02BEB5}"/>
              </a:ext>
            </a:extLst>
          </p:cNvPr>
          <p:cNvSpPr txBox="1">
            <a:spLocks/>
          </p:cNvSpPr>
          <p:nvPr/>
        </p:nvSpPr>
        <p:spPr>
          <a:xfrm>
            <a:off x="157724" y="0"/>
            <a:ext cx="98228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IE" dirty="0"/>
              <a:t>Key Competencies at Senior Cycle</a:t>
            </a:r>
            <a:endParaRPr lang="en-US" dirty="0">
              <a:cs typeface="Arial" panose="020B0604020202020204"/>
            </a:endParaRPr>
          </a:p>
        </p:txBody>
      </p:sp>
      <p:pic>
        <p:nvPicPr>
          <p:cNvPr id="8" name="Picture 7" descr="A cover of a book&#10;&#10;AI-generated content may be incorrect.">
            <a:extLst>
              <a:ext uri="{FF2B5EF4-FFF2-40B4-BE49-F238E27FC236}">
                <a16:creationId xmlns:a16="http://schemas.microsoft.com/office/drawing/2014/main" id="{66A0D363-A08B-5302-2BD9-200D97A0C642}"/>
              </a:ext>
            </a:extLst>
          </p:cNvPr>
          <p:cNvPicPr>
            <a:picLocks noChangeAspect="1"/>
          </p:cNvPicPr>
          <p:nvPr/>
        </p:nvPicPr>
        <p:blipFill>
          <a:blip r:embed="rId5"/>
          <a:stretch>
            <a:fillRect/>
          </a:stretch>
        </p:blipFill>
        <p:spPr>
          <a:xfrm>
            <a:off x="10281180" y="1091142"/>
            <a:ext cx="1704975" cy="2114550"/>
          </a:xfrm>
          <a:prstGeom prst="rect">
            <a:avLst/>
          </a:prstGeom>
        </p:spPr>
      </p:pic>
    </p:spTree>
    <p:extLst>
      <p:ext uri="{BB962C8B-B14F-4D97-AF65-F5344CB8AC3E}">
        <p14:creationId xmlns:p14="http://schemas.microsoft.com/office/powerpoint/2010/main" val="29487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459B0-1DBF-4C33-5E5C-D6E74A94D55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530151-6EDA-72BC-2150-3DBF202CD2BD}"/>
              </a:ext>
            </a:extLst>
          </p:cNvPr>
          <p:cNvPicPr>
            <a:picLocks noChangeAspect="1"/>
          </p:cNvPicPr>
          <p:nvPr/>
        </p:nvPicPr>
        <p:blipFill>
          <a:blip r:embed="rId3"/>
          <a:stretch>
            <a:fillRect/>
          </a:stretch>
        </p:blipFill>
        <p:spPr>
          <a:xfrm>
            <a:off x="6885903" y="1783293"/>
            <a:ext cx="2014722" cy="2778473"/>
          </a:xfrm>
          <a:prstGeom prst="rect">
            <a:avLst/>
          </a:prstGeom>
          <a:ln>
            <a:solidFill>
              <a:srgbClr val="1987A8"/>
            </a:solidFill>
          </a:ln>
        </p:spPr>
      </p:pic>
      <p:pic>
        <p:nvPicPr>
          <p:cNvPr id="2" name="Picture 1">
            <a:extLst>
              <a:ext uri="{FF2B5EF4-FFF2-40B4-BE49-F238E27FC236}">
                <a16:creationId xmlns:a16="http://schemas.microsoft.com/office/drawing/2014/main" id="{F7DD1609-CC5F-148C-63CF-7BD0F449E3A8}"/>
              </a:ext>
            </a:extLst>
          </p:cNvPr>
          <p:cNvPicPr>
            <a:picLocks noChangeAspect="1"/>
          </p:cNvPicPr>
          <p:nvPr/>
        </p:nvPicPr>
        <p:blipFill>
          <a:blip r:embed="rId4"/>
          <a:stretch>
            <a:fillRect/>
          </a:stretch>
        </p:blipFill>
        <p:spPr>
          <a:xfrm>
            <a:off x="8598347" y="2220150"/>
            <a:ext cx="2309905" cy="1359508"/>
          </a:xfrm>
          <a:prstGeom prst="rect">
            <a:avLst/>
          </a:prstGeom>
          <a:ln>
            <a:solidFill>
              <a:srgbClr val="1987A8"/>
            </a:solidFill>
          </a:ln>
        </p:spPr>
      </p:pic>
      <p:pic>
        <p:nvPicPr>
          <p:cNvPr id="10" name="Picture 9">
            <a:extLst>
              <a:ext uri="{FF2B5EF4-FFF2-40B4-BE49-F238E27FC236}">
                <a16:creationId xmlns:a16="http://schemas.microsoft.com/office/drawing/2014/main" id="{E86C1CD2-C344-9AAA-3C25-8842E8E177AC}"/>
              </a:ext>
            </a:extLst>
          </p:cNvPr>
          <p:cNvPicPr>
            <a:picLocks noChangeAspect="1"/>
          </p:cNvPicPr>
          <p:nvPr/>
        </p:nvPicPr>
        <p:blipFill>
          <a:blip r:embed="rId5"/>
          <a:stretch>
            <a:fillRect/>
          </a:stretch>
        </p:blipFill>
        <p:spPr>
          <a:xfrm>
            <a:off x="493171" y="1783293"/>
            <a:ext cx="5246399" cy="2233223"/>
          </a:xfrm>
          <a:prstGeom prst="rect">
            <a:avLst/>
          </a:prstGeom>
          <a:ln>
            <a:solidFill>
              <a:srgbClr val="1987A8"/>
            </a:solidFill>
          </a:ln>
        </p:spPr>
      </p:pic>
      <p:sp>
        <p:nvSpPr>
          <p:cNvPr id="11" name="TextBox 10">
            <a:extLst>
              <a:ext uri="{FF2B5EF4-FFF2-40B4-BE49-F238E27FC236}">
                <a16:creationId xmlns:a16="http://schemas.microsoft.com/office/drawing/2014/main" id="{BA000524-854F-5892-A67A-71E3EDE04119}"/>
              </a:ext>
            </a:extLst>
          </p:cNvPr>
          <p:cNvSpPr txBox="1"/>
          <p:nvPr/>
        </p:nvSpPr>
        <p:spPr>
          <a:xfrm>
            <a:off x="1121754" y="1561622"/>
            <a:ext cx="3411940" cy="830997"/>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Wordwall Interactive Game</a:t>
            </a:r>
          </a:p>
        </p:txBody>
      </p:sp>
      <p:sp>
        <p:nvSpPr>
          <p:cNvPr id="12" name="TextBox 11">
            <a:extLst>
              <a:ext uri="{FF2B5EF4-FFF2-40B4-BE49-F238E27FC236}">
                <a16:creationId xmlns:a16="http://schemas.microsoft.com/office/drawing/2014/main" id="{C40153FA-3A02-2176-85C6-B2E346141EFD}"/>
              </a:ext>
            </a:extLst>
          </p:cNvPr>
          <p:cNvSpPr txBox="1"/>
          <p:nvPr/>
        </p:nvSpPr>
        <p:spPr>
          <a:xfrm>
            <a:off x="7099331" y="1473142"/>
            <a:ext cx="3411940" cy="461665"/>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Padlet Link</a:t>
            </a:r>
          </a:p>
        </p:txBody>
      </p:sp>
      <p:sp>
        <p:nvSpPr>
          <p:cNvPr id="14" name="Title 3">
            <a:extLst>
              <a:ext uri="{FF2B5EF4-FFF2-40B4-BE49-F238E27FC236}">
                <a16:creationId xmlns:a16="http://schemas.microsoft.com/office/drawing/2014/main" id="{31901D8D-EAC8-3252-4DB5-2A1397A21F64}"/>
              </a:ext>
            </a:extLst>
          </p:cNvPr>
          <p:cNvSpPr txBox="1">
            <a:spLocks/>
          </p:cNvSpPr>
          <p:nvPr/>
        </p:nvSpPr>
        <p:spPr>
          <a:xfrm>
            <a:off x="210180" y="245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GB"/>
              <a:t>Sorting activity: Testable vs Non-Testable</a:t>
            </a:r>
            <a:endParaRPr lang="en-IE">
              <a:cs typeface="Arial" panose="020B0604020202020204"/>
            </a:endParaRPr>
          </a:p>
        </p:txBody>
      </p:sp>
      <p:sp>
        <p:nvSpPr>
          <p:cNvPr id="5" name="TextBox 4">
            <a:extLst>
              <a:ext uri="{FF2B5EF4-FFF2-40B4-BE49-F238E27FC236}">
                <a16:creationId xmlns:a16="http://schemas.microsoft.com/office/drawing/2014/main" id="{D2740B23-B9C9-ED0F-3CB7-61B89E6A6A0F}"/>
              </a:ext>
            </a:extLst>
          </p:cNvPr>
          <p:cNvSpPr txBox="1"/>
          <p:nvPr/>
        </p:nvSpPr>
        <p:spPr>
          <a:xfrm>
            <a:off x="375479" y="5832177"/>
            <a:ext cx="37266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cs typeface="Arial"/>
              </a:rPr>
              <a:t>https://wordwall.net/resource/108909959</a:t>
            </a:r>
            <a:endParaRPr lang="en-US"/>
          </a:p>
        </p:txBody>
      </p:sp>
      <p:pic>
        <p:nvPicPr>
          <p:cNvPr id="6" name="Picture 5" descr="A qr code with black and white squares&#10;&#10;AI-generated content may be incorrect.">
            <a:extLst>
              <a:ext uri="{FF2B5EF4-FFF2-40B4-BE49-F238E27FC236}">
                <a16:creationId xmlns:a16="http://schemas.microsoft.com/office/drawing/2014/main" id="{FC4E2570-DFF9-DD12-B4B2-C37CFD77F0B9}"/>
              </a:ext>
            </a:extLst>
          </p:cNvPr>
          <p:cNvPicPr>
            <a:picLocks noChangeAspect="1"/>
          </p:cNvPicPr>
          <p:nvPr/>
        </p:nvPicPr>
        <p:blipFill>
          <a:blip r:embed="rId6"/>
          <a:stretch>
            <a:fillRect/>
          </a:stretch>
        </p:blipFill>
        <p:spPr>
          <a:xfrm>
            <a:off x="1029925" y="3558380"/>
            <a:ext cx="2292785" cy="2211967"/>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BDA25641-939D-059D-621A-D15B9FB95ACD}"/>
              </a:ext>
            </a:extLst>
          </p:cNvPr>
          <p:cNvPicPr>
            <a:picLocks noChangeAspect="1"/>
          </p:cNvPicPr>
          <p:nvPr/>
        </p:nvPicPr>
        <p:blipFill>
          <a:blip r:embed="rId7"/>
          <a:stretch>
            <a:fillRect/>
          </a:stretch>
        </p:blipFill>
        <p:spPr>
          <a:xfrm>
            <a:off x="8907901" y="3430245"/>
            <a:ext cx="2246034" cy="2345968"/>
          </a:xfrm>
          <a:prstGeom prst="rect">
            <a:avLst/>
          </a:prstGeom>
        </p:spPr>
      </p:pic>
    </p:spTree>
    <p:extLst>
      <p:ext uri="{BB962C8B-B14F-4D97-AF65-F5344CB8AC3E}">
        <p14:creationId xmlns:p14="http://schemas.microsoft.com/office/powerpoint/2010/main" val="4288098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29E627-F6F1-5FFA-40A0-C67B0060FAFC}"/>
              </a:ext>
            </a:extLst>
          </p:cNvPr>
          <p:cNvSpPr>
            <a:spLocks noGrp="1"/>
          </p:cNvSpPr>
          <p:nvPr>
            <p:ph type="title"/>
          </p:nvPr>
        </p:nvSpPr>
        <p:spPr>
          <a:xfrm>
            <a:off x="210180" y="141446"/>
            <a:ext cx="10515600" cy="1325563"/>
          </a:xfrm>
        </p:spPr>
        <p:txBody>
          <a:bodyPr>
            <a:normAutofit/>
          </a:bodyPr>
          <a:lstStyle/>
          <a:p>
            <a:r>
              <a:rPr lang="en-GB"/>
              <a:t>Sorting activity: Testable vs Non-Testable</a:t>
            </a:r>
            <a:endParaRPr lang="en-IE">
              <a:cs typeface="Arial" panose="020B0604020202020204"/>
            </a:endParaRPr>
          </a:p>
        </p:txBody>
      </p:sp>
      <p:pic>
        <p:nvPicPr>
          <p:cNvPr id="7" name="Picture 6">
            <a:extLst>
              <a:ext uri="{FF2B5EF4-FFF2-40B4-BE49-F238E27FC236}">
                <a16:creationId xmlns:a16="http://schemas.microsoft.com/office/drawing/2014/main" id="{50B0A8E1-DBFC-B119-CECE-7A5896BC5157}"/>
              </a:ext>
            </a:extLst>
          </p:cNvPr>
          <p:cNvPicPr>
            <a:picLocks noChangeAspect="1"/>
          </p:cNvPicPr>
          <p:nvPr/>
        </p:nvPicPr>
        <p:blipFill>
          <a:blip r:embed="rId3"/>
          <a:stretch>
            <a:fillRect/>
          </a:stretch>
        </p:blipFill>
        <p:spPr>
          <a:xfrm>
            <a:off x="6885903" y="1783293"/>
            <a:ext cx="2014722" cy="2778473"/>
          </a:xfrm>
          <a:prstGeom prst="rect">
            <a:avLst/>
          </a:prstGeom>
          <a:ln>
            <a:solidFill>
              <a:srgbClr val="1987A8"/>
            </a:solidFill>
          </a:ln>
        </p:spPr>
      </p:pic>
      <p:pic>
        <p:nvPicPr>
          <p:cNvPr id="2" name="Picture 1">
            <a:extLst>
              <a:ext uri="{FF2B5EF4-FFF2-40B4-BE49-F238E27FC236}">
                <a16:creationId xmlns:a16="http://schemas.microsoft.com/office/drawing/2014/main" id="{23F3A801-BB76-D292-51F8-4F614E370B4D}"/>
              </a:ext>
            </a:extLst>
          </p:cNvPr>
          <p:cNvPicPr>
            <a:picLocks noChangeAspect="1"/>
          </p:cNvPicPr>
          <p:nvPr/>
        </p:nvPicPr>
        <p:blipFill>
          <a:blip r:embed="rId4"/>
          <a:stretch>
            <a:fillRect/>
          </a:stretch>
        </p:blipFill>
        <p:spPr>
          <a:xfrm>
            <a:off x="8598347" y="2220150"/>
            <a:ext cx="2309905" cy="1359508"/>
          </a:xfrm>
          <a:prstGeom prst="rect">
            <a:avLst/>
          </a:prstGeom>
          <a:ln>
            <a:solidFill>
              <a:srgbClr val="1987A8"/>
            </a:solidFill>
          </a:ln>
        </p:spPr>
      </p:pic>
      <p:pic>
        <p:nvPicPr>
          <p:cNvPr id="6" name="Picture 5">
            <a:extLst>
              <a:ext uri="{FF2B5EF4-FFF2-40B4-BE49-F238E27FC236}">
                <a16:creationId xmlns:a16="http://schemas.microsoft.com/office/drawing/2014/main" id="{58F3F572-E6DD-E261-C6B8-3AC3D925B7E5}"/>
              </a:ext>
            </a:extLst>
          </p:cNvPr>
          <p:cNvPicPr>
            <a:picLocks noChangeAspect="1"/>
          </p:cNvPicPr>
          <p:nvPr/>
        </p:nvPicPr>
        <p:blipFill>
          <a:blip r:embed="rId5"/>
          <a:stretch>
            <a:fillRect/>
          </a:stretch>
        </p:blipFill>
        <p:spPr>
          <a:xfrm>
            <a:off x="8595435" y="3429000"/>
            <a:ext cx="2618007" cy="2584787"/>
          </a:xfrm>
          <a:prstGeom prst="rect">
            <a:avLst/>
          </a:prstGeom>
        </p:spPr>
      </p:pic>
      <p:pic>
        <p:nvPicPr>
          <p:cNvPr id="10" name="Picture 9">
            <a:extLst>
              <a:ext uri="{FF2B5EF4-FFF2-40B4-BE49-F238E27FC236}">
                <a16:creationId xmlns:a16="http://schemas.microsoft.com/office/drawing/2014/main" id="{0B94EE03-1BA3-1944-7C9A-4A269C6DD9A4}"/>
              </a:ext>
            </a:extLst>
          </p:cNvPr>
          <p:cNvPicPr>
            <a:picLocks noChangeAspect="1"/>
          </p:cNvPicPr>
          <p:nvPr/>
        </p:nvPicPr>
        <p:blipFill>
          <a:blip r:embed="rId6"/>
          <a:stretch>
            <a:fillRect/>
          </a:stretch>
        </p:blipFill>
        <p:spPr>
          <a:xfrm>
            <a:off x="493171" y="1783293"/>
            <a:ext cx="5246399" cy="2233223"/>
          </a:xfrm>
          <a:prstGeom prst="rect">
            <a:avLst/>
          </a:prstGeom>
          <a:ln>
            <a:solidFill>
              <a:srgbClr val="1987A8"/>
            </a:solidFill>
          </a:ln>
        </p:spPr>
      </p:pic>
      <p:pic>
        <p:nvPicPr>
          <p:cNvPr id="8" name="Picture 7">
            <a:extLst>
              <a:ext uri="{FF2B5EF4-FFF2-40B4-BE49-F238E27FC236}">
                <a16:creationId xmlns:a16="http://schemas.microsoft.com/office/drawing/2014/main" id="{3C27C1E4-D7C1-B559-F2C7-FBC30E181632}"/>
              </a:ext>
            </a:extLst>
          </p:cNvPr>
          <p:cNvPicPr>
            <a:picLocks noChangeAspect="1"/>
          </p:cNvPicPr>
          <p:nvPr/>
        </p:nvPicPr>
        <p:blipFill>
          <a:blip r:embed="rId7"/>
          <a:stretch>
            <a:fillRect/>
          </a:stretch>
        </p:blipFill>
        <p:spPr>
          <a:xfrm>
            <a:off x="1153633" y="3579658"/>
            <a:ext cx="2496214" cy="2453543"/>
          </a:xfrm>
          <a:prstGeom prst="rect">
            <a:avLst/>
          </a:prstGeom>
          <a:ln>
            <a:solidFill>
              <a:srgbClr val="1987A8"/>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F0024E5-453B-7A8D-6518-3621AF05410E}"/>
              </a:ext>
            </a:extLst>
          </p:cNvPr>
          <p:cNvSpPr txBox="1"/>
          <p:nvPr/>
        </p:nvSpPr>
        <p:spPr>
          <a:xfrm>
            <a:off x="1121754" y="1561622"/>
            <a:ext cx="3411940" cy="830997"/>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Wordwall Interactive Game</a:t>
            </a:r>
          </a:p>
        </p:txBody>
      </p:sp>
      <p:sp>
        <p:nvSpPr>
          <p:cNvPr id="12" name="TextBox 11">
            <a:extLst>
              <a:ext uri="{FF2B5EF4-FFF2-40B4-BE49-F238E27FC236}">
                <a16:creationId xmlns:a16="http://schemas.microsoft.com/office/drawing/2014/main" id="{B2072FCD-2541-3AAB-C4CC-A26DA3C636AC}"/>
              </a:ext>
            </a:extLst>
          </p:cNvPr>
          <p:cNvSpPr txBox="1"/>
          <p:nvPr/>
        </p:nvSpPr>
        <p:spPr>
          <a:xfrm>
            <a:off x="7099331" y="1473142"/>
            <a:ext cx="3411940" cy="461665"/>
          </a:xfrm>
          <a:prstGeom prst="rect">
            <a:avLst/>
          </a:prstGeom>
          <a:solidFill>
            <a:srgbClr val="1987A8"/>
          </a:solidFill>
          <a:ln>
            <a:solidFill>
              <a:schemeClr val="bg1">
                <a:lumMod val="95000"/>
              </a:schemeClr>
            </a:solidFill>
          </a:ln>
          <a:effectLst>
            <a:outerShdw blurRad="50800" dist="38100" dir="2700000" algn="tl" rotWithShape="0">
              <a:prstClr val="black">
                <a:alpha val="40000"/>
              </a:prstClr>
            </a:outerShdw>
          </a:effectLst>
        </p:spPr>
        <p:txBody>
          <a:bodyPr wrap="square" rtlCol="0">
            <a:spAutoFit/>
          </a:bodyPr>
          <a:lstStyle/>
          <a:p>
            <a:pPr algn="ctr"/>
            <a:r>
              <a:rPr lang="en-IE" sz="2400">
                <a:solidFill>
                  <a:schemeClr val="bg1"/>
                </a:solidFill>
              </a:rPr>
              <a:t>Padlet Link</a:t>
            </a:r>
          </a:p>
        </p:txBody>
      </p:sp>
    </p:spTree>
    <p:extLst>
      <p:ext uri="{BB962C8B-B14F-4D97-AF65-F5344CB8AC3E}">
        <p14:creationId xmlns:p14="http://schemas.microsoft.com/office/powerpoint/2010/main" val="2177258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9276C-BCD3-9AD6-2DF4-E27EB11CB7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39CEA0-D454-150A-0EB9-E30ED31561E7}"/>
              </a:ext>
            </a:extLst>
          </p:cNvPr>
          <p:cNvSpPr>
            <a:spLocks noGrp="1"/>
          </p:cNvSpPr>
          <p:nvPr>
            <p:ph type="title"/>
          </p:nvPr>
        </p:nvSpPr>
        <p:spPr>
          <a:xfrm>
            <a:off x="554646" y="203602"/>
            <a:ext cx="10515600" cy="1325563"/>
          </a:xfrm>
        </p:spPr>
        <p:txBody>
          <a:bodyPr/>
          <a:lstStyle/>
          <a:p>
            <a:r>
              <a:rPr lang="en-GB"/>
              <a:t>Time to Think</a:t>
            </a:r>
            <a:endParaRPr lang="en-IE">
              <a:cs typeface="Arial" panose="020B0604020202020204"/>
            </a:endParaRPr>
          </a:p>
        </p:txBody>
      </p:sp>
      <p:sp>
        <p:nvSpPr>
          <p:cNvPr id="5" name="Content Placeholder 4">
            <a:extLst>
              <a:ext uri="{FF2B5EF4-FFF2-40B4-BE49-F238E27FC236}">
                <a16:creationId xmlns:a16="http://schemas.microsoft.com/office/drawing/2014/main" id="{6A8750E0-72ED-746B-4BAF-CFE334D085AF}"/>
              </a:ext>
            </a:extLst>
          </p:cNvPr>
          <p:cNvSpPr>
            <a:spLocks noGrp="1"/>
          </p:cNvSpPr>
          <p:nvPr>
            <p:ph idx="1"/>
          </p:nvPr>
        </p:nvSpPr>
        <p:spPr>
          <a:xfrm>
            <a:off x="890337" y="1712855"/>
            <a:ext cx="8104697" cy="4004179"/>
          </a:xfrm>
        </p:spPr>
        <p:txBody>
          <a:bodyPr vert="horz" lIns="91440" tIns="45720" rIns="91440" bIns="45720" rtlCol="0" anchor="t">
            <a:normAutofit fontScale="92500" lnSpcReduction="20000"/>
          </a:bodyPr>
          <a:lstStyle/>
          <a:p>
            <a:pPr marL="457200" indent="-457200">
              <a:lnSpc>
                <a:spcPct val="150000"/>
              </a:lnSpc>
              <a:buAutoNum type="arabicPeriod"/>
            </a:pPr>
            <a:r>
              <a:rPr lang="en-GB">
                <a:latin typeface="Arial"/>
                <a:cs typeface="Arial"/>
              </a:rPr>
              <a:t>What challenges do students typically encounter when they begin refining their research questions or hypotheses?</a:t>
            </a:r>
            <a:endParaRPr lang="en-US" sz="3200">
              <a:cs typeface="Arial"/>
            </a:endParaRPr>
          </a:p>
          <a:p>
            <a:pPr marL="457200" indent="-457200">
              <a:lnSpc>
                <a:spcPct val="150000"/>
              </a:lnSpc>
              <a:buAutoNum type="arabicPeriod"/>
            </a:pPr>
            <a:endParaRPr lang="en-GB">
              <a:cs typeface="Arial"/>
            </a:endParaRPr>
          </a:p>
          <a:p>
            <a:pPr marL="457200" indent="-457200">
              <a:lnSpc>
                <a:spcPct val="150000"/>
              </a:lnSpc>
              <a:buAutoNum type="arabicPeriod"/>
            </a:pPr>
            <a:r>
              <a:rPr lang="en-GB">
                <a:cs typeface="Arial"/>
              </a:rPr>
              <a:t>What learning outcomes offer opportunities to students to develop and refine their research questions and hypotheses?</a:t>
            </a:r>
          </a:p>
          <a:p>
            <a:endParaRPr lang="en-IE">
              <a:cs typeface="Arial"/>
            </a:endParaRPr>
          </a:p>
        </p:txBody>
      </p:sp>
      <p:pic>
        <p:nvPicPr>
          <p:cNvPr id="2" name="Picture 1" descr="A blue line drawing of a person with a finger on his mouth&#10;&#10;AI-generated content may be incorrect.">
            <a:extLst>
              <a:ext uri="{FF2B5EF4-FFF2-40B4-BE49-F238E27FC236}">
                <a16:creationId xmlns:a16="http://schemas.microsoft.com/office/drawing/2014/main" id="{69E7C989-63E9-0397-6CEF-9C97BF972427}"/>
              </a:ext>
            </a:extLst>
          </p:cNvPr>
          <p:cNvPicPr>
            <a:picLocks noChangeAspect="1"/>
          </p:cNvPicPr>
          <p:nvPr/>
        </p:nvPicPr>
        <p:blipFill>
          <a:blip r:embed="rId3"/>
          <a:stretch>
            <a:fillRect/>
          </a:stretch>
        </p:blipFill>
        <p:spPr>
          <a:xfrm>
            <a:off x="8839969" y="2123768"/>
            <a:ext cx="2943225" cy="2438400"/>
          </a:xfrm>
          <a:prstGeom prst="rect">
            <a:avLst/>
          </a:prstGeom>
        </p:spPr>
      </p:pic>
      <p:pic>
        <p:nvPicPr>
          <p:cNvPr id="6" name="Picture 5">
            <a:extLst>
              <a:ext uri="{FF2B5EF4-FFF2-40B4-BE49-F238E27FC236}">
                <a16:creationId xmlns:a16="http://schemas.microsoft.com/office/drawing/2014/main" id="{899B66F8-A828-5E8B-3832-997D9E735BEA}"/>
              </a:ext>
            </a:extLst>
          </p:cNvPr>
          <p:cNvPicPr>
            <a:picLocks noChangeAspect="1"/>
          </p:cNvPicPr>
          <p:nvPr/>
        </p:nvPicPr>
        <p:blipFill>
          <a:blip r:embed="rId4"/>
          <a:stretch>
            <a:fillRect/>
          </a:stretch>
        </p:blipFill>
        <p:spPr>
          <a:xfrm>
            <a:off x="9566082" y="1052207"/>
            <a:ext cx="548688" cy="774259"/>
          </a:xfrm>
          <a:prstGeom prst="rect">
            <a:avLst/>
          </a:prstGeom>
        </p:spPr>
      </p:pic>
    </p:spTree>
    <p:extLst>
      <p:ext uri="{BB962C8B-B14F-4D97-AF65-F5344CB8AC3E}">
        <p14:creationId xmlns:p14="http://schemas.microsoft.com/office/powerpoint/2010/main" val="18115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repeatCount="40000" fill="hold" nodeType="clickEffect">
                                  <p:stCondLst>
                                    <p:cond delay="0"/>
                                  </p:stCondLst>
                                  <p:childTnLst>
                                    <p:animRot by="21600000">
                                      <p:cBhvr>
                                        <p:cTn id="21" dur="3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AC8F5-0B2B-C297-0039-DCAD7D93E889}"/>
              </a:ext>
            </a:extLst>
          </p:cNvPr>
          <p:cNvSpPr>
            <a:spLocks noGrp="1"/>
          </p:cNvSpPr>
          <p:nvPr>
            <p:ph type="title"/>
          </p:nvPr>
        </p:nvSpPr>
        <p:spPr/>
        <p:txBody>
          <a:bodyPr/>
          <a:lstStyle/>
          <a:p>
            <a:r>
              <a:rPr lang="en-IE"/>
              <a:t>Supporting Hypothesis Development</a:t>
            </a:r>
          </a:p>
        </p:txBody>
      </p:sp>
      <p:sp>
        <p:nvSpPr>
          <p:cNvPr id="5" name="Content Placeholder 4">
            <a:extLst>
              <a:ext uri="{FF2B5EF4-FFF2-40B4-BE49-F238E27FC236}">
                <a16:creationId xmlns:a16="http://schemas.microsoft.com/office/drawing/2014/main" id="{10977B10-84AA-2649-A3A3-9D0E1567D426}"/>
              </a:ext>
            </a:extLst>
          </p:cNvPr>
          <p:cNvSpPr>
            <a:spLocks noGrp="1"/>
          </p:cNvSpPr>
          <p:nvPr>
            <p:ph idx="1"/>
          </p:nvPr>
        </p:nvSpPr>
        <p:spPr>
          <a:xfrm>
            <a:off x="765132" y="1710804"/>
            <a:ext cx="7812066" cy="4466159"/>
          </a:xfrm>
        </p:spPr>
        <p:txBody>
          <a:bodyPr vert="horz" lIns="91440" tIns="45720" rIns="91440" bIns="45720" rtlCol="0" anchor="t">
            <a:noAutofit/>
          </a:bodyPr>
          <a:lstStyle/>
          <a:p>
            <a:pPr marL="0" indent="0">
              <a:lnSpc>
                <a:spcPct val="160000"/>
              </a:lnSpc>
              <a:buNone/>
            </a:pPr>
            <a:r>
              <a:rPr lang="en-GB" sz="2400"/>
              <a:t>Teachers can support students by:</a:t>
            </a:r>
            <a:br>
              <a:rPr lang="en-GB" sz="2400"/>
            </a:br>
            <a:r>
              <a:rPr lang="en-GB" sz="2400"/>
              <a:t>• asking thought provoking questions</a:t>
            </a:r>
            <a:br>
              <a:rPr lang="en-GB" sz="2400"/>
            </a:br>
            <a:r>
              <a:rPr lang="en-GB" sz="2400"/>
              <a:t>• encouraging justification</a:t>
            </a:r>
            <a:br>
              <a:rPr lang="en-GB" sz="2400"/>
            </a:br>
            <a:r>
              <a:rPr lang="en-GB" sz="2400"/>
              <a:t>• highlighting assumptions</a:t>
            </a:r>
            <a:br>
              <a:rPr lang="en-GB" sz="2400"/>
            </a:br>
            <a:r>
              <a:rPr lang="en-GB" sz="2400"/>
              <a:t>• linking to prior learning</a:t>
            </a:r>
            <a:endParaRPr lang="en-US" sz="2400">
              <a:cs typeface="Arial"/>
            </a:endParaRPr>
          </a:p>
          <a:p>
            <a:pPr marL="0" indent="0">
              <a:lnSpc>
                <a:spcPct val="160000"/>
              </a:lnSpc>
              <a:buNone/>
            </a:pPr>
            <a:endParaRPr lang="en-GB" sz="2400">
              <a:cs typeface="Arial"/>
            </a:endParaRPr>
          </a:p>
          <a:p>
            <a:pPr marL="0" indent="0">
              <a:lnSpc>
                <a:spcPct val="160000"/>
              </a:lnSpc>
              <a:buNone/>
            </a:pPr>
            <a:r>
              <a:rPr lang="en-GB" sz="2400">
                <a:cs typeface="Arial"/>
              </a:rPr>
              <a:t>Effective questioning is part of the process</a:t>
            </a:r>
            <a:endParaRPr lang="en-GB"/>
          </a:p>
        </p:txBody>
      </p:sp>
      <p:pic>
        <p:nvPicPr>
          <p:cNvPr id="3" name="Picture 2" descr="A blue circle with a person with a question mark and gear&#10;&#10;AI-generated content may be incorrect.">
            <a:extLst>
              <a:ext uri="{FF2B5EF4-FFF2-40B4-BE49-F238E27FC236}">
                <a16:creationId xmlns:a16="http://schemas.microsoft.com/office/drawing/2014/main" id="{F7E3F3AD-51AF-4DF3-8798-14AC71A2A0F9}"/>
              </a:ext>
            </a:extLst>
          </p:cNvPr>
          <p:cNvPicPr>
            <a:picLocks noChangeAspect="1"/>
          </p:cNvPicPr>
          <p:nvPr/>
        </p:nvPicPr>
        <p:blipFill>
          <a:blip r:embed="rId3"/>
          <a:srcRect l="4643" t="5427" r="9286" b="395"/>
          <a:stretch>
            <a:fillRect/>
          </a:stretch>
        </p:blipFill>
        <p:spPr>
          <a:xfrm>
            <a:off x="7084505" y="1339373"/>
            <a:ext cx="4502892" cy="4442322"/>
          </a:xfrm>
          <a:prstGeom prst="rect">
            <a:avLst/>
          </a:prstGeom>
        </p:spPr>
      </p:pic>
    </p:spTree>
    <p:extLst>
      <p:ext uri="{BB962C8B-B14F-4D97-AF65-F5344CB8AC3E}">
        <p14:creationId xmlns:p14="http://schemas.microsoft.com/office/powerpoint/2010/main" val="244149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269A87-04B4-668D-2E6B-0A7DA38D2D1E}"/>
              </a:ext>
            </a:extLst>
          </p:cNvPr>
          <p:cNvSpPr>
            <a:spLocks noGrp="1"/>
          </p:cNvSpPr>
          <p:nvPr>
            <p:ph type="title"/>
          </p:nvPr>
        </p:nvSpPr>
        <p:spPr/>
        <p:txBody>
          <a:bodyPr/>
          <a:lstStyle/>
          <a:p>
            <a:r>
              <a:rPr lang="en-IE"/>
              <a:t>Feasibility and Manageability</a:t>
            </a:r>
          </a:p>
        </p:txBody>
      </p:sp>
      <p:sp>
        <p:nvSpPr>
          <p:cNvPr id="10" name="Content Placeholder 9">
            <a:extLst>
              <a:ext uri="{FF2B5EF4-FFF2-40B4-BE49-F238E27FC236}">
                <a16:creationId xmlns:a16="http://schemas.microsoft.com/office/drawing/2014/main" id="{AE99BAB2-8C4B-2FE3-D873-C31BBA78CA2B}"/>
              </a:ext>
            </a:extLst>
          </p:cNvPr>
          <p:cNvSpPr>
            <a:spLocks noGrp="1"/>
          </p:cNvSpPr>
          <p:nvPr>
            <p:ph sz="half" idx="1"/>
          </p:nvPr>
        </p:nvSpPr>
        <p:spPr/>
        <p:txBody>
          <a:bodyPr vert="horz" lIns="91440" tIns="45720" rIns="91440" bIns="45720" rtlCol="0" anchor="t">
            <a:normAutofit/>
          </a:bodyPr>
          <a:lstStyle/>
          <a:p>
            <a:pPr marL="0" indent="0">
              <a:buNone/>
            </a:pPr>
            <a:endParaRPr lang="en-GB">
              <a:cs typeface="Arial" panose="020B0604020202020204"/>
            </a:endParaRPr>
          </a:p>
          <a:p>
            <a:endParaRPr lang="en-IE"/>
          </a:p>
        </p:txBody>
      </p:sp>
      <p:sp>
        <p:nvSpPr>
          <p:cNvPr id="2" name="Content Placeholder 1">
            <a:extLst>
              <a:ext uri="{FF2B5EF4-FFF2-40B4-BE49-F238E27FC236}">
                <a16:creationId xmlns:a16="http://schemas.microsoft.com/office/drawing/2014/main" id="{11A00C62-A49B-A445-F055-F6B7FF478749}"/>
              </a:ext>
            </a:extLst>
          </p:cNvPr>
          <p:cNvSpPr>
            <a:spLocks noGrp="1"/>
          </p:cNvSpPr>
          <p:nvPr>
            <p:ph sz="half" idx="2"/>
          </p:nvPr>
        </p:nvSpPr>
        <p:spPr>
          <a:xfrm>
            <a:off x="913327" y="1578780"/>
            <a:ext cx="10440473" cy="4351338"/>
          </a:xfrm>
        </p:spPr>
        <p:txBody>
          <a:bodyPr vert="horz" lIns="91440" tIns="45720" rIns="91440" bIns="45720" rtlCol="0" anchor="t">
            <a:normAutofit/>
          </a:bodyPr>
          <a:lstStyle/>
          <a:p>
            <a:pPr marL="0" indent="0">
              <a:buNone/>
            </a:pPr>
            <a:r>
              <a:rPr lang="en-GB">
                <a:cs typeface="Arial"/>
              </a:rPr>
              <a:t>Key considerations include</a:t>
            </a:r>
            <a:br>
              <a:rPr lang="en-GB">
                <a:cs typeface="Arial"/>
              </a:rPr>
            </a:br>
            <a:endParaRPr lang="en-GB">
              <a:cs typeface="Arial"/>
            </a:endParaRPr>
          </a:p>
          <a:p>
            <a:r>
              <a:rPr lang="en-GB">
                <a:cs typeface="Arial"/>
              </a:rPr>
              <a:t>Time</a:t>
            </a:r>
          </a:p>
          <a:p>
            <a:r>
              <a:rPr lang="en-GB">
                <a:cs typeface="Arial"/>
              </a:rPr>
              <a:t>Safety about student activity</a:t>
            </a:r>
          </a:p>
          <a:p>
            <a:r>
              <a:rPr lang="en-GB">
                <a:cs typeface="Arial"/>
              </a:rPr>
              <a:t>Equipment</a:t>
            </a:r>
          </a:p>
          <a:p>
            <a:r>
              <a:rPr lang="en-GB">
                <a:cs typeface="Arial"/>
              </a:rPr>
              <a:t>Accuracy and reliability</a:t>
            </a:r>
            <a:endParaRPr lang="en-GB"/>
          </a:p>
        </p:txBody>
      </p:sp>
      <p:pic>
        <p:nvPicPr>
          <p:cNvPr id="3" name="Picture 2">
            <a:extLst>
              <a:ext uri="{FF2B5EF4-FFF2-40B4-BE49-F238E27FC236}">
                <a16:creationId xmlns:a16="http://schemas.microsoft.com/office/drawing/2014/main" id="{AFF8AE75-49D4-0E9E-2AF6-3B4100747286}"/>
              </a:ext>
            </a:extLst>
          </p:cNvPr>
          <p:cNvPicPr>
            <a:picLocks noChangeAspect="1"/>
          </p:cNvPicPr>
          <p:nvPr/>
        </p:nvPicPr>
        <p:blipFill>
          <a:blip r:embed="rId3"/>
          <a:stretch>
            <a:fillRect/>
          </a:stretch>
        </p:blipFill>
        <p:spPr>
          <a:xfrm>
            <a:off x="7055424" y="1575276"/>
            <a:ext cx="4298376" cy="3264402"/>
          </a:xfrm>
          <a:prstGeom prst="rect">
            <a:avLst/>
          </a:prstGeom>
        </p:spPr>
      </p:pic>
      <p:pic>
        <p:nvPicPr>
          <p:cNvPr id="7" name="Picture 6">
            <a:extLst>
              <a:ext uri="{FF2B5EF4-FFF2-40B4-BE49-F238E27FC236}">
                <a16:creationId xmlns:a16="http://schemas.microsoft.com/office/drawing/2014/main" id="{72D4E4A3-92EC-FC80-C05C-1C4644FC71CA}"/>
              </a:ext>
            </a:extLst>
          </p:cNvPr>
          <p:cNvPicPr>
            <a:picLocks noChangeAspect="1"/>
          </p:cNvPicPr>
          <p:nvPr/>
        </p:nvPicPr>
        <p:blipFill>
          <a:blip r:embed="rId4"/>
          <a:stretch>
            <a:fillRect/>
          </a:stretch>
        </p:blipFill>
        <p:spPr>
          <a:xfrm>
            <a:off x="7096625" y="1551018"/>
            <a:ext cx="3942978" cy="3428331"/>
          </a:xfrm>
          <a:prstGeom prst="rect">
            <a:avLst/>
          </a:prstGeom>
        </p:spPr>
      </p:pic>
      <p:pic>
        <p:nvPicPr>
          <p:cNvPr id="9" name="Picture 8">
            <a:extLst>
              <a:ext uri="{FF2B5EF4-FFF2-40B4-BE49-F238E27FC236}">
                <a16:creationId xmlns:a16="http://schemas.microsoft.com/office/drawing/2014/main" id="{490F021A-355B-3AA1-2C75-B6A6C3F0160B}"/>
              </a:ext>
            </a:extLst>
          </p:cNvPr>
          <p:cNvPicPr>
            <a:picLocks noChangeAspect="1"/>
          </p:cNvPicPr>
          <p:nvPr/>
        </p:nvPicPr>
        <p:blipFill>
          <a:blip r:embed="rId5"/>
          <a:stretch>
            <a:fillRect/>
          </a:stretch>
        </p:blipFill>
        <p:spPr>
          <a:xfrm>
            <a:off x="7348368" y="1410347"/>
            <a:ext cx="3712487" cy="3429331"/>
          </a:xfrm>
          <a:prstGeom prst="rect">
            <a:avLst/>
          </a:prstGeom>
        </p:spPr>
      </p:pic>
      <p:pic>
        <p:nvPicPr>
          <p:cNvPr id="11" name="Picture 10">
            <a:extLst>
              <a:ext uri="{FF2B5EF4-FFF2-40B4-BE49-F238E27FC236}">
                <a16:creationId xmlns:a16="http://schemas.microsoft.com/office/drawing/2014/main" id="{2FF97C44-0E2B-929B-DA3D-F29B7D3C437A}"/>
              </a:ext>
            </a:extLst>
          </p:cNvPr>
          <p:cNvPicPr>
            <a:picLocks noChangeAspect="1"/>
          </p:cNvPicPr>
          <p:nvPr/>
        </p:nvPicPr>
        <p:blipFill>
          <a:blip r:embed="rId6"/>
          <a:stretch>
            <a:fillRect/>
          </a:stretch>
        </p:blipFill>
        <p:spPr>
          <a:xfrm>
            <a:off x="7368514" y="1410347"/>
            <a:ext cx="3985286" cy="3694860"/>
          </a:xfrm>
          <a:prstGeom prst="rect">
            <a:avLst/>
          </a:prstGeom>
        </p:spPr>
      </p:pic>
    </p:spTree>
    <p:extLst>
      <p:ext uri="{BB962C8B-B14F-4D97-AF65-F5344CB8AC3E}">
        <p14:creationId xmlns:p14="http://schemas.microsoft.com/office/powerpoint/2010/main" val="421015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E7602-26F1-E113-02F3-176D52F83E4D}"/>
              </a:ext>
            </a:extLst>
          </p:cNvPr>
          <p:cNvSpPr>
            <a:spLocks noGrp="1"/>
          </p:cNvSpPr>
          <p:nvPr>
            <p:ph type="title"/>
          </p:nvPr>
        </p:nvSpPr>
        <p:spPr>
          <a:xfrm>
            <a:off x="0" y="-27463"/>
            <a:ext cx="10393680" cy="1325563"/>
          </a:xfrm>
        </p:spPr>
        <p:txBody>
          <a:bodyPr>
            <a:normAutofit/>
          </a:bodyPr>
          <a:lstStyle/>
          <a:p>
            <a:pPr algn="ctr"/>
            <a:r>
              <a:rPr lang="en-GB" sz="4200"/>
              <a:t>Linking to the Wider Investigation Process</a:t>
            </a:r>
            <a:endParaRPr lang="en-IE" sz="4200"/>
          </a:p>
        </p:txBody>
      </p:sp>
      <p:sp>
        <p:nvSpPr>
          <p:cNvPr id="5" name="Content Placeholder 4">
            <a:extLst>
              <a:ext uri="{FF2B5EF4-FFF2-40B4-BE49-F238E27FC236}">
                <a16:creationId xmlns:a16="http://schemas.microsoft.com/office/drawing/2014/main" id="{F5508E94-68A6-553F-B9E4-7F993E769773}"/>
              </a:ext>
            </a:extLst>
          </p:cNvPr>
          <p:cNvSpPr>
            <a:spLocks noGrp="1"/>
          </p:cNvSpPr>
          <p:nvPr>
            <p:ph idx="1"/>
          </p:nvPr>
        </p:nvSpPr>
        <p:spPr>
          <a:xfrm>
            <a:off x="838200" y="1786988"/>
            <a:ext cx="10515600" cy="4351338"/>
          </a:xfrm>
        </p:spPr>
        <p:txBody>
          <a:bodyPr/>
          <a:lstStyle/>
          <a:p>
            <a:pPr marL="0" indent="0">
              <a:buNone/>
            </a:pPr>
            <a:r>
              <a:rPr lang="en-IE"/>
              <a:t>                     </a:t>
            </a:r>
          </a:p>
        </p:txBody>
      </p:sp>
      <p:pic>
        <p:nvPicPr>
          <p:cNvPr id="3" name="Online Media 2" title="How Productive Struggle Fires Up Learners">
            <a:hlinkClick r:id="" action="ppaction://media"/>
            <a:extLst>
              <a:ext uri="{FF2B5EF4-FFF2-40B4-BE49-F238E27FC236}">
                <a16:creationId xmlns:a16="http://schemas.microsoft.com/office/drawing/2014/main" id="{536C7031-303C-3545-B436-9953BCE5D1C9}"/>
              </a:ext>
            </a:extLst>
          </p:cNvPr>
          <p:cNvPicPr>
            <a:picLocks noRot="1" noChangeAspect="1"/>
          </p:cNvPicPr>
          <p:nvPr>
            <a:videoFile r:link="rId1"/>
          </p:nvPr>
        </p:nvPicPr>
        <p:blipFill>
          <a:blip r:embed="rId4"/>
          <a:stretch>
            <a:fillRect/>
          </a:stretch>
        </p:blipFill>
        <p:spPr>
          <a:xfrm>
            <a:off x="1630680" y="1054258"/>
            <a:ext cx="7772400" cy="5360670"/>
          </a:xfrm>
          <a:prstGeom prst="rect">
            <a:avLst/>
          </a:prstGeom>
        </p:spPr>
      </p:pic>
    </p:spTree>
    <p:extLst>
      <p:ext uri="{BB962C8B-B14F-4D97-AF65-F5344CB8AC3E}">
        <p14:creationId xmlns:p14="http://schemas.microsoft.com/office/powerpoint/2010/main" val="22543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6E9B0A-D1DC-EAF6-3392-A4D42121E444}"/>
              </a:ext>
            </a:extLst>
          </p:cNvPr>
          <p:cNvSpPr>
            <a:spLocks noGrp="1"/>
          </p:cNvSpPr>
          <p:nvPr>
            <p:ph type="title"/>
          </p:nvPr>
        </p:nvSpPr>
        <p:spPr>
          <a:xfrm>
            <a:off x="543339" y="365125"/>
            <a:ext cx="9647583" cy="1325563"/>
          </a:xfrm>
        </p:spPr>
        <p:txBody>
          <a:bodyPr/>
          <a:lstStyle/>
          <a:p>
            <a:r>
              <a:rPr lang="en-GB"/>
              <a:t>The Report as a Coherent Communication Tool</a:t>
            </a:r>
            <a:endParaRPr lang="en-IE">
              <a:solidFill>
                <a:srgbClr val="EE0000"/>
              </a:solidFill>
              <a:cs typeface="Arial" panose="020B0604020202020204"/>
            </a:endParaRPr>
          </a:p>
        </p:txBody>
      </p:sp>
      <p:sp>
        <p:nvSpPr>
          <p:cNvPr id="5" name="Content Placeholder 4">
            <a:extLst>
              <a:ext uri="{FF2B5EF4-FFF2-40B4-BE49-F238E27FC236}">
                <a16:creationId xmlns:a16="http://schemas.microsoft.com/office/drawing/2014/main" id="{CB695982-2C81-5149-2D1A-6733ED66C7E2}"/>
              </a:ext>
            </a:extLst>
          </p:cNvPr>
          <p:cNvSpPr>
            <a:spLocks noGrp="1"/>
          </p:cNvSpPr>
          <p:nvPr>
            <p:ph idx="1"/>
          </p:nvPr>
        </p:nvSpPr>
        <p:spPr>
          <a:xfrm>
            <a:off x="652670" y="1918390"/>
            <a:ext cx="10515600" cy="4351338"/>
          </a:xfrm>
        </p:spPr>
        <p:txBody>
          <a:bodyPr vert="horz" lIns="91440" tIns="45720" rIns="91440" bIns="45720" rtlCol="0" anchor="t">
            <a:normAutofit/>
          </a:bodyPr>
          <a:lstStyle/>
          <a:p>
            <a:pPr marL="0" indent="0">
              <a:lnSpc>
                <a:spcPct val="150000"/>
              </a:lnSpc>
              <a:buNone/>
            </a:pPr>
            <a:r>
              <a:rPr lang="en-GB"/>
              <a:t>The investigative report:</a:t>
            </a:r>
            <a:endParaRPr lang="en-US"/>
          </a:p>
          <a:p>
            <a:pPr>
              <a:lnSpc>
                <a:spcPct val="150000"/>
              </a:lnSpc>
            </a:pPr>
            <a:r>
              <a:rPr lang="en-GB"/>
              <a:t>communicates the investigative process</a:t>
            </a:r>
            <a:endParaRPr lang="en-GB">
              <a:cs typeface="Arial"/>
            </a:endParaRPr>
          </a:p>
          <a:p>
            <a:pPr>
              <a:lnSpc>
                <a:spcPct val="150000"/>
              </a:lnSpc>
            </a:pPr>
            <a:r>
              <a:rPr lang="en-GB"/>
              <a:t>explains decisions and reasoning</a:t>
            </a:r>
            <a:endParaRPr lang="en-GB">
              <a:cs typeface="Arial" panose="020B0604020202020204"/>
            </a:endParaRPr>
          </a:p>
          <a:p>
            <a:pPr>
              <a:lnSpc>
                <a:spcPct val="150000"/>
              </a:lnSpc>
            </a:pPr>
            <a:r>
              <a:rPr lang="en-GB"/>
              <a:t>presents evidence clearly</a:t>
            </a:r>
            <a:endParaRPr lang="en-GB">
              <a:cs typeface="Arial"/>
            </a:endParaRPr>
          </a:p>
          <a:p>
            <a:pPr>
              <a:lnSpc>
                <a:spcPct val="150000"/>
              </a:lnSpc>
            </a:pPr>
            <a:r>
              <a:rPr lang="en-GB"/>
              <a:t>tells a coherent, connected story</a:t>
            </a:r>
            <a:endParaRPr lang="en-GB">
              <a:cs typeface="Arial"/>
            </a:endParaRPr>
          </a:p>
        </p:txBody>
      </p:sp>
      <p:pic>
        <p:nvPicPr>
          <p:cNvPr id="9" name="Picture 8">
            <a:extLst>
              <a:ext uri="{FF2B5EF4-FFF2-40B4-BE49-F238E27FC236}">
                <a16:creationId xmlns:a16="http://schemas.microsoft.com/office/drawing/2014/main" id="{407908F2-766E-1CDE-9602-0D321976D924}"/>
              </a:ext>
            </a:extLst>
          </p:cNvPr>
          <p:cNvPicPr>
            <a:picLocks noChangeAspect="1"/>
          </p:cNvPicPr>
          <p:nvPr/>
        </p:nvPicPr>
        <p:blipFill>
          <a:blip r:embed="rId3"/>
          <a:stretch>
            <a:fillRect/>
          </a:stretch>
        </p:blipFill>
        <p:spPr>
          <a:xfrm>
            <a:off x="7714295" y="1550847"/>
            <a:ext cx="2476627" cy="3530781"/>
          </a:xfrm>
          <a:prstGeom prst="rect">
            <a:avLst/>
          </a:prstGeom>
          <a:ln>
            <a:solidFill>
              <a:srgbClr val="1987A8"/>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A2EEC95-990D-06B9-3A41-A7E80B68B60C}"/>
              </a:ext>
            </a:extLst>
          </p:cNvPr>
          <p:cNvPicPr>
            <a:picLocks noChangeAspect="1"/>
          </p:cNvPicPr>
          <p:nvPr/>
        </p:nvPicPr>
        <p:blipFill>
          <a:blip r:embed="rId4"/>
          <a:stretch>
            <a:fillRect/>
          </a:stretch>
        </p:blipFill>
        <p:spPr>
          <a:xfrm>
            <a:off x="9180317" y="1762671"/>
            <a:ext cx="2476627" cy="3511730"/>
          </a:xfrm>
          <a:prstGeom prst="rect">
            <a:avLst/>
          </a:prstGeom>
          <a:ln>
            <a:solidFill>
              <a:srgbClr val="1987A8"/>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BE27C751-80BB-1C22-5385-5EB12781FB2E}"/>
              </a:ext>
            </a:extLst>
          </p:cNvPr>
          <p:cNvSpPr/>
          <p:nvPr/>
        </p:nvSpPr>
        <p:spPr>
          <a:xfrm>
            <a:off x="8306323" y="5371891"/>
            <a:ext cx="3053089" cy="712191"/>
          </a:xfrm>
          <a:prstGeom prst="roundRect">
            <a:avLst/>
          </a:prstGeom>
          <a:solidFill>
            <a:srgbClr val="1987A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t>Investigation Brief 2027,</a:t>
            </a:r>
            <a:endParaRPr lang="en-GB" sz="1600" b="1">
              <a:cs typeface="Arial"/>
            </a:endParaRPr>
          </a:p>
          <a:p>
            <a:pPr algn="ctr"/>
            <a:r>
              <a:rPr lang="en-GB" sz="1600" b="1"/>
              <a:t>p. 7/8</a:t>
            </a:r>
            <a:endParaRPr lang="en-IE" sz="1600" b="1"/>
          </a:p>
        </p:txBody>
      </p:sp>
    </p:spTree>
    <p:extLst>
      <p:ext uri="{BB962C8B-B14F-4D97-AF65-F5344CB8AC3E}">
        <p14:creationId xmlns:p14="http://schemas.microsoft.com/office/powerpoint/2010/main" val="3623269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AE804-8320-40EF-E271-496A201AA7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E3808F-9EEB-24E1-54CF-637E2DDDBF71}"/>
              </a:ext>
            </a:extLst>
          </p:cNvPr>
          <p:cNvSpPr>
            <a:spLocks noGrp="1"/>
          </p:cNvSpPr>
          <p:nvPr>
            <p:ph type="title"/>
          </p:nvPr>
        </p:nvSpPr>
        <p:spPr>
          <a:xfrm>
            <a:off x="937455" y="343262"/>
            <a:ext cx="10515600" cy="1325563"/>
          </a:xfrm>
        </p:spPr>
        <p:txBody>
          <a:bodyPr/>
          <a:lstStyle/>
          <a:p>
            <a:r>
              <a:rPr lang="en-IE"/>
              <a:t>Maintaining Authenticity</a:t>
            </a:r>
          </a:p>
        </p:txBody>
      </p:sp>
      <p:pic>
        <p:nvPicPr>
          <p:cNvPr id="7" name="Picture 6">
            <a:extLst>
              <a:ext uri="{FF2B5EF4-FFF2-40B4-BE49-F238E27FC236}">
                <a16:creationId xmlns:a16="http://schemas.microsoft.com/office/drawing/2014/main" id="{6857768A-1328-4FC2-7843-833E7A16060E}"/>
              </a:ext>
            </a:extLst>
          </p:cNvPr>
          <p:cNvPicPr>
            <a:picLocks noChangeAspect="1"/>
          </p:cNvPicPr>
          <p:nvPr/>
        </p:nvPicPr>
        <p:blipFill>
          <a:blip r:embed="rId3"/>
          <a:stretch>
            <a:fillRect/>
          </a:stretch>
        </p:blipFill>
        <p:spPr>
          <a:xfrm>
            <a:off x="9028934" y="1441082"/>
            <a:ext cx="2324866" cy="3340117"/>
          </a:xfrm>
          <a:prstGeom prst="rect">
            <a:avLst/>
          </a:prstGeom>
          <a:ln>
            <a:solidFill>
              <a:schemeClr val="accent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03927F5F-65F9-E519-ABFD-3E1048E0F941}"/>
              </a:ext>
            </a:extLst>
          </p:cNvPr>
          <p:cNvSpPr/>
          <p:nvPr/>
        </p:nvSpPr>
        <p:spPr>
          <a:xfrm>
            <a:off x="9028934" y="4859514"/>
            <a:ext cx="2405911" cy="1224468"/>
          </a:xfrm>
          <a:prstGeom prst="roundRect">
            <a:avLst/>
          </a:prstGeom>
          <a:solidFill>
            <a:srgbClr val="1987A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t>Role and responsibility of the class teacher, Coursework Rules &amp; Procedures,</a:t>
            </a:r>
            <a:endParaRPr lang="en-GB" sz="1400" b="1">
              <a:cs typeface="Arial"/>
            </a:endParaRPr>
          </a:p>
          <a:p>
            <a:pPr algn="ctr"/>
            <a:r>
              <a:rPr lang="en-GB" sz="1400" b="1"/>
              <a:t>p. 13/14</a:t>
            </a:r>
            <a:endParaRPr lang="en-IE" sz="1400" b="1"/>
          </a:p>
        </p:txBody>
      </p:sp>
      <p:sp>
        <p:nvSpPr>
          <p:cNvPr id="6" name="Rectangle: Rounded Corners 5">
            <a:extLst>
              <a:ext uri="{FF2B5EF4-FFF2-40B4-BE49-F238E27FC236}">
                <a16:creationId xmlns:a16="http://schemas.microsoft.com/office/drawing/2014/main" id="{500824D7-611A-0BF7-8725-2422CF5F43D0}"/>
              </a:ext>
            </a:extLst>
          </p:cNvPr>
          <p:cNvSpPr/>
          <p:nvPr/>
        </p:nvSpPr>
        <p:spPr>
          <a:xfrm>
            <a:off x="838200" y="1960853"/>
            <a:ext cx="7492170" cy="2936293"/>
          </a:xfrm>
          <a:prstGeom prst="roundRect">
            <a:avLst/>
          </a:prstGeom>
          <a:solidFill>
            <a:srgbClr val="1987A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i="1"/>
              <a:t>“They (teachers) do not over-assist or over-direct candidates in the completion of their coursework which may compromise the authenticity of the candidates’ individual coursework.”</a:t>
            </a:r>
            <a:endParaRPr lang="en-IE" sz="2400" i="1"/>
          </a:p>
        </p:txBody>
      </p:sp>
      <p:sp>
        <p:nvSpPr>
          <p:cNvPr id="2" name="Rectangle: Rounded Corners 1">
            <a:extLst>
              <a:ext uri="{FF2B5EF4-FFF2-40B4-BE49-F238E27FC236}">
                <a16:creationId xmlns:a16="http://schemas.microsoft.com/office/drawing/2014/main" id="{A3FAF8E5-1788-13A2-8CD8-5E9D06F5A8F3}"/>
              </a:ext>
            </a:extLst>
          </p:cNvPr>
          <p:cNvSpPr/>
          <p:nvPr/>
        </p:nvSpPr>
        <p:spPr>
          <a:xfrm>
            <a:off x="757155" y="1709429"/>
            <a:ext cx="7725615" cy="3340117"/>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defTabSz="955515">
              <a:defRPr/>
            </a:pPr>
            <a:r>
              <a:rPr lang="en-GB" sz="2800">
                <a:solidFill>
                  <a:srgbClr val="1987A8"/>
                </a:solidFill>
                <a:latin typeface="Segoe UI"/>
                <a:cs typeface="Segoe UI"/>
              </a:rPr>
              <a:t>If teachers have supported students to develop their research skills and scientific habits, this will naturally align with the coursework rules &amp; procedures and thus maintaining authenticity of the students work</a:t>
            </a:r>
          </a:p>
        </p:txBody>
      </p:sp>
    </p:spTree>
    <p:extLst>
      <p:ext uri="{BB962C8B-B14F-4D97-AF65-F5344CB8AC3E}">
        <p14:creationId xmlns:p14="http://schemas.microsoft.com/office/powerpoint/2010/main" val="203180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79A5F-0F36-7FD3-11B4-88334BB9AE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5F4A52-45DF-9B83-563B-401008763780}"/>
              </a:ext>
            </a:extLst>
          </p:cNvPr>
          <p:cNvSpPr>
            <a:spLocks noGrp="1"/>
          </p:cNvSpPr>
          <p:nvPr>
            <p:ph type="title"/>
          </p:nvPr>
        </p:nvSpPr>
        <p:spPr/>
        <p:txBody>
          <a:bodyPr/>
          <a:lstStyle/>
          <a:p>
            <a:r>
              <a:rPr lang="en-IE"/>
              <a:t>Maintaining Authenticity</a:t>
            </a:r>
          </a:p>
        </p:txBody>
      </p:sp>
      <p:sp>
        <p:nvSpPr>
          <p:cNvPr id="5" name="Content Placeholder 4">
            <a:extLst>
              <a:ext uri="{FF2B5EF4-FFF2-40B4-BE49-F238E27FC236}">
                <a16:creationId xmlns:a16="http://schemas.microsoft.com/office/drawing/2014/main" id="{AD2A23A2-8BC1-3AF3-3B0F-BC1740D84061}"/>
              </a:ext>
            </a:extLst>
          </p:cNvPr>
          <p:cNvSpPr>
            <a:spLocks noGrp="1"/>
          </p:cNvSpPr>
          <p:nvPr>
            <p:ph idx="1"/>
          </p:nvPr>
        </p:nvSpPr>
        <p:spPr>
          <a:xfrm>
            <a:off x="838200" y="1710748"/>
            <a:ext cx="5125451" cy="4577757"/>
          </a:xfrm>
        </p:spPr>
        <p:txBody>
          <a:bodyPr vert="horz" lIns="91440" tIns="45720" rIns="91440" bIns="45720" rtlCol="0" anchor="t">
            <a:normAutofit lnSpcReduction="10000"/>
          </a:bodyPr>
          <a:lstStyle/>
          <a:p>
            <a:pPr marL="0" indent="0">
              <a:lnSpc>
                <a:spcPct val="160000"/>
              </a:lnSpc>
              <a:buNone/>
            </a:pPr>
            <a:r>
              <a:rPr lang="en-GB"/>
              <a:t>Teacher support should:</a:t>
            </a:r>
            <a:endParaRPr lang="en-US"/>
          </a:p>
          <a:p>
            <a:pPr>
              <a:lnSpc>
                <a:spcPct val="160000"/>
              </a:lnSpc>
            </a:pPr>
            <a:r>
              <a:rPr lang="en-GB" b="1">
                <a:cs typeface="Arial"/>
              </a:rPr>
              <a:t>prepare</a:t>
            </a:r>
            <a:r>
              <a:rPr lang="en-GB">
                <a:cs typeface="Arial"/>
              </a:rPr>
              <a:t>, not react</a:t>
            </a:r>
          </a:p>
          <a:p>
            <a:pPr>
              <a:lnSpc>
                <a:spcPct val="160000"/>
              </a:lnSpc>
            </a:pPr>
            <a:r>
              <a:rPr lang="en-GB" b="1">
                <a:cs typeface="Arial"/>
              </a:rPr>
              <a:t>guide</a:t>
            </a:r>
            <a:r>
              <a:rPr lang="en-GB"/>
              <a:t>, not direct</a:t>
            </a:r>
            <a:endParaRPr lang="en-GB">
              <a:cs typeface="Arial"/>
            </a:endParaRPr>
          </a:p>
          <a:p>
            <a:pPr>
              <a:lnSpc>
                <a:spcPct val="160000"/>
              </a:lnSpc>
            </a:pPr>
            <a:r>
              <a:rPr lang="en-GB" b="1"/>
              <a:t>question</a:t>
            </a:r>
            <a:r>
              <a:rPr lang="en-GB"/>
              <a:t>, not correct</a:t>
            </a:r>
            <a:endParaRPr lang="en-GB">
              <a:cs typeface="Arial"/>
            </a:endParaRPr>
          </a:p>
          <a:p>
            <a:pPr>
              <a:lnSpc>
                <a:spcPct val="160000"/>
              </a:lnSpc>
            </a:pPr>
            <a:r>
              <a:rPr lang="en-GB" b="1"/>
              <a:t>support independence</a:t>
            </a:r>
            <a:endParaRPr lang="en-GB" b="1">
              <a:cs typeface="Arial" panose="020B0604020202020204"/>
            </a:endParaRPr>
          </a:p>
          <a:p>
            <a:pPr>
              <a:lnSpc>
                <a:spcPct val="160000"/>
              </a:lnSpc>
            </a:pPr>
            <a:r>
              <a:rPr lang="en-GB"/>
              <a:t>maintain </a:t>
            </a:r>
            <a:r>
              <a:rPr lang="en-GB" b="1"/>
              <a:t>integrity</a:t>
            </a:r>
            <a:endParaRPr lang="en-GB" b="1">
              <a:cs typeface="Arial"/>
            </a:endParaRPr>
          </a:p>
          <a:p>
            <a:pPr marL="0" indent="0">
              <a:buNone/>
            </a:pPr>
            <a:endParaRPr lang="en-GB">
              <a:cs typeface="Arial"/>
            </a:endParaRPr>
          </a:p>
        </p:txBody>
      </p:sp>
      <p:pic>
        <p:nvPicPr>
          <p:cNvPr id="3" name="Picture 2" descr="A cover of a book&#10;&#10;AI-generated content may be incorrect.">
            <a:extLst>
              <a:ext uri="{FF2B5EF4-FFF2-40B4-BE49-F238E27FC236}">
                <a16:creationId xmlns:a16="http://schemas.microsoft.com/office/drawing/2014/main" id="{96358C6F-FBA6-89DF-85C2-F4F85F27F036}"/>
              </a:ext>
            </a:extLst>
          </p:cNvPr>
          <p:cNvPicPr>
            <a:picLocks noChangeAspect="1"/>
          </p:cNvPicPr>
          <p:nvPr/>
        </p:nvPicPr>
        <p:blipFill>
          <a:blip r:embed="rId3"/>
          <a:stretch>
            <a:fillRect/>
          </a:stretch>
        </p:blipFill>
        <p:spPr>
          <a:xfrm>
            <a:off x="6391446" y="1445693"/>
            <a:ext cx="2324008" cy="3347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37A0B48-7AC1-CC36-0C79-A718275AFE22}"/>
              </a:ext>
            </a:extLst>
          </p:cNvPr>
          <p:cNvPicPr>
            <a:picLocks noChangeAspect="1"/>
          </p:cNvPicPr>
          <p:nvPr/>
        </p:nvPicPr>
        <p:blipFill>
          <a:blip r:embed="rId4"/>
          <a:stretch>
            <a:fillRect/>
          </a:stretch>
        </p:blipFill>
        <p:spPr>
          <a:xfrm>
            <a:off x="9028934" y="1441082"/>
            <a:ext cx="2324866" cy="3340117"/>
          </a:xfrm>
          <a:prstGeom prst="rect">
            <a:avLst/>
          </a:prstGeom>
          <a:ln>
            <a:solidFill>
              <a:srgbClr val="1987A8"/>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2E03758E-ACCF-C363-EBA6-6ECFABF7D777}"/>
              </a:ext>
            </a:extLst>
          </p:cNvPr>
          <p:cNvSpPr/>
          <p:nvPr/>
        </p:nvSpPr>
        <p:spPr>
          <a:xfrm>
            <a:off x="9028934" y="4859514"/>
            <a:ext cx="2405911" cy="1224468"/>
          </a:xfrm>
          <a:prstGeom prst="roundRect">
            <a:avLst/>
          </a:prstGeom>
          <a:solidFill>
            <a:srgbClr val="1987A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t>Role and responsibility of the class teacher, Coursework Rules &amp; Procedures,</a:t>
            </a:r>
            <a:endParaRPr lang="en-GB" sz="1400" b="1">
              <a:cs typeface="Arial"/>
            </a:endParaRPr>
          </a:p>
          <a:p>
            <a:pPr algn="ctr"/>
            <a:r>
              <a:rPr lang="en-GB" sz="1400" b="1"/>
              <a:t>p. 13/14</a:t>
            </a:r>
            <a:endParaRPr lang="en-IE" sz="1400" b="1"/>
          </a:p>
        </p:txBody>
      </p:sp>
      <p:sp>
        <p:nvSpPr>
          <p:cNvPr id="8" name="Rectangle: Rounded Corners 7">
            <a:extLst>
              <a:ext uri="{FF2B5EF4-FFF2-40B4-BE49-F238E27FC236}">
                <a16:creationId xmlns:a16="http://schemas.microsoft.com/office/drawing/2014/main" id="{29237E76-D5D6-375E-0A41-20CFDE9A9472}"/>
              </a:ext>
            </a:extLst>
          </p:cNvPr>
          <p:cNvSpPr/>
          <p:nvPr/>
        </p:nvSpPr>
        <p:spPr>
          <a:xfrm>
            <a:off x="6385472" y="4861823"/>
            <a:ext cx="2405911" cy="1224468"/>
          </a:xfrm>
          <a:prstGeom prst="roundRect">
            <a:avLst/>
          </a:prstGeom>
          <a:solidFill>
            <a:srgbClr val="1987A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t>The Role of the Teacher</a:t>
            </a:r>
          </a:p>
          <a:p>
            <a:pPr algn="ctr"/>
            <a:r>
              <a:rPr lang="en-GB" sz="1400" b="1">
                <a:cs typeface="Arial"/>
              </a:rPr>
              <a:t>NCCA Guidelines</a:t>
            </a:r>
          </a:p>
          <a:p>
            <a:pPr algn="ctr"/>
            <a:r>
              <a:rPr lang="en-GB" sz="1400" b="1">
                <a:cs typeface="Arial"/>
              </a:rPr>
              <a:t>p. 12/13</a:t>
            </a:r>
          </a:p>
        </p:txBody>
      </p:sp>
    </p:spTree>
    <p:extLst>
      <p:ext uri="{BB962C8B-B14F-4D97-AF65-F5344CB8AC3E}">
        <p14:creationId xmlns:p14="http://schemas.microsoft.com/office/powerpoint/2010/main" val="359396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310D-8A05-C662-F1A4-DF934A4241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029416-4463-2CBB-9670-026E599AE2C3}"/>
              </a:ext>
            </a:extLst>
          </p:cNvPr>
          <p:cNvSpPr>
            <a:spLocks noGrp="1"/>
          </p:cNvSpPr>
          <p:nvPr>
            <p:ph type="title"/>
          </p:nvPr>
        </p:nvSpPr>
        <p:spPr>
          <a:xfrm>
            <a:off x="650310" y="365125"/>
            <a:ext cx="10515600" cy="1325563"/>
          </a:xfrm>
        </p:spPr>
        <p:txBody>
          <a:bodyPr/>
          <a:lstStyle/>
          <a:p>
            <a:r>
              <a:rPr lang="en-IE"/>
              <a:t>Closing Reflection</a:t>
            </a:r>
          </a:p>
        </p:txBody>
      </p:sp>
      <p:sp>
        <p:nvSpPr>
          <p:cNvPr id="5" name="Content Placeholder 4">
            <a:extLst>
              <a:ext uri="{FF2B5EF4-FFF2-40B4-BE49-F238E27FC236}">
                <a16:creationId xmlns:a16="http://schemas.microsoft.com/office/drawing/2014/main" id="{F155F98E-B56C-EF25-A1FC-12D610904863}"/>
              </a:ext>
            </a:extLst>
          </p:cNvPr>
          <p:cNvSpPr>
            <a:spLocks noGrp="1"/>
          </p:cNvSpPr>
          <p:nvPr>
            <p:ph idx="1"/>
          </p:nvPr>
        </p:nvSpPr>
        <p:spPr>
          <a:xfrm>
            <a:off x="647738" y="2064499"/>
            <a:ext cx="8011670" cy="3206690"/>
          </a:xfrm>
        </p:spPr>
        <p:txBody>
          <a:bodyPr vert="horz" lIns="91440" tIns="45720" rIns="91440" bIns="45720" rtlCol="0" anchor="t">
            <a:normAutofit/>
          </a:bodyPr>
          <a:lstStyle/>
          <a:p>
            <a:pPr marL="0" indent="0">
              <a:buNone/>
            </a:pPr>
            <a:r>
              <a:rPr lang="en-GB"/>
              <a:t>What skills, practices or competencies do your students need more support with?</a:t>
            </a:r>
            <a:endParaRPr lang="en-GB">
              <a:cs typeface="Arial" panose="020B0604020202020204"/>
            </a:endParaRPr>
          </a:p>
          <a:p>
            <a:pPr marL="0" indent="0">
              <a:buNone/>
            </a:pPr>
            <a:endParaRPr lang="en-GB"/>
          </a:p>
          <a:p>
            <a:pPr marL="0" indent="0">
              <a:buNone/>
            </a:pPr>
            <a:r>
              <a:rPr lang="en-GB"/>
              <a:t>What strategy/strategies, from today's webinar or your prior practice, would you revisit to support students to develop their skills, practices or competencies?</a:t>
            </a:r>
            <a:endParaRPr lang="en-GB">
              <a:cs typeface="Arial"/>
            </a:endParaRPr>
          </a:p>
          <a:p>
            <a:pPr marL="0" indent="0">
              <a:buNone/>
            </a:pPr>
            <a:endParaRPr lang="en-GB"/>
          </a:p>
        </p:txBody>
      </p:sp>
      <p:pic>
        <p:nvPicPr>
          <p:cNvPr id="7" name="Picture 6" descr="A blue line drawing of a person with a finger on his mouth&#10;&#10;AI-generated content may be incorrect.">
            <a:extLst>
              <a:ext uri="{FF2B5EF4-FFF2-40B4-BE49-F238E27FC236}">
                <a16:creationId xmlns:a16="http://schemas.microsoft.com/office/drawing/2014/main" id="{1BE9F69F-295B-F6BD-87D5-BB901A9C7290}"/>
              </a:ext>
            </a:extLst>
          </p:cNvPr>
          <p:cNvPicPr>
            <a:picLocks noChangeAspect="1"/>
          </p:cNvPicPr>
          <p:nvPr/>
        </p:nvPicPr>
        <p:blipFill>
          <a:blip r:embed="rId3"/>
          <a:stretch>
            <a:fillRect/>
          </a:stretch>
        </p:blipFill>
        <p:spPr>
          <a:xfrm>
            <a:off x="8950581" y="2492478"/>
            <a:ext cx="2943225" cy="2438400"/>
          </a:xfrm>
          <a:prstGeom prst="rect">
            <a:avLst/>
          </a:prstGeom>
        </p:spPr>
      </p:pic>
      <p:pic>
        <p:nvPicPr>
          <p:cNvPr id="2" name="Picture 1">
            <a:extLst>
              <a:ext uri="{FF2B5EF4-FFF2-40B4-BE49-F238E27FC236}">
                <a16:creationId xmlns:a16="http://schemas.microsoft.com/office/drawing/2014/main" id="{66594BEA-EAD7-5B0C-59C2-F1FA556F1081}"/>
              </a:ext>
            </a:extLst>
          </p:cNvPr>
          <p:cNvPicPr>
            <a:picLocks noChangeAspect="1"/>
          </p:cNvPicPr>
          <p:nvPr/>
        </p:nvPicPr>
        <p:blipFill>
          <a:blip r:embed="rId4"/>
          <a:stretch>
            <a:fillRect/>
          </a:stretch>
        </p:blipFill>
        <p:spPr>
          <a:xfrm>
            <a:off x="9566082" y="1052207"/>
            <a:ext cx="548688" cy="774259"/>
          </a:xfrm>
          <a:prstGeom prst="rect">
            <a:avLst/>
          </a:prstGeom>
        </p:spPr>
      </p:pic>
    </p:spTree>
    <p:extLst>
      <p:ext uri="{BB962C8B-B14F-4D97-AF65-F5344CB8AC3E}">
        <p14:creationId xmlns:p14="http://schemas.microsoft.com/office/powerpoint/2010/main" val="361488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40000" fill="hold" nodeType="clickEffect">
                                  <p:stCondLst>
                                    <p:cond delay="0"/>
                                  </p:stCondLst>
                                  <p:childTnLst>
                                    <p:animRot by="21600000">
                                      <p:cBhvr>
                                        <p:cTn id="6"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AD47D6-B4AA-1A43-9BBC-A165496549C6}"/>
              </a:ext>
            </a:extLst>
          </p:cNvPr>
          <p:cNvPicPr>
            <a:picLocks noChangeAspect="1"/>
          </p:cNvPicPr>
          <p:nvPr/>
        </p:nvPicPr>
        <p:blipFill>
          <a:blip r:embed="rId3"/>
          <a:stretch>
            <a:fillRect/>
          </a:stretch>
        </p:blipFill>
        <p:spPr>
          <a:xfrm>
            <a:off x="2211403" y="1195742"/>
            <a:ext cx="4403391" cy="5522424"/>
          </a:xfrm>
          <a:prstGeom prst="rect">
            <a:avLst/>
          </a:prstGeom>
          <a:ln>
            <a:solidFill>
              <a:srgbClr val="44A0BB"/>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73F961ED-ECFF-8F51-E18E-C8DB94661B01}"/>
              </a:ext>
            </a:extLst>
          </p:cNvPr>
          <p:cNvPicPr>
            <a:picLocks noChangeAspect="1"/>
          </p:cNvPicPr>
          <p:nvPr/>
        </p:nvPicPr>
        <p:blipFill>
          <a:blip r:embed="rId4"/>
          <a:stretch>
            <a:fillRect/>
          </a:stretch>
        </p:blipFill>
        <p:spPr>
          <a:xfrm>
            <a:off x="962464" y="1007390"/>
            <a:ext cx="5793172" cy="5799727"/>
          </a:xfrm>
          <a:prstGeom prst="rect">
            <a:avLst/>
          </a:prstGeom>
        </p:spPr>
      </p:pic>
      <p:sp>
        <p:nvSpPr>
          <p:cNvPr id="5" name="Rectangle: Rounded Corners 4">
            <a:extLst>
              <a:ext uri="{FF2B5EF4-FFF2-40B4-BE49-F238E27FC236}">
                <a16:creationId xmlns:a16="http://schemas.microsoft.com/office/drawing/2014/main" id="{144469E5-AC3D-D0F7-D6EC-6B42FD17F42B}"/>
              </a:ext>
            </a:extLst>
          </p:cNvPr>
          <p:cNvSpPr/>
          <p:nvPr/>
        </p:nvSpPr>
        <p:spPr>
          <a:xfrm>
            <a:off x="7019943" y="2716656"/>
            <a:ext cx="4256014" cy="3620530"/>
          </a:xfrm>
          <a:prstGeom prst="roundRect">
            <a:avLst/>
          </a:prstGeom>
          <a:solidFill>
            <a:srgbClr val="3C9CBA"/>
          </a:solidFill>
          <a:ln w="25400" cap="flat" cmpd="sng" algn="ctr">
            <a:no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GB" sz="2800" b="0" i="1" u="none" strike="noStrike" kern="0" cap="none" spc="0" normalizeH="0" baseline="0" noProof="0">
              <a:ln>
                <a:noFill/>
              </a:ln>
              <a:solidFill>
                <a:srgbClr val="FFFFFF"/>
              </a:solidFill>
              <a:effectLst/>
              <a:uLnTx/>
              <a:uFillTx/>
              <a:latin typeface="Arial"/>
              <a:ea typeface="+mn-ea"/>
              <a:cs typeface="+mn-cs"/>
              <a:sym typeface="Arial"/>
            </a:endParaRPr>
          </a:p>
          <a:p>
            <a:pPr lvl="0">
              <a:buClr>
                <a:srgbClr val="000000"/>
              </a:buClr>
            </a:pPr>
            <a:r>
              <a:rPr kumimoji="0" lang="en-GB" sz="2800" b="0" i="1" u="none" strike="noStrike" kern="0" cap="none" spc="0" normalizeH="0" baseline="0" noProof="0">
                <a:ln>
                  <a:noFill/>
                </a:ln>
                <a:solidFill>
                  <a:srgbClr val="FFFFFF"/>
                </a:solidFill>
                <a:effectLst/>
                <a:uLnTx/>
                <a:uFillTx/>
                <a:latin typeface="Arial"/>
                <a:ea typeface="+mn-ea"/>
                <a:cs typeface="+mn-cs"/>
                <a:sym typeface="Arial"/>
              </a:rPr>
              <a:t>“</a:t>
            </a:r>
            <a:r>
              <a:rPr lang="en-GB" sz="2800" i="1" kern="0">
                <a:solidFill>
                  <a:srgbClr val="FFFFFF"/>
                </a:solidFill>
                <a:sym typeface="Arial"/>
              </a:rPr>
              <a:t>All of the key skills developed across the</a:t>
            </a:r>
          </a:p>
          <a:p>
            <a:pPr lvl="0">
              <a:buClr>
                <a:srgbClr val="000000"/>
              </a:buClr>
            </a:pPr>
            <a:r>
              <a:rPr lang="en-GB" sz="2800" i="1" kern="0">
                <a:solidFill>
                  <a:srgbClr val="FFFFFF"/>
                </a:solidFill>
                <a:sym typeface="Arial"/>
              </a:rPr>
              <a:t>curriculum during junior cycle support student</a:t>
            </a:r>
          </a:p>
          <a:p>
            <a:pPr lvl="0">
              <a:buClr>
                <a:srgbClr val="000000"/>
              </a:buClr>
            </a:pPr>
            <a:r>
              <a:rPr lang="en-GB" sz="2800" i="1" kern="0">
                <a:solidFill>
                  <a:srgbClr val="FFFFFF"/>
                </a:solidFill>
                <a:sym typeface="Arial"/>
              </a:rPr>
              <a:t>learning in senior cycle".</a:t>
            </a:r>
            <a:endParaRPr kumimoji="0" lang="en-GB" sz="3200" b="0" i="1" u="none" strike="noStrike" kern="0" cap="none" spc="0" normalizeH="0" baseline="0" noProof="0">
              <a:ln>
                <a:noFill/>
              </a:ln>
              <a:solidFill>
                <a:prstClr val="black"/>
              </a:solidFill>
              <a:effectLst/>
              <a:uLnTx/>
              <a:uFillTx/>
              <a:latin typeface="Calibri" panose="020F0502020204030204"/>
              <a:ea typeface="+mn-ea"/>
              <a:cs typeface="+mn-cs"/>
              <a:sym typeface="Arial"/>
            </a:endParaRP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1" u="none" strike="noStrike" kern="0" cap="none" spc="0" normalizeH="0" baseline="0" noProof="0">
                <a:ln>
                  <a:noFill/>
                </a:ln>
                <a:solidFill>
                  <a:srgbClr val="FFFFFF"/>
                </a:solidFill>
                <a:effectLst/>
                <a:uLnTx/>
                <a:uFillTx/>
                <a:latin typeface="Arial"/>
                <a:ea typeface="+mn-ea"/>
                <a:cs typeface="+mn-cs"/>
                <a:sym typeface="Arial"/>
              </a:rPr>
              <a:t>						</a:t>
            </a:r>
            <a:r>
              <a:rPr kumimoji="0" lang="en-GB" sz="1600" b="0" u="none" strike="noStrike" kern="0" cap="none" spc="0" normalizeH="0" baseline="0" noProof="0">
                <a:ln>
                  <a:noFill/>
                </a:ln>
                <a:solidFill>
                  <a:srgbClr val="FFFFFF"/>
                </a:solidFill>
                <a:effectLst/>
                <a:uLnTx/>
                <a:uFillTx/>
                <a:latin typeface="Arial"/>
                <a:ea typeface="+mn-ea"/>
                <a:cs typeface="+mn-cs"/>
                <a:sym typeface="Arial"/>
              </a:rPr>
              <a:t>(NCCA, p.5</a:t>
            </a:r>
            <a:r>
              <a:rPr kumimoji="0" lang="en-GB" sz="1600" b="0" i="1" u="none" strike="noStrike" kern="0" cap="none" spc="0" normalizeH="0" baseline="0" noProof="0">
                <a:ln>
                  <a:noFill/>
                </a:ln>
                <a:solidFill>
                  <a:srgbClr val="FFFFFF"/>
                </a:solidFill>
                <a:effectLst/>
                <a:uLnTx/>
                <a:uFillTx/>
                <a:latin typeface="Arial"/>
                <a:ea typeface="+mn-ea"/>
                <a:cs typeface="+mn-cs"/>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descr="A cover of a book&#10;&#10;Description automatically generated">
            <a:extLst>
              <a:ext uri="{FF2B5EF4-FFF2-40B4-BE49-F238E27FC236}">
                <a16:creationId xmlns:a16="http://schemas.microsoft.com/office/drawing/2014/main" id="{840B2C7E-5066-2DBD-94BF-E3B6139A3C9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568891" y="1417093"/>
            <a:ext cx="1404551" cy="1904067"/>
          </a:xfrm>
          <a:prstGeom prst="rect">
            <a:avLst/>
          </a:prstGeom>
          <a:ln>
            <a:solidFill>
              <a:srgbClr val="1987A8"/>
            </a:solidFill>
          </a:ln>
          <a:effectLst>
            <a:outerShdw blurRad="50800" dist="38100" dir="2700000" algn="tl" rotWithShape="0">
              <a:prstClr val="black">
                <a:alpha val="40000"/>
              </a:prstClr>
            </a:outerShdw>
          </a:effectLst>
        </p:spPr>
      </p:pic>
      <p:sp>
        <p:nvSpPr>
          <p:cNvPr id="3" name="Title 3">
            <a:extLst>
              <a:ext uri="{FF2B5EF4-FFF2-40B4-BE49-F238E27FC236}">
                <a16:creationId xmlns:a16="http://schemas.microsoft.com/office/drawing/2014/main" id="{F6CD995D-6125-53F0-DD8A-632B7015963D}"/>
              </a:ext>
            </a:extLst>
          </p:cNvPr>
          <p:cNvSpPr txBox="1">
            <a:spLocks/>
          </p:cNvSpPr>
          <p:nvPr/>
        </p:nvSpPr>
        <p:spPr>
          <a:xfrm>
            <a:off x="157724" y="0"/>
            <a:ext cx="982287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r>
              <a:rPr lang="en-IE" dirty="0"/>
              <a:t>Key Competencies at Senior Cycle</a:t>
            </a:r>
            <a:endParaRPr lang="en-US" dirty="0">
              <a:cs typeface="Arial" panose="020B0604020202020204"/>
            </a:endParaRPr>
          </a:p>
        </p:txBody>
      </p:sp>
    </p:spTree>
    <p:extLst>
      <p:ext uri="{BB962C8B-B14F-4D97-AF65-F5344CB8AC3E}">
        <p14:creationId xmlns:p14="http://schemas.microsoft.com/office/powerpoint/2010/main" val="357575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3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1000"/>
                            </p:stCondLst>
                            <p:childTnLst>
                              <p:par>
                                <p:cTn id="23" presetID="3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3B76-DD6C-E2BA-EA8D-C443D9CA4F94}"/>
            </a:ext>
          </a:extLst>
        </p:cNvPr>
        <p:cNvGrpSpPr/>
        <p:nvPr/>
      </p:nvGrpSpPr>
      <p:grpSpPr>
        <a:xfrm>
          <a:off x="0" y="0"/>
          <a:ext cx="0" cy="0"/>
          <a:chOff x="0" y="0"/>
          <a:chExt cx="0" cy="0"/>
        </a:xfrm>
      </p:grpSpPr>
      <p:pic>
        <p:nvPicPr>
          <p:cNvPr id="4" name="Picture 3" descr="A qr code with a paper crane&#10;&#10;AI-generated content may be incorrect.">
            <a:extLst>
              <a:ext uri="{FF2B5EF4-FFF2-40B4-BE49-F238E27FC236}">
                <a16:creationId xmlns:a16="http://schemas.microsoft.com/office/drawing/2014/main" id="{C0680269-B93F-3697-8C57-751D7D4EEAE6}"/>
              </a:ext>
            </a:extLst>
          </p:cNvPr>
          <p:cNvPicPr>
            <a:picLocks noChangeAspect="1"/>
          </p:cNvPicPr>
          <p:nvPr/>
        </p:nvPicPr>
        <p:blipFill>
          <a:blip r:embed="rId3"/>
          <a:stretch>
            <a:fillRect/>
          </a:stretch>
        </p:blipFill>
        <p:spPr>
          <a:xfrm>
            <a:off x="7312282" y="2023294"/>
            <a:ext cx="3257550" cy="3295650"/>
          </a:xfrm>
          <a:prstGeom prst="rect">
            <a:avLst/>
          </a:prstGeom>
        </p:spPr>
      </p:pic>
      <p:sp>
        <p:nvSpPr>
          <p:cNvPr id="5" name="Title 4">
            <a:extLst>
              <a:ext uri="{FF2B5EF4-FFF2-40B4-BE49-F238E27FC236}">
                <a16:creationId xmlns:a16="http://schemas.microsoft.com/office/drawing/2014/main" id="{FD792117-3C7C-B054-F75F-37FCD78D3760}"/>
              </a:ext>
            </a:extLst>
          </p:cNvPr>
          <p:cNvSpPr>
            <a:spLocks noGrp="1"/>
          </p:cNvSpPr>
          <p:nvPr>
            <p:ph type="title"/>
          </p:nvPr>
        </p:nvSpPr>
        <p:spPr/>
        <p:txBody>
          <a:bodyPr/>
          <a:lstStyle/>
          <a:p>
            <a:r>
              <a:rPr lang="en-GB">
                <a:cs typeface="Arial"/>
              </a:rPr>
              <a:t>Padlet of Resources</a:t>
            </a:r>
          </a:p>
        </p:txBody>
      </p:sp>
      <p:pic>
        <p:nvPicPr>
          <p:cNvPr id="7" name="Picture 6" descr="A screen shot of a phone&#10;&#10;Description automatically generated">
            <a:extLst>
              <a:ext uri="{FF2B5EF4-FFF2-40B4-BE49-F238E27FC236}">
                <a16:creationId xmlns:a16="http://schemas.microsoft.com/office/drawing/2014/main" id="{796444A3-FF95-FB12-B8DE-A252ABB85DB2}"/>
              </a:ext>
            </a:extLst>
          </p:cNvPr>
          <p:cNvPicPr>
            <a:picLocks noChangeAspect="1"/>
          </p:cNvPicPr>
          <p:nvPr/>
        </p:nvPicPr>
        <p:blipFill>
          <a:blip r:embed="rId4"/>
          <a:stretch>
            <a:fillRect/>
          </a:stretch>
        </p:blipFill>
        <p:spPr>
          <a:xfrm>
            <a:off x="6953250" y="366499"/>
            <a:ext cx="3976523" cy="5325190"/>
          </a:xfrm>
          <a:prstGeom prst="rect">
            <a:avLst/>
          </a:prstGeom>
        </p:spPr>
      </p:pic>
      <p:sp>
        <p:nvSpPr>
          <p:cNvPr id="8" name="Rectangle 7">
            <a:extLst>
              <a:ext uri="{FF2B5EF4-FFF2-40B4-BE49-F238E27FC236}">
                <a16:creationId xmlns:a16="http://schemas.microsoft.com/office/drawing/2014/main" id="{3FE69F10-A88D-E654-565B-59DD4CAE5ED8}"/>
              </a:ext>
            </a:extLst>
          </p:cNvPr>
          <p:cNvSpPr/>
          <p:nvPr/>
        </p:nvSpPr>
        <p:spPr>
          <a:xfrm>
            <a:off x="828261" y="2120347"/>
            <a:ext cx="4522304" cy="2667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Image of </a:t>
            </a:r>
            <a:r>
              <a:rPr lang="en-GB" err="1">
                <a:cs typeface="Arial"/>
              </a:rPr>
              <a:t>padlet</a:t>
            </a:r>
            <a:endParaRPr lang="en-US" err="1"/>
          </a:p>
        </p:txBody>
      </p:sp>
      <p:pic>
        <p:nvPicPr>
          <p:cNvPr id="3" name="Picture 2">
            <a:extLst>
              <a:ext uri="{FF2B5EF4-FFF2-40B4-BE49-F238E27FC236}">
                <a16:creationId xmlns:a16="http://schemas.microsoft.com/office/drawing/2014/main" id="{7CCC8835-82A6-214C-54E2-BE02F25B759D}"/>
              </a:ext>
            </a:extLst>
          </p:cNvPr>
          <p:cNvPicPr>
            <a:picLocks noChangeAspect="1"/>
          </p:cNvPicPr>
          <p:nvPr/>
        </p:nvPicPr>
        <p:blipFill>
          <a:blip r:embed="rId5"/>
          <a:stretch>
            <a:fillRect/>
          </a:stretch>
        </p:blipFill>
        <p:spPr>
          <a:xfrm>
            <a:off x="838200" y="1919979"/>
            <a:ext cx="5519539" cy="3398965"/>
          </a:xfrm>
          <a:prstGeom prst="rect">
            <a:avLst/>
          </a:prstGeom>
        </p:spPr>
      </p:pic>
    </p:spTree>
    <p:extLst>
      <p:ext uri="{BB962C8B-B14F-4D97-AF65-F5344CB8AC3E}">
        <p14:creationId xmlns:p14="http://schemas.microsoft.com/office/powerpoint/2010/main" val="2324805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7A4F71-50F9-51CB-40BE-F8DCC7BD4F46}"/>
              </a:ext>
            </a:extLst>
          </p:cNvPr>
          <p:cNvSpPr>
            <a:spLocks noGrp="1"/>
          </p:cNvSpPr>
          <p:nvPr>
            <p:ph type="title"/>
          </p:nvPr>
        </p:nvSpPr>
        <p:spPr>
          <a:xfrm>
            <a:off x="838200" y="0"/>
            <a:ext cx="9100930" cy="1325563"/>
          </a:xfrm>
        </p:spPr>
        <p:txBody>
          <a:bodyPr>
            <a:normAutofit/>
          </a:bodyPr>
          <a:lstStyle/>
          <a:p>
            <a:r>
              <a:rPr lang="en-IE" sz="4800"/>
              <a:t>Aiseolas/Feedback</a:t>
            </a:r>
          </a:p>
        </p:txBody>
      </p:sp>
      <p:pic>
        <p:nvPicPr>
          <p:cNvPr id="2" name="Picture 1">
            <a:extLst>
              <a:ext uri="{FF2B5EF4-FFF2-40B4-BE49-F238E27FC236}">
                <a16:creationId xmlns:a16="http://schemas.microsoft.com/office/drawing/2014/main" id="{D6BC5D89-E2C8-08FD-19FF-0B9DB70395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533391">
            <a:off x="6098493" y="264157"/>
            <a:ext cx="5901553" cy="6025872"/>
          </a:xfrm>
          <a:prstGeom prst="rect">
            <a:avLst/>
          </a:prstGeom>
        </p:spPr>
      </p:pic>
      <p:sp>
        <p:nvSpPr>
          <p:cNvPr id="3" name="Title 1">
            <a:extLst>
              <a:ext uri="{FF2B5EF4-FFF2-40B4-BE49-F238E27FC236}">
                <a16:creationId xmlns:a16="http://schemas.microsoft.com/office/drawing/2014/main" id="{FE8DBB70-ADEA-1771-E512-F0B433CAA81C}"/>
              </a:ext>
            </a:extLst>
          </p:cNvPr>
          <p:cNvSpPr txBox="1">
            <a:spLocks/>
          </p:cNvSpPr>
          <p:nvPr/>
        </p:nvSpPr>
        <p:spPr>
          <a:xfrm>
            <a:off x="6911313" y="2180421"/>
            <a:ext cx="3746167" cy="24314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4000"/>
              <a:buFont typeface="Calibri"/>
              <a:buNone/>
              <a:defRPr sz="40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ED7D31"/>
              </a:buClr>
              <a:buSzPts val="4000"/>
              <a:buFont typeface="Calibri"/>
              <a:buNone/>
              <a:tabLst/>
              <a:defRPr/>
            </a:pPr>
            <a:br>
              <a:rPr lang="en-GB" sz="4000" b="0" i="0" u="none" strike="noStrike" kern="0" cap="none" spc="0" normalizeH="0" baseline="0" noProof="0">
                <a:ln>
                  <a:noFill/>
                </a:ln>
                <a:effectLst/>
                <a:uLnTx/>
                <a:uFillTx/>
                <a:latin typeface="Arial"/>
                <a:cs typeface="Arial"/>
              </a:rPr>
            </a:br>
            <a:r>
              <a:rPr kumimoji="0" lang="en-GB" sz="4000" b="0" i="0" u="none" strike="noStrike" kern="0" cap="none" spc="0" normalizeH="0" baseline="0" noProof="0">
                <a:ln>
                  <a:noFill/>
                </a:ln>
                <a:solidFill>
                  <a:srgbClr val="1987A8"/>
                </a:solidFill>
                <a:effectLst/>
                <a:uLnTx/>
                <a:uFillTx/>
                <a:latin typeface="Arial"/>
                <a:cs typeface="Arial"/>
                <a:sym typeface="Arial"/>
              </a:rPr>
              <a:t>Thank you for taking the time to complete this evaluation</a:t>
            </a:r>
            <a:endParaRPr lang="en-US"/>
          </a:p>
        </p:txBody>
      </p:sp>
      <p:pic>
        <p:nvPicPr>
          <p:cNvPr id="6" name="Picture 5" descr="A screen shot of a phone&#10;&#10;Description automatically generated">
            <a:extLst>
              <a:ext uri="{FF2B5EF4-FFF2-40B4-BE49-F238E27FC236}">
                <a16:creationId xmlns:a16="http://schemas.microsoft.com/office/drawing/2014/main" id="{180F3130-5CE1-C6FA-5EB9-D2764117BE10}"/>
              </a:ext>
            </a:extLst>
          </p:cNvPr>
          <p:cNvPicPr>
            <a:picLocks noChangeAspect="1"/>
          </p:cNvPicPr>
          <p:nvPr/>
        </p:nvPicPr>
        <p:blipFill>
          <a:blip r:embed="rId4"/>
          <a:stretch>
            <a:fillRect/>
          </a:stretch>
        </p:blipFill>
        <p:spPr>
          <a:xfrm>
            <a:off x="838200" y="1328524"/>
            <a:ext cx="3271673" cy="4420315"/>
          </a:xfrm>
          <a:prstGeom prst="rect">
            <a:avLst/>
          </a:prstGeom>
        </p:spPr>
      </p:pic>
      <p:sp>
        <p:nvSpPr>
          <p:cNvPr id="5" name="Rectangle 4">
            <a:extLst>
              <a:ext uri="{FF2B5EF4-FFF2-40B4-BE49-F238E27FC236}">
                <a16:creationId xmlns:a16="http://schemas.microsoft.com/office/drawing/2014/main" id="{543DE6FA-CCBE-8296-F1C7-CFAB733E2364}"/>
              </a:ext>
            </a:extLst>
          </p:cNvPr>
          <p:cNvSpPr/>
          <p:nvPr/>
        </p:nvSpPr>
        <p:spPr>
          <a:xfrm>
            <a:off x="1327354" y="2986548"/>
            <a:ext cx="2027903" cy="21999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a:rPr>
              <a:t>QR CODE FOR FEDDBACK</a:t>
            </a:r>
            <a:endParaRPr lang="en-GB"/>
          </a:p>
        </p:txBody>
      </p:sp>
    </p:spTree>
    <p:extLst>
      <p:ext uri="{BB962C8B-B14F-4D97-AF65-F5344CB8AC3E}">
        <p14:creationId xmlns:p14="http://schemas.microsoft.com/office/powerpoint/2010/main" val="4060617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B3A28F-9DD4-4DF9-629E-412449F0EFE0}"/>
              </a:ext>
            </a:extLst>
          </p:cNvPr>
          <p:cNvSpPr>
            <a:spLocks noGrp="1"/>
          </p:cNvSpPr>
          <p:nvPr>
            <p:ph type="title"/>
          </p:nvPr>
        </p:nvSpPr>
        <p:spPr>
          <a:xfrm>
            <a:off x="280261" y="350824"/>
            <a:ext cx="10515600" cy="1325563"/>
          </a:xfrm>
        </p:spPr>
        <p:txBody>
          <a:bodyPr anchor="ctr">
            <a:normAutofit/>
          </a:bodyPr>
          <a:lstStyle/>
          <a:p>
            <a:r>
              <a:rPr lang="en-GB"/>
              <a:t>Project Management  - TY Micro-module</a:t>
            </a:r>
            <a:endParaRPr lang="en-IE">
              <a:cs typeface="Arial"/>
            </a:endParaRPr>
          </a:p>
        </p:txBody>
      </p:sp>
      <p:sp>
        <p:nvSpPr>
          <p:cNvPr id="5" name="Content Placeholder 4">
            <a:extLst>
              <a:ext uri="{FF2B5EF4-FFF2-40B4-BE49-F238E27FC236}">
                <a16:creationId xmlns:a16="http://schemas.microsoft.com/office/drawing/2014/main" id="{33A8A55F-59FC-608B-D74B-B6951F78145B}"/>
              </a:ext>
            </a:extLst>
          </p:cNvPr>
          <p:cNvSpPr>
            <a:spLocks noGrp="1"/>
          </p:cNvSpPr>
          <p:nvPr>
            <p:ph sz="half" idx="1"/>
          </p:nvPr>
        </p:nvSpPr>
        <p:spPr>
          <a:xfrm>
            <a:off x="838200" y="1825625"/>
            <a:ext cx="5713956" cy="4351338"/>
          </a:xfrm>
        </p:spPr>
        <p:txBody>
          <a:bodyPr vert="horz" lIns="91440" tIns="45720" rIns="91440" bIns="45720" rtlCol="0" anchor="t">
            <a:normAutofit/>
          </a:bodyPr>
          <a:lstStyle/>
          <a:p>
            <a:pPr marL="0" indent="0">
              <a:lnSpc>
                <a:spcPct val="150000"/>
              </a:lnSpc>
              <a:buNone/>
            </a:pPr>
            <a:r>
              <a:rPr lang="en-GB"/>
              <a:t>Project management can support</a:t>
            </a:r>
            <a:br>
              <a:rPr lang="en-GB"/>
            </a:br>
            <a:r>
              <a:rPr lang="en-GB"/>
              <a:t>• planning</a:t>
            </a:r>
            <a:br>
              <a:rPr lang="en-GB"/>
            </a:br>
            <a:r>
              <a:rPr lang="en-GB"/>
              <a:t>• pacing</a:t>
            </a:r>
            <a:br>
              <a:rPr lang="en-GB"/>
            </a:br>
            <a:r>
              <a:rPr lang="en-GB"/>
              <a:t>• organisation</a:t>
            </a:r>
            <a:br>
              <a:rPr lang="en-GB"/>
            </a:br>
            <a:r>
              <a:rPr lang="en-GB"/>
              <a:t>• time management</a:t>
            </a:r>
            <a:endParaRPr lang="en-US">
              <a:cs typeface="Arial" panose="020B0604020202020204"/>
            </a:endParaRPr>
          </a:p>
          <a:p>
            <a:pPr marL="0" indent="0">
              <a:buNone/>
            </a:pPr>
            <a:endParaRPr lang="en-GB"/>
          </a:p>
        </p:txBody>
      </p:sp>
      <p:pic>
        <p:nvPicPr>
          <p:cNvPr id="3" name="Picture 2" descr="A red and white logo&#10;&#10;AI-generated content may be incorrect.">
            <a:extLst>
              <a:ext uri="{FF2B5EF4-FFF2-40B4-BE49-F238E27FC236}">
                <a16:creationId xmlns:a16="http://schemas.microsoft.com/office/drawing/2014/main" id="{710DD7C4-3946-E698-443D-228319BA8156}"/>
              </a:ext>
            </a:extLst>
          </p:cNvPr>
          <p:cNvPicPr>
            <a:picLocks noChangeAspect="1"/>
          </p:cNvPicPr>
          <p:nvPr/>
        </p:nvPicPr>
        <p:blipFill>
          <a:blip r:embed="rId3"/>
          <a:stretch>
            <a:fillRect/>
          </a:stretch>
        </p:blipFill>
        <p:spPr>
          <a:xfrm>
            <a:off x="6768297" y="1491598"/>
            <a:ext cx="3082513" cy="4352796"/>
          </a:xfrm>
          <a:prstGeom prst="rect">
            <a:avLst/>
          </a:prstGeom>
          <a:solidFill>
            <a:srgbClr val="FFFFFF">
              <a:shade val="85000"/>
            </a:srgbClr>
          </a:solidFill>
          <a:ln w="6350" cap="sq">
            <a:solidFill>
              <a:srgbClr val="1987A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9CAE316-5841-B3AD-4E2A-3D9AF0D688E7}"/>
              </a:ext>
            </a:extLst>
          </p:cNvPr>
          <p:cNvPicPr>
            <a:picLocks noChangeAspect="1"/>
          </p:cNvPicPr>
          <p:nvPr/>
        </p:nvPicPr>
        <p:blipFill>
          <a:blip r:embed="rId4"/>
          <a:stretch>
            <a:fillRect/>
          </a:stretch>
        </p:blipFill>
        <p:spPr>
          <a:xfrm>
            <a:off x="8654716" y="1491598"/>
            <a:ext cx="3089449" cy="4351338"/>
          </a:xfrm>
          <a:prstGeom prst="rect">
            <a:avLst/>
          </a:prstGeom>
          <a:solidFill>
            <a:srgbClr val="FFFFFF">
              <a:shade val="85000"/>
            </a:srgbClr>
          </a:solidFill>
          <a:ln w="6350" cap="sq">
            <a:solidFill>
              <a:srgbClr val="1987A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26087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52A71-8CCA-78AE-6C7B-99ACB92227D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956EFE-CB89-9A96-E45E-A8721DABE7B9}"/>
              </a:ext>
            </a:extLst>
          </p:cNvPr>
          <p:cNvSpPr/>
          <p:nvPr/>
        </p:nvSpPr>
        <p:spPr>
          <a:xfrm>
            <a:off x="472440" y="2110797"/>
            <a:ext cx="11201400" cy="38238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“As they learn to work like scientists, they develop a habit of mind that sees them rely on a set of established procedures and practices associated with scientific inquiry to gather evidence, generate models and test their ideas on how the natural world works”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rial" panose="020B0604020202020204"/>
              </a:rPr>
              <a:t>NCCA,</a:t>
            </a: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 2024Specifications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Biology, p.13, Chemistry p.14, Physics p.12</a:t>
            </a:r>
            <a:endParaRPr kumimoji="0" lang="en-IE"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ectangle: Rounded Corners 113">
            <a:extLst>
              <a:ext uri="{FF2B5EF4-FFF2-40B4-BE49-F238E27FC236}">
                <a16:creationId xmlns:a16="http://schemas.microsoft.com/office/drawing/2014/main" id="{D3358974-DCB5-E1FB-0DB8-BCF7E8220746}"/>
              </a:ext>
            </a:extLst>
          </p:cNvPr>
          <p:cNvSpPr/>
          <p:nvPr/>
        </p:nvSpPr>
        <p:spPr>
          <a:xfrm>
            <a:off x="472440" y="2110797"/>
            <a:ext cx="11201400" cy="38238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a:t>
            </a:r>
            <a:r>
              <a:rPr kumimoji="0" lang="en-GB" sz="2800" b="0" i="1" u="none" strike="noStrike" kern="1200" cap="none" spc="0" normalizeH="0" baseline="0" noProof="0">
                <a:ln>
                  <a:noFill/>
                </a:ln>
                <a:solidFill>
                  <a:prstClr val="white"/>
                </a:solidFill>
                <a:effectLst/>
                <a:uLnTx/>
                <a:uFillTx/>
                <a:latin typeface="Arial" panose="020B0604020202020204"/>
                <a:ea typeface="+mn-ea"/>
                <a:cs typeface="+mn-cs"/>
              </a:rPr>
              <a:t>It becomes apparent that the process of science is often complex and iterative, following many different paths, but always underpinned by these established principles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1" u="none" strike="noStrike" kern="1200" cap="none" spc="0" normalizeH="0" baseline="0" noProof="0">
                <a:ln>
                  <a:noFill/>
                </a:ln>
                <a:solidFill>
                  <a:prstClr val="white"/>
                </a:solidFill>
                <a:effectLst/>
                <a:uLnTx/>
                <a:uFillTx/>
                <a:latin typeface="Arial" panose="020B0604020202020204"/>
                <a:ea typeface="+mn-ea"/>
                <a:cs typeface="+mn-cs"/>
              </a:rPr>
              <a:t>and practices.</a:t>
            </a: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 </a:t>
            </a:r>
          </a:p>
          <a:p>
            <a:pPr lvl="0" algn="r">
              <a:defRPr/>
            </a:pPr>
            <a:r>
              <a:rPr lang="en-US" sz="1600">
                <a:solidFill>
                  <a:prstClr val="white"/>
                </a:solidFill>
              </a:rPr>
              <a:t>NCCA, 2024Specifications</a:t>
            </a:r>
          </a:p>
          <a:p>
            <a:pPr lvl="0" algn="r">
              <a:defRPr/>
            </a:pPr>
            <a:r>
              <a:rPr lang="en-US" sz="1600">
                <a:solidFill>
                  <a:prstClr val="white"/>
                </a:solidFill>
              </a:rPr>
              <a:t>Biology, p.13, Chemistry p.14, Physics p.12</a:t>
            </a:r>
            <a:endParaRPr lang="en-IE" sz="1600">
              <a:solidFill>
                <a:prstClr val="white"/>
              </a:solidFill>
            </a:endParaRPr>
          </a:p>
        </p:txBody>
      </p:sp>
      <p:sp>
        <p:nvSpPr>
          <p:cNvPr id="115" name="Title 114">
            <a:extLst>
              <a:ext uri="{FF2B5EF4-FFF2-40B4-BE49-F238E27FC236}">
                <a16:creationId xmlns:a16="http://schemas.microsoft.com/office/drawing/2014/main" id="{008B5DB3-2597-E0B7-E683-3E412DD6322E}"/>
              </a:ext>
            </a:extLst>
          </p:cNvPr>
          <p:cNvSpPr>
            <a:spLocks noGrp="1"/>
          </p:cNvSpPr>
          <p:nvPr>
            <p:ph type="title"/>
          </p:nvPr>
        </p:nvSpPr>
        <p:spPr>
          <a:xfrm>
            <a:off x="129674" y="4178"/>
            <a:ext cx="10198890" cy="1325563"/>
          </a:xfrm>
        </p:spPr>
        <p:txBody>
          <a:bodyPr>
            <a:normAutofit/>
          </a:bodyPr>
          <a:lstStyle/>
          <a:p>
            <a:pPr algn="ctr"/>
            <a:r>
              <a:rPr lang="en-GB" sz="4000"/>
              <a:t>Unifying Strand – </a:t>
            </a:r>
            <a:r>
              <a:rPr lang="en-IE" sz="4000"/>
              <a:t>Working like a Scientist </a:t>
            </a:r>
            <a:endParaRPr lang="en-US" sz="4000"/>
          </a:p>
        </p:txBody>
      </p:sp>
      <p:pic>
        <p:nvPicPr>
          <p:cNvPr id="111" name="Picture 110" descr="A blue and white text on a white background&#10;&#10;AI-generated content may be incorrect.">
            <a:extLst>
              <a:ext uri="{FF2B5EF4-FFF2-40B4-BE49-F238E27FC236}">
                <a16:creationId xmlns:a16="http://schemas.microsoft.com/office/drawing/2014/main" id="{7054979A-5B6F-E3FF-16E9-D0A13F418D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050" y="1127860"/>
            <a:ext cx="3396774" cy="4806775"/>
          </a:xfrm>
          <a:prstGeom prst="rect">
            <a:avLst/>
          </a:prstGeom>
          <a:effectLst>
            <a:outerShdw blurRad="50800" dist="38100" dir="2700000" algn="tl" rotWithShape="0">
              <a:prstClr val="black">
                <a:alpha val="40000"/>
              </a:prstClr>
            </a:outerShdw>
          </a:effectLst>
        </p:spPr>
      </p:pic>
      <p:pic>
        <p:nvPicPr>
          <p:cNvPr id="2" name="Picture 1" descr="A blue and white rectangular box with white text&#10;&#10;AI-generated content may be incorrect.">
            <a:extLst>
              <a:ext uri="{FF2B5EF4-FFF2-40B4-BE49-F238E27FC236}">
                <a16:creationId xmlns:a16="http://schemas.microsoft.com/office/drawing/2014/main" id="{14A01B10-5615-BDD1-1C26-E2ACA8451A2A}"/>
              </a:ext>
            </a:extLst>
          </p:cNvPr>
          <p:cNvPicPr>
            <a:picLocks noChangeAspect="1"/>
          </p:cNvPicPr>
          <p:nvPr/>
        </p:nvPicPr>
        <p:blipFill>
          <a:blip r:embed="rId4"/>
          <a:stretch>
            <a:fillRect/>
          </a:stretch>
        </p:blipFill>
        <p:spPr>
          <a:xfrm>
            <a:off x="6099876" y="1132077"/>
            <a:ext cx="3818839" cy="4820143"/>
          </a:xfrm>
          <a:prstGeom prst="rect">
            <a:avLst/>
          </a:prstGeom>
        </p:spPr>
      </p:pic>
    </p:spTree>
    <p:extLst>
      <p:ext uri="{BB962C8B-B14F-4D97-AF65-F5344CB8AC3E}">
        <p14:creationId xmlns:p14="http://schemas.microsoft.com/office/powerpoint/2010/main" val="2401605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DE213-EF4B-F176-F65B-ED30BDD190A5}"/>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149F26E-3860-4A5C-A397-8BA297016B06}"/>
              </a:ext>
            </a:extLst>
          </p:cNvPr>
          <p:cNvSpPr/>
          <p:nvPr/>
        </p:nvSpPr>
        <p:spPr>
          <a:xfrm>
            <a:off x="472440" y="2110797"/>
            <a:ext cx="11201400" cy="38238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“As they learn to work like scientists, they develop a habit of mind that sees them rely on a set of established procedures and practices associated with scientific inquiry to gather evidence, generate models and test their ideas on how the natural world works”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rial" panose="020B0604020202020204"/>
              </a:rPr>
              <a:t>NCCA,</a:t>
            </a: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 2024Specifications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a:ea typeface="+mn-ea"/>
                <a:cs typeface="+mn-cs"/>
              </a:rPr>
              <a:t>Biology, p.13, Chemistry p.14, Physics p.12</a:t>
            </a:r>
            <a:endParaRPr kumimoji="0" lang="en-IE"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Rectangle: Rounded Corners 113">
            <a:extLst>
              <a:ext uri="{FF2B5EF4-FFF2-40B4-BE49-F238E27FC236}">
                <a16:creationId xmlns:a16="http://schemas.microsoft.com/office/drawing/2014/main" id="{44F8666B-58BE-E82D-7641-673F018CB3BF}"/>
              </a:ext>
            </a:extLst>
          </p:cNvPr>
          <p:cNvSpPr/>
          <p:nvPr/>
        </p:nvSpPr>
        <p:spPr>
          <a:xfrm>
            <a:off x="472440" y="2110797"/>
            <a:ext cx="11201400" cy="382383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a:t>
            </a:r>
            <a:r>
              <a:rPr kumimoji="0" lang="en-GB" sz="2800" b="0" i="1" u="none" strike="noStrike" kern="1200" cap="none" spc="0" normalizeH="0" baseline="0" noProof="0">
                <a:ln>
                  <a:noFill/>
                </a:ln>
                <a:solidFill>
                  <a:prstClr val="white"/>
                </a:solidFill>
                <a:effectLst/>
                <a:uLnTx/>
                <a:uFillTx/>
                <a:latin typeface="Arial" panose="020B0604020202020204"/>
                <a:ea typeface="+mn-ea"/>
                <a:cs typeface="+mn-cs"/>
              </a:rPr>
              <a:t>It becomes apparent that the process of science is often complex and iterative, following many different paths, but always underpinned by these established principles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1" u="none" strike="noStrike" kern="1200" cap="none" spc="0" normalizeH="0" baseline="0" noProof="0">
                <a:ln>
                  <a:noFill/>
                </a:ln>
                <a:solidFill>
                  <a:prstClr val="white"/>
                </a:solidFill>
                <a:effectLst/>
                <a:uLnTx/>
                <a:uFillTx/>
                <a:latin typeface="Arial" panose="020B0604020202020204"/>
                <a:ea typeface="+mn-ea"/>
                <a:cs typeface="+mn-cs"/>
              </a:rPr>
              <a:t>and practices.</a:t>
            </a:r>
            <a:r>
              <a:rPr kumimoji="0" lang="en-US" sz="2800" b="0" i="1" u="none" strike="noStrike" kern="1200" cap="none" spc="0" normalizeH="0" baseline="0" noProof="0">
                <a:ln>
                  <a:noFill/>
                </a:ln>
                <a:solidFill>
                  <a:prstClr val="white"/>
                </a:solidFill>
                <a:effectLst/>
                <a:uLnTx/>
                <a:uFillTx/>
                <a:latin typeface="Arial" panose="020B0604020202020204"/>
                <a:ea typeface="+mn-ea"/>
                <a:cs typeface="+mn-cs"/>
              </a:rPr>
              <a:t>” </a:t>
            </a:r>
          </a:p>
          <a:p>
            <a:pPr lvl="0" algn="r">
              <a:defRPr/>
            </a:pPr>
            <a:r>
              <a:rPr lang="en-US" sz="1600">
                <a:solidFill>
                  <a:prstClr val="white"/>
                </a:solidFill>
              </a:rPr>
              <a:t>NCCA, 2024Specifications</a:t>
            </a:r>
          </a:p>
          <a:p>
            <a:pPr lvl="0" algn="r">
              <a:defRPr/>
            </a:pPr>
            <a:r>
              <a:rPr lang="en-US" sz="1600">
                <a:solidFill>
                  <a:prstClr val="white"/>
                </a:solidFill>
              </a:rPr>
              <a:t>Biology, p.13, Chemistry p.14, Physics p.12</a:t>
            </a:r>
            <a:endParaRPr lang="en-IE" sz="1600">
              <a:solidFill>
                <a:prstClr val="white"/>
              </a:solidFill>
            </a:endParaRPr>
          </a:p>
        </p:txBody>
      </p:sp>
      <p:sp>
        <p:nvSpPr>
          <p:cNvPr id="115" name="Title 114">
            <a:extLst>
              <a:ext uri="{FF2B5EF4-FFF2-40B4-BE49-F238E27FC236}">
                <a16:creationId xmlns:a16="http://schemas.microsoft.com/office/drawing/2014/main" id="{1A3811FB-9B60-89FD-FEAE-D14071AE874D}"/>
              </a:ext>
            </a:extLst>
          </p:cNvPr>
          <p:cNvSpPr>
            <a:spLocks noGrp="1"/>
          </p:cNvSpPr>
          <p:nvPr>
            <p:ph type="title"/>
          </p:nvPr>
        </p:nvSpPr>
        <p:spPr>
          <a:xfrm>
            <a:off x="129674" y="4178"/>
            <a:ext cx="10198890" cy="1325563"/>
          </a:xfrm>
        </p:spPr>
        <p:txBody>
          <a:bodyPr>
            <a:normAutofit/>
          </a:bodyPr>
          <a:lstStyle/>
          <a:p>
            <a:pPr algn="ctr"/>
            <a:r>
              <a:rPr lang="en-GB" sz="4000"/>
              <a:t>Unifying Strand – </a:t>
            </a:r>
            <a:r>
              <a:rPr lang="en-IE" sz="4000"/>
              <a:t>Working like a Scientist </a:t>
            </a:r>
            <a:endParaRPr lang="en-US" sz="4000"/>
          </a:p>
        </p:txBody>
      </p:sp>
      <p:pic>
        <p:nvPicPr>
          <p:cNvPr id="111" name="Picture 110" descr="A blue and white text on a white background&#10;&#10;AI-generated content may be incorrect.">
            <a:extLst>
              <a:ext uri="{FF2B5EF4-FFF2-40B4-BE49-F238E27FC236}">
                <a16:creationId xmlns:a16="http://schemas.microsoft.com/office/drawing/2014/main" id="{7D98AF7A-E2DB-8825-007A-31BF180E0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050" y="1127860"/>
            <a:ext cx="3396774" cy="4806775"/>
          </a:xfrm>
          <a:prstGeom prst="rect">
            <a:avLst/>
          </a:prstGeom>
          <a:effectLst>
            <a:outerShdw blurRad="50800" dist="38100" dir="2700000" algn="tl" rotWithShape="0">
              <a:prstClr val="black">
                <a:alpha val="40000"/>
              </a:prstClr>
            </a:outerShdw>
          </a:effectLst>
        </p:spPr>
      </p:pic>
      <p:pic>
        <p:nvPicPr>
          <p:cNvPr id="2" name="Picture 1" descr="A blue and white rectangular box with white text&#10;&#10;AI-generated content may be incorrect.">
            <a:extLst>
              <a:ext uri="{FF2B5EF4-FFF2-40B4-BE49-F238E27FC236}">
                <a16:creationId xmlns:a16="http://schemas.microsoft.com/office/drawing/2014/main" id="{BD77A366-0B77-0522-A73C-2DE8E193512C}"/>
              </a:ext>
            </a:extLst>
          </p:cNvPr>
          <p:cNvPicPr>
            <a:picLocks noChangeAspect="1"/>
          </p:cNvPicPr>
          <p:nvPr/>
        </p:nvPicPr>
        <p:blipFill>
          <a:blip r:embed="rId4"/>
          <a:stretch>
            <a:fillRect/>
          </a:stretch>
        </p:blipFill>
        <p:spPr>
          <a:xfrm>
            <a:off x="6099876" y="1132077"/>
            <a:ext cx="3818839" cy="4820143"/>
          </a:xfrm>
          <a:prstGeom prst="rect">
            <a:avLst/>
          </a:prstGeom>
        </p:spPr>
      </p:pic>
      <p:sp>
        <p:nvSpPr>
          <p:cNvPr id="3" name="Rectangle: Rounded Corners 2">
            <a:extLst>
              <a:ext uri="{FF2B5EF4-FFF2-40B4-BE49-F238E27FC236}">
                <a16:creationId xmlns:a16="http://schemas.microsoft.com/office/drawing/2014/main" id="{9E207D05-D5B3-7DC4-BD69-A04158E21981}"/>
              </a:ext>
            </a:extLst>
          </p:cNvPr>
          <p:cNvSpPr/>
          <p:nvPr/>
        </p:nvSpPr>
        <p:spPr>
          <a:xfrm>
            <a:off x="703913" y="1690825"/>
            <a:ext cx="10784174" cy="3620530"/>
          </a:xfrm>
          <a:prstGeom prst="roundRect">
            <a:avLst/>
          </a:prstGeom>
          <a:solidFill>
            <a:srgbClr val="3C9CBA"/>
          </a:solidFill>
          <a:ln w="25400" cap="flat" cmpd="sng" algn="ctr">
            <a:noFill/>
            <a:prstDash val="solid"/>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GB" sz="2800" b="0" i="1" u="none" strike="noStrike" kern="0" cap="none" spc="0" normalizeH="0" baseline="0" noProof="0">
              <a:ln>
                <a:noFill/>
              </a:ln>
              <a:solidFill>
                <a:srgbClr val="FFFFFF"/>
              </a:solidFill>
              <a:effectLst/>
              <a:uLnTx/>
              <a:uFillTx/>
              <a:latin typeface="Arial"/>
              <a:ea typeface="+mn-ea"/>
              <a:cs typeface="+mn-cs"/>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2800" b="0" i="1" u="none" strike="noStrike" kern="0" cap="none" spc="0" normalizeH="0" baseline="0" noProof="0">
                <a:ln>
                  <a:noFill/>
                </a:ln>
                <a:solidFill>
                  <a:srgbClr val="FFFFFF"/>
                </a:solidFill>
                <a:effectLst/>
                <a:uLnTx/>
                <a:uFillTx/>
                <a:latin typeface="Arial"/>
                <a:ea typeface="+mn-ea"/>
                <a:cs typeface="+mn-cs"/>
                <a:sym typeface="Arial"/>
              </a:rPr>
              <a:t>“As they learn to work like scientists, they develop a habit of mind that sees them rely on a set of established procedures and practices associated with scientific inquiry to gather evidence, generate models and test their ideas. It becomes apparent that the process of science is often complex and iterative, following many different paths.”</a:t>
            </a:r>
            <a:endParaRPr kumimoji="0" lang="en-GB" sz="2800" b="0" i="1"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GB" sz="3200" b="0" i="1" u="none" strike="noStrike" kern="0" cap="none" spc="0" normalizeH="0" baseline="0" noProof="0">
              <a:ln>
                <a:noFill/>
              </a:ln>
              <a:solidFill>
                <a:prstClr val="black"/>
              </a:solidFill>
              <a:effectLst/>
              <a:uLnTx/>
              <a:uFillTx/>
              <a:latin typeface="Calibri" panose="020F0502020204030204"/>
              <a:ea typeface="+mn-ea"/>
              <a:cs typeface="+mn-cs"/>
              <a:sym typeface="Arial"/>
            </a:endParaRPr>
          </a:p>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1" u="none" strike="noStrike" kern="0" cap="none" spc="0" normalizeH="0" baseline="0" noProof="0">
                <a:ln>
                  <a:noFill/>
                </a:ln>
                <a:solidFill>
                  <a:srgbClr val="FFFFFF"/>
                </a:solidFill>
                <a:effectLst/>
                <a:uLnTx/>
                <a:uFillTx/>
                <a:latin typeface="Arial"/>
                <a:ea typeface="+mn-ea"/>
                <a:cs typeface="+mn-cs"/>
                <a:sym typeface="Arial"/>
              </a:rPr>
              <a:t>				</a:t>
            </a:r>
            <a:r>
              <a:rPr kumimoji="0" lang="en-GB" sz="2400" b="0" i="1" u="none" strike="noStrike" kern="0" cap="none" spc="0" normalizeH="0" baseline="0" noProof="0">
                <a:ln>
                  <a:noFill/>
                </a:ln>
                <a:solidFill>
                  <a:srgbClr val="FFFFFF"/>
                </a:solidFill>
                <a:effectLst/>
                <a:uLnTx/>
                <a:uFillTx/>
                <a:latin typeface="Arial"/>
                <a:ea typeface="+mn-ea"/>
                <a:cs typeface="+mn-cs"/>
                <a:sym typeface="Arial"/>
              </a:rPr>
              <a:t>			(NCCA, p.12)</a:t>
            </a:r>
            <a:endParaRPr lang="en-GB" sz="2400" b="0" i="1" u="none" strike="noStrike" kern="0" cap="none" spc="0" normalizeH="0" baseline="0" noProof="0">
              <a:ln>
                <a:noFill/>
              </a:ln>
              <a:solidFill>
                <a:srgbClr val="FFFFFF"/>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24672160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ide blue theme_mark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E036CE79-CD5E-4BD1-9A13-1D262CF54053}"/>
    </a:ext>
  </a:extLst>
</a:theme>
</file>

<file path=ppt/theme/theme3.xml><?xml version="1.0" encoding="utf-8"?>
<a:theme xmlns:a="http://schemas.openxmlformats.org/drawingml/2006/main" name="Oide mark_state gold_state green_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30FD6475-0C4A-4832-AC20-0D9AA3C5D91C}"/>
    </a:ext>
  </a:extLst>
</a:theme>
</file>

<file path=ppt/theme/theme4.xml><?xml version="1.0" encoding="utf-8"?>
<a:theme xmlns:a="http://schemas.openxmlformats.org/drawingml/2006/main" name="Oide 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ide mark and tagline_white_Oid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ptx" id="{C5A06A77-7294-465F-AE37-720F180271B2}" vid="{849D3E50-E584-415D-B5DA-6109F41AFD0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1984</Words>
  <Application>Microsoft Office PowerPoint</Application>
  <PresentationFormat>Widescreen</PresentationFormat>
  <Paragraphs>281</Paragraphs>
  <Slides>61</Slides>
  <Notes>61</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61</vt:i4>
      </vt:variant>
    </vt:vector>
  </HeadingPairs>
  <TitlesOfParts>
    <vt:vector size="73" baseType="lpstr">
      <vt:lpstr>Aptos</vt:lpstr>
      <vt:lpstr>Aptos Display</vt:lpstr>
      <vt:lpstr>Arial</vt:lpstr>
      <vt:lpstr>Calibri</vt:lpstr>
      <vt:lpstr>Calibri Light</vt:lpstr>
      <vt:lpstr>Reddit Sans</vt:lpstr>
      <vt:lpstr>Segoe UI</vt:lpstr>
      <vt:lpstr>office theme</vt:lpstr>
      <vt:lpstr>1_Oide blue theme_mark_state gold_state green_white tagline</vt:lpstr>
      <vt:lpstr>Oide mark_state gold_state green_white background</vt:lpstr>
      <vt:lpstr>Oide title slides</vt:lpstr>
      <vt:lpstr>Oide mark and tagline_white_Oide blue background</vt:lpstr>
      <vt:lpstr>Online Webinar – Supporting the development of research skills in the Science  classroom</vt:lpstr>
      <vt:lpstr>Key Messages</vt:lpstr>
      <vt:lpstr>Padlet of Resources</vt:lpstr>
      <vt:lpstr>PowerPoint Presentation</vt:lpstr>
      <vt:lpstr>PowerPoint Presentation</vt:lpstr>
      <vt:lpstr>PowerPoint Presentation</vt:lpstr>
      <vt:lpstr>Project Management  - TY Micro-module</vt:lpstr>
      <vt:lpstr>Unifying Strand – Working like a Scientist </vt:lpstr>
      <vt:lpstr>Unifying Strand – Working like a Scientist </vt:lpstr>
      <vt:lpstr>Padlet of Resources</vt:lpstr>
      <vt:lpstr>Session 1</vt:lpstr>
      <vt:lpstr>Learning Intentions for Session 1</vt:lpstr>
      <vt:lpstr>Why Background Research Matters</vt:lpstr>
      <vt:lpstr>Time to Think</vt:lpstr>
      <vt:lpstr>The Physics in Practice Investigation - Research</vt:lpstr>
      <vt:lpstr>PowerPoint Presentation</vt:lpstr>
      <vt:lpstr>Search Vs Research</vt:lpstr>
      <vt:lpstr>Search Vs Research</vt:lpstr>
      <vt:lpstr>Search Vs Research</vt:lpstr>
      <vt:lpstr>Research as a Process</vt:lpstr>
      <vt:lpstr>Aligning Process to Practice</vt:lpstr>
      <vt:lpstr>Recording Research: Investigative Logs as Learning Tools</vt:lpstr>
      <vt:lpstr>Evaluating Sources - CARRDSS</vt:lpstr>
      <vt:lpstr>Evaluating Sources - CARRDSS</vt:lpstr>
      <vt:lpstr>Research in the Learning Outcomes</vt:lpstr>
      <vt:lpstr>PowerPoint Presentation</vt:lpstr>
      <vt:lpstr>PowerPoint Presentation</vt:lpstr>
      <vt:lpstr>PowerPoint Presentation</vt:lpstr>
      <vt:lpstr>PowerPoint Presentation</vt:lpstr>
      <vt:lpstr>Time to Think</vt:lpstr>
      <vt:lpstr>Referencing: Purpose Before Format</vt:lpstr>
      <vt:lpstr>Rules for the Use of AI in SEC Examination Coursework</vt:lpstr>
      <vt:lpstr>Guidance on Artificial Intelligence in Schools</vt:lpstr>
      <vt:lpstr>What is Plagiarism?</vt:lpstr>
      <vt:lpstr>Research Across the Investigation Process</vt:lpstr>
      <vt:lpstr>Reflection as Evidence of Learning</vt:lpstr>
      <vt:lpstr>Thinking and Decision-Making Throughout the Investigation</vt:lpstr>
      <vt:lpstr>Thinking and Decision-Making Throughout the Investigation</vt:lpstr>
      <vt:lpstr>Time to Think</vt:lpstr>
      <vt:lpstr>Padlet of Resources</vt:lpstr>
      <vt:lpstr>PowerPoint Presentation</vt:lpstr>
      <vt:lpstr>Session 2</vt:lpstr>
      <vt:lpstr>Learning Intentions for Session 2</vt:lpstr>
      <vt:lpstr>From Curiosity to Focus</vt:lpstr>
      <vt:lpstr>What Makes a Strong Research Question?</vt:lpstr>
      <vt:lpstr>Distinguishing Questions and Hypotheses</vt:lpstr>
      <vt:lpstr>PowerPoint Presentation</vt:lpstr>
      <vt:lpstr>PowerPoint Presentation</vt:lpstr>
      <vt:lpstr>PowerPoint Presentation</vt:lpstr>
      <vt:lpstr>PowerPoint Presentation</vt:lpstr>
      <vt:lpstr>Sorting activity: Testable vs Non-Testable</vt:lpstr>
      <vt:lpstr>Time to Think</vt:lpstr>
      <vt:lpstr>Supporting Hypothesis Development</vt:lpstr>
      <vt:lpstr>Feasibility and Manageability</vt:lpstr>
      <vt:lpstr>Linking to the Wider Investigation Process</vt:lpstr>
      <vt:lpstr>The Report as a Coherent Communication Tool</vt:lpstr>
      <vt:lpstr>Maintaining Authenticity</vt:lpstr>
      <vt:lpstr>Maintaining Authenticity</vt:lpstr>
      <vt:lpstr>Closing Reflection</vt:lpstr>
      <vt:lpstr>Padlet of Resources</vt:lpstr>
      <vt:lpstr>Aiseolas/Feedback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2026-04-16T09:02:40Z</dcterms:created>
  <dcterms:modified xsi:type="dcterms:W3CDTF">2026-04-16T09:08:07Z</dcterms:modified>
</cp:coreProperties>
</file>