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675" r:id="rId2"/>
    <p:sldMasterId id="2147483689" r:id="rId3"/>
  </p:sldMasterIdLst>
  <p:notesMasterIdLst>
    <p:notesMasterId r:id="rId28"/>
  </p:notesMasterIdLst>
  <p:sldIdLst>
    <p:sldId id="256" r:id="rId4"/>
    <p:sldId id="3617" r:id="rId5"/>
    <p:sldId id="338" r:id="rId6"/>
    <p:sldId id="2974" r:id="rId7"/>
    <p:sldId id="3590" r:id="rId8"/>
    <p:sldId id="3593" r:id="rId9"/>
    <p:sldId id="3594" r:id="rId10"/>
    <p:sldId id="3592" r:id="rId11"/>
    <p:sldId id="3604" r:id="rId12"/>
    <p:sldId id="3609" r:id="rId13"/>
    <p:sldId id="257" r:id="rId14"/>
    <p:sldId id="258" r:id="rId15"/>
    <p:sldId id="3622" r:id="rId16"/>
    <p:sldId id="3614" r:id="rId17"/>
    <p:sldId id="3624" r:id="rId18"/>
    <p:sldId id="3625" r:id="rId19"/>
    <p:sldId id="3619" r:id="rId20"/>
    <p:sldId id="3510" r:id="rId21"/>
    <p:sldId id="3621" r:id="rId22"/>
    <p:sldId id="3627" r:id="rId23"/>
    <p:sldId id="3628" r:id="rId24"/>
    <p:sldId id="3629" r:id="rId25"/>
    <p:sldId id="3630" r:id="rId26"/>
    <p:sldId id="2913" r:id="rId2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647C"/>
    <a:srgbClr val="0E85AA"/>
    <a:srgbClr val="FF66FF"/>
    <a:srgbClr val="E89CC7"/>
    <a:srgbClr val="FFFFFF"/>
    <a:srgbClr val="DEEDE9"/>
    <a:srgbClr val="FFCC66"/>
    <a:srgbClr val="FFCC00"/>
    <a:srgbClr val="DD7C5E"/>
    <a:srgbClr val="FC8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58" autoAdjust="0"/>
  </p:normalViewPr>
  <p:slideViewPr>
    <p:cSldViewPr snapToGrid="0">
      <p:cViewPr varScale="1">
        <p:scale>
          <a:sx n="94" d="100"/>
          <a:sy n="94" d="100"/>
        </p:scale>
        <p:origin x="1116" y="96"/>
      </p:cViewPr>
      <p:guideLst/>
    </p:cSldViewPr>
  </p:slideViewPr>
  <p:notesTextViewPr>
    <p:cViewPr>
      <p:scale>
        <a:sx n="3" d="2"/>
        <a:sy n="3" d="2"/>
      </p:scale>
      <p:origin x="0" y="0"/>
    </p:cViewPr>
  </p:notesTextViewPr>
  <p:sorterViewPr>
    <p:cViewPr>
      <p:scale>
        <a:sx n="100" d="100"/>
        <a:sy n="100" d="100"/>
      </p:scale>
      <p:origin x="0" y="-6211"/>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B8CC1DB3-DFF0-432D-A295-DB98AA8C6A3F}" type="datetimeFigureOut">
              <a:rPr lang="en-IE" smtClean="0"/>
              <a:t>24/02/2026</a:t>
            </a:fld>
            <a:endParaRPr lang="en-IE"/>
          </a:p>
        </p:txBody>
      </p:sp>
      <p:sp>
        <p:nvSpPr>
          <p:cNvPr id="4" name="Slide Image Placeholder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721106"/>
            <a:ext cx="3078427" cy="513507"/>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a:t>
            </a:fld>
            <a:endParaRPr lang="en-IE" dirty="0"/>
          </a:p>
        </p:txBody>
      </p:sp>
    </p:spTree>
    <p:extLst>
      <p:ext uri="{BB962C8B-B14F-4D97-AF65-F5344CB8AC3E}">
        <p14:creationId xmlns:p14="http://schemas.microsoft.com/office/powerpoint/2010/main" val="380126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3000B-99BC-1B1E-6AF3-8C1208AC4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20FA6-6379-143E-1643-492B5A5CF4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388824A-E95D-49D6-998D-155B7CC25A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587EAA-94FB-BEB1-A2D3-1BDFF2F6562D}"/>
              </a:ext>
            </a:extLst>
          </p:cNvPr>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310776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366267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12</a:t>
            </a:fld>
            <a:endParaRPr lang="en-IE"/>
          </a:p>
        </p:txBody>
      </p:sp>
    </p:spTree>
    <p:extLst>
      <p:ext uri="{BB962C8B-B14F-4D97-AF65-F5344CB8AC3E}">
        <p14:creationId xmlns:p14="http://schemas.microsoft.com/office/powerpoint/2010/main" val="59825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13</a:t>
            </a:fld>
            <a:endParaRPr lang="en-IE"/>
          </a:p>
        </p:txBody>
      </p:sp>
    </p:spTree>
    <p:extLst>
      <p:ext uri="{BB962C8B-B14F-4D97-AF65-F5344CB8AC3E}">
        <p14:creationId xmlns:p14="http://schemas.microsoft.com/office/powerpoint/2010/main" val="174194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7DC09-B16E-55FE-07C0-F38A45F60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7573F-3C43-FF29-3C18-64D6CF8B12E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559AC51-59C3-1AD1-4A21-86376CF962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02810E-145D-700A-8C21-8BF44979398C}"/>
              </a:ext>
            </a:extLst>
          </p:cNvPr>
          <p:cNvSpPr>
            <a:spLocks noGrp="1"/>
          </p:cNvSpPr>
          <p:nvPr>
            <p:ph type="sldNum" sz="quarter" idx="5"/>
          </p:nvPr>
        </p:nvSpPr>
        <p:spPr/>
        <p:txBody>
          <a:bodyPr/>
          <a:lstStyle/>
          <a:p>
            <a:fld id="{4D9A7D6B-38A0-40C0-B1A2-4E6103F0BCBC}" type="slidenum">
              <a:rPr lang="en-IE" smtClean="0"/>
              <a:t>14</a:t>
            </a:fld>
            <a:endParaRPr lang="en-IE"/>
          </a:p>
        </p:txBody>
      </p:sp>
    </p:spTree>
    <p:extLst>
      <p:ext uri="{BB962C8B-B14F-4D97-AF65-F5344CB8AC3E}">
        <p14:creationId xmlns:p14="http://schemas.microsoft.com/office/powerpoint/2010/main" val="2140091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15</a:t>
            </a:fld>
            <a:endParaRPr lang="en-IE"/>
          </a:p>
        </p:txBody>
      </p:sp>
    </p:spTree>
    <p:extLst>
      <p:ext uri="{BB962C8B-B14F-4D97-AF65-F5344CB8AC3E}">
        <p14:creationId xmlns:p14="http://schemas.microsoft.com/office/powerpoint/2010/main" val="159060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16</a:t>
            </a:fld>
            <a:endParaRPr lang="en-IE"/>
          </a:p>
        </p:txBody>
      </p:sp>
    </p:spTree>
    <p:extLst>
      <p:ext uri="{BB962C8B-B14F-4D97-AF65-F5344CB8AC3E}">
        <p14:creationId xmlns:p14="http://schemas.microsoft.com/office/powerpoint/2010/main" val="327954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4D9A7D6B-38A0-40C0-B1A2-4E6103F0BCBC}" type="slidenum">
              <a:rPr lang="en-IE" smtClean="0"/>
              <a:t>17</a:t>
            </a:fld>
            <a:endParaRPr lang="en-IE"/>
          </a:p>
        </p:txBody>
      </p:sp>
    </p:spTree>
    <p:extLst>
      <p:ext uri="{BB962C8B-B14F-4D97-AF65-F5344CB8AC3E}">
        <p14:creationId xmlns:p14="http://schemas.microsoft.com/office/powerpoint/2010/main" val="18968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18</a:t>
            </a:fld>
            <a:endParaRPr lang="en-IE" dirty="0"/>
          </a:p>
        </p:txBody>
      </p:sp>
    </p:spTree>
    <p:extLst>
      <p:ext uri="{BB962C8B-B14F-4D97-AF65-F5344CB8AC3E}">
        <p14:creationId xmlns:p14="http://schemas.microsoft.com/office/powerpoint/2010/main" val="361958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19</a:t>
            </a:fld>
            <a:endParaRPr lang="en-IE"/>
          </a:p>
        </p:txBody>
      </p:sp>
    </p:spTree>
    <p:extLst>
      <p:ext uri="{BB962C8B-B14F-4D97-AF65-F5344CB8AC3E}">
        <p14:creationId xmlns:p14="http://schemas.microsoft.com/office/powerpoint/2010/main" val="110739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a:t>
            </a:fld>
            <a:endParaRPr lang="en-IE" dirty="0"/>
          </a:p>
        </p:txBody>
      </p:sp>
    </p:spTree>
    <p:extLst>
      <p:ext uri="{BB962C8B-B14F-4D97-AF65-F5344CB8AC3E}">
        <p14:creationId xmlns:p14="http://schemas.microsoft.com/office/powerpoint/2010/main" val="1844028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209472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21</a:t>
            </a:fld>
            <a:endParaRPr lang="en-IE"/>
          </a:p>
        </p:txBody>
      </p:sp>
    </p:spTree>
    <p:extLst>
      <p:ext uri="{BB962C8B-B14F-4D97-AF65-F5344CB8AC3E}">
        <p14:creationId xmlns:p14="http://schemas.microsoft.com/office/powerpoint/2010/main" val="2750413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31AB-C896-61CC-A2BF-AD77BE90D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076E4-B8DD-0C58-C9A6-BDD7D2B163CB}"/>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5061D032-11F6-3630-C8CB-72667411720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F290A8BA-D382-9C55-5B3E-29D5ABE8FEE1}"/>
              </a:ext>
            </a:extLst>
          </p:cNvPr>
          <p:cNvSpPr>
            <a:spLocks noGrp="1"/>
          </p:cNvSpPr>
          <p:nvPr>
            <p:ph type="sldNum" sz="quarter" idx="5"/>
          </p:nvPr>
        </p:nvSpPr>
        <p:spPr/>
        <p:txBody>
          <a:bodyPr/>
          <a:lstStyle/>
          <a:p>
            <a:fld id="{40398A8D-3BC4-4660-BC4A-604E5D788B88}" type="slidenum">
              <a:rPr lang="en-IE" smtClean="0"/>
              <a:t>22</a:t>
            </a:fld>
            <a:endParaRPr lang="en-IE" dirty="0"/>
          </a:p>
        </p:txBody>
      </p:sp>
    </p:spTree>
    <p:extLst>
      <p:ext uri="{BB962C8B-B14F-4D97-AF65-F5344CB8AC3E}">
        <p14:creationId xmlns:p14="http://schemas.microsoft.com/office/powerpoint/2010/main" val="3827385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CF125-93E2-4D32-AC72-35B9ED58E23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2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3</a:t>
            </a:fld>
            <a:endParaRPr lang="en-IE" dirty="0"/>
          </a:p>
        </p:txBody>
      </p:sp>
    </p:spTree>
    <p:extLst>
      <p:ext uri="{BB962C8B-B14F-4D97-AF65-F5344CB8AC3E}">
        <p14:creationId xmlns:p14="http://schemas.microsoft.com/office/powerpoint/2010/main" val="171864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a:t>
            </a:fld>
            <a:endParaRPr lang="en-IE"/>
          </a:p>
        </p:txBody>
      </p:sp>
    </p:spTree>
    <p:extLst>
      <p:ext uri="{BB962C8B-B14F-4D97-AF65-F5344CB8AC3E}">
        <p14:creationId xmlns:p14="http://schemas.microsoft.com/office/powerpoint/2010/main" val="232997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179674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63BC-BD01-2792-36FB-91CD6456F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56DB1-7866-0283-7647-1B1D707FE59D}"/>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3D2B2A17-0AC6-E059-F0CA-535D97D9AD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1F2B91-2BA2-8C51-1009-8D2944E0ED77}"/>
              </a:ext>
            </a:extLst>
          </p:cNvPr>
          <p:cNvSpPr>
            <a:spLocks noGrp="1"/>
          </p:cNvSpPr>
          <p:nvPr>
            <p:ph type="sldNum" sz="quarter" idx="5"/>
          </p:nvPr>
        </p:nvSpPr>
        <p:spPr/>
        <p:txBody>
          <a:bodyPr/>
          <a:lstStyle/>
          <a:p>
            <a:fld id="{4D9A7D6B-38A0-40C0-B1A2-4E6103F0BCBC}" type="slidenum">
              <a:rPr lang="en-IE" smtClean="0"/>
              <a:t>6</a:t>
            </a:fld>
            <a:endParaRPr lang="en-IE" dirty="0"/>
          </a:p>
        </p:txBody>
      </p:sp>
    </p:spTree>
    <p:extLst>
      <p:ext uri="{BB962C8B-B14F-4D97-AF65-F5344CB8AC3E}">
        <p14:creationId xmlns:p14="http://schemas.microsoft.com/office/powerpoint/2010/main" val="200394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42EC4-8370-AFAC-D866-8A296D882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04417-525A-F565-0570-B2C88DF277C0}"/>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E536CB33-B9E0-9DD2-AB84-FF7D763BCF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EE7B06-A3D8-F248-59A4-F0DC11A163B7}"/>
              </a:ext>
            </a:extLst>
          </p:cNvPr>
          <p:cNvSpPr>
            <a:spLocks noGrp="1"/>
          </p:cNvSpPr>
          <p:nvPr>
            <p:ph type="sldNum" sz="quarter" idx="5"/>
          </p:nvPr>
        </p:nvSpPr>
        <p:spPr/>
        <p:txBody>
          <a:bodyPr/>
          <a:lstStyle/>
          <a:p>
            <a:fld id="{4D9A7D6B-38A0-40C0-B1A2-4E6103F0BCBC}" type="slidenum">
              <a:rPr lang="en-IE" smtClean="0"/>
              <a:t>7</a:t>
            </a:fld>
            <a:endParaRPr lang="en-IE" dirty="0"/>
          </a:p>
        </p:txBody>
      </p:sp>
    </p:spTree>
    <p:extLst>
      <p:ext uri="{BB962C8B-B14F-4D97-AF65-F5344CB8AC3E}">
        <p14:creationId xmlns:p14="http://schemas.microsoft.com/office/powerpoint/2010/main" val="2834416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8443-A877-E153-FCF6-2C9FACCDF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2064F-FDBC-A18E-427F-AF41B6665A8C}"/>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FE759074-F9BF-8B6F-4617-6B4A1B18A0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FB5FE9-DB57-88AF-C85E-34AB58E5B8B9}"/>
              </a:ext>
            </a:extLst>
          </p:cNvPr>
          <p:cNvSpPr>
            <a:spLocks noGrp="1"/>
          </p:cNvSpPr>
          <p:nvPr>
            <p:ph type="sldNum" sz="quarter" idx="5"/>
          </p:nvPr>
        </p:nvSpPr>
        <p:spPr/>
        <p:txBody>
          <a:bodyPr/>
          <a:lstStyle/>
          <a:p>
            <a:fld id="{4D9A7D6B-38A0-40C0-B1A2-4E6103F0BCBC}" type="slidenum">
              <a:rPr lang="en-IE" smtClean="0"/>
              <a:t>8</a:t>
            </a:fld>
            <a:endParaRPr lang="en-IE" dirty="0"/>
          </a:p>
        </p:txBody>
      </p:sp>
    </p:spTree>
    <p:extLst>
      <p:ext uri="{BB962C8B-B14F-4D97-AF65-F5344CB8AC3E}">
        <p14:creationId xmlns:p14="http://schemas.microsoft.com/office/powerpoint/2010/main" val="1774549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D78E3-95D5-61CB-313B-FA6F0F337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08D03-706E-40A1-E9FC-CF7E4D06E27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A8B053F-4614-9C6B-0686-E1C0A5C918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47C0C6-378A-0BC5-DD0E-A7AB64DF874A}"/>
              </a:ext>
            </a:extLst>
          </p:cNvPr>
          <p:cNvSpPr>
            <a:spLocks noGrp="1"/>
          </p:cNvSpPr>
          <p:nvPr>
            <p:ph type="sldNum" sz="quarter" idx="5"/>
          </p:nvPr>
        </p:nvSpPr>
        <p:spPr/>
        <p:txBody>
          <a:bodyPr/>
          <a:lstStyle/>
          <a:p>
            <a:fld id="{4D9A7D6B-38A0-40C0-B1A2-4E6103F0BCBC}" type="slidenum">
              <a:rPr lang="en-IE" smtClean="0"/>
              <a:t>9</a:t>
            </a:fld>
            <a:endParaRPr lang="en-IE"/>
          </a:p>
        </p:txBody>
      </p:sp>
    </p:spTree>
    <p:extLst>
      <p:ext uri="{BB962C8B-B14F-4D97-AF65-F5344CB8AC3E}">
        <p14:creationId xmlns:p14="http://schemas.microsoft.com/office/powerpoint/2010/main" val="5224813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3.jpeg"/><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3DA3458F-4712-F11A-2E11-A1EB02C273DC}"/>
              </a:ext>
            </a:extLst>
          </p:cNvPr>
          <p:cNvPicPr>
            <a:picLocks noChangeAspect="1"/>
          </p:cNvPicPr>
          <p:nvPr userDrawn="1"/>
        </p:nvPicPr>
        <p:blipFill>
          <a:blip r:embed="rId2"/>
          <a:srcRect t="4651" b="35112"/>
          <a:stretch>
            <a:fillRect/>
          </a:stretch>
        </p:blipFill>
        <p:spPr>
          <a:xfrm>
            <a:off x="3862831" y="0"/>
            <a:ext cx="8414894"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105546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8" name="Picture 4">
            <a:extLst>
              <a:ext uri="{FF2B5EF4-FFF2-40B4-BE49-F238E27FC236}">
                <a16:creationId xmlns:a16="http://schemas.microsoft.com/office/drawing/2014/main" id="{19EC9C28-6C3C-64BB-6B33-D2D28CFF77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3810071" y="1"/>
            <a:ext cx="8381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472692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47BE0EC6-F365-8E88-6EAC-4FEE6CB87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8937" y="-10887"/>
            <a:ext cx="8738393" cy="6858001"/>
          </a:xfrm>
          <a:prstGeom prst="rect">
            <a:avLst/>
          </a:prstGeom>
          <a:solidFill>
            <a:srgbClr val="C00000">
              <a:alpha val="48000"/>
            </a:srgbClr>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2" y="-10886"/>
            <a:ext cx="5879989"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230264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5022AE74-6A87-BA47-8530-0DD3CD758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1771" y="0"/>
            <a:ext cx="8354673"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44" y="0"/>
            <a:ext cx="585333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444" y="0"/>
            <a:ext cx="5843244"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444"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84943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up of a piece of paper&#10;&#10;AI-generated content may be incorrect.">
            <a:extLst>
              <a:ext uri="{FF2B5EF4-FFF2-40B4-BE49-F238E27FC236}">
                <a16:creationId xmlns:a16="http://schemas.microsoft.com/office/drawing/2014/main" id="{B210AD6C-D4DA-AC83-3E22-94325B11DB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6061" y="1"/>
            <a:ext cx="8375939"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7284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bench with a dragon and a painting on the wall&#10;&#10;AI-generated content may be incorrect.">
            <a:extLst>
              <a:ext uri="{FF2B5EF4-FFF2-40B4-BE49-F238E27FC236}">
                <a16:creationId xmlns:a16="http://schemas.microsoft.com/office/drawing/2014/main" id="{CD07BE52-4FBA-2527-D861-4D1D06C77B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065" y="0"/>
            <a:ext cx="1169676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213974236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24918" y="-193480"/>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1084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24/02/2026</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32" r:id="rId8"/>
    <p:sldLayoutId id="2147483755" r:id="rId9"/>
    <p:sldLayoutId id="2147483729" r:id="rId10"/>
    <p:sldLayoutId id="2147483730" r:id="rId11"/>
    <p:sldLayoutId id="2147483731" r:id="rId12"/>
    <p:sldLayoutId id="2147483712" r:id="rId13"/>
    <p:sldLayoutId id="2147483727" r:id="rId14"/>
    <p:sldLayoutId id="2147483711" r:id="rId15"/>
    <p:sldLayoutId id="2147483754" r:id="rId16"/>
    <p:sldLayoutId id="2147483752" r:id="rId1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hyperlink" Target="https://aulacarpediem.blogspo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hyperlink" Target="https://deepstash.com/idea/489642/some-questions-to-ignite-conversati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hyperlink" Target="https://blogs.ed.ac.uk/research-bow/tell-us-about-your-methodology-community-based-participatory-resear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www.oide.ie/" TargetMode="External"/><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mailto:info@oide.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DFC-C8FA-DE40-49B5-B6050327E79B}"/>
              </a:ext>
            </a:extLst>
          </p:cNvPr>
          <p:cNvSpPr>
            <a:spLocks noGrp="1"/>
          </p:cNvSpPr>
          <p:nvPr>
            <p:ph type="title"/>
          </p:nvPr>
        </p:nvSpPr>
        <p:spPr>
          <a:xfrm>
            <a:off x="972612" y="3259563"/>
            <a:ext cx="10246767" cy="975944"/>
          </a:xfrm>
        </p:spPr>
        <p:txBody>
          <a:bodyPr>
            <a:noAutofit/>
          </a:bodyPr>
          <a:lstStyle/>
          <a:p>
            <a:pPr algn="ctr">
              <a:lnSpc>
                <a:spcPct val="150000"/>
              </a:lnSpc>
            </a:pPr>
            <a:r>
              <a:rPr lang="en-IE" sz="4400" dirty="0">
                <a:latin typeface="+mj-lt"/>
              </a:rPr>
              <a:t>Oide Classics</a:t>
            </a:r>
            <a:br>
              <a:rPr lang="en-IE" sz="4400" dirty="0">
                <a:latin typeface="+mj-lt"/>
              </a:rPr>
            </a:br>
            <a:r>
              <a:rPr lang="en-GB" sz="3200" dirty="0">
                <a:latin typeface="+mj-lt"/>
              </a:rPr>
              <a:t>Spreagadh JC Classics and LC Classical Studies Online PLE </a:t>
            </a:r>
            <a:br>
              <a:rPr lang="en-GB" sz="3200" dirty="0">
                <a:latin typeface="+mj-lt"/>
              </a:rPr>
            </a:br>
            <a:r>
              <a:rPr lang="en-GB" sz="3200" dirty="0">
                <a:latin typeface="+mj-lt"/>
              </a:rPr>
              <a:t>February 2026</a:t>
            </a:r>
            <a:endParaRPr lang="en-IE" sz="3200" dirty="0">
              <a:latin typeface="+mj-lt"/>
            </a:endParaRPr>
          </a:p>
        </p:txBody>
      </p:sp>
      <p:sp>
        <p:nvSpPr>
          <p:cNvPr id="3" name="Text Placeholder 2">
            <a:extLst>
              <a:ext uri="{FF2B5EF4-FFF2-40B4-BE49-F238E27FC236}">
                <a16:creationId xmlns:a16="http://schemas.microsoft.com/office/drawing/2014/main" id="{797FC4E4-BC50-18DB-769C-FA29A403C4F8}"/>
              </a:ext>
            </a:extLst>
          </p:cNvPr>
          <p:cNvSpPr>
            <a:spLocks noGrp="1"/>
          </p:cNvSpPr>
          <p:nvPr>
            <p:ph type="body" sz="quarter" idx="1"/>
          </p:nvPr>
        </p:nvSpPr>
        <p:spPr>
          <a:xfrm>
            <a:off x="1130439" y="4551192"/>
            <a:ext cx="9931115" cy="1503400"/>
          </a:xfrm>
        </p:spPr>
        <p:txBody>
          <a:bodyPr>
            <a:noAutofit/>
          </a:bodyPr>
          <a:lstStyle/>
          <a:p>
            <a:pPr marL="0" indent="0" algn="ctr">
              <a:buNone/>
            </a:pPr>
            <a:r>
              <a:rPr lang="en-GB" sz="2800" dirty="0">
                <a:effectLst/>
                <a:latin typeface="+mj-lt"/>
              </a:rPr>
              <a:t> </a:t>
            </a:r>
            <a:r>
              <a:rPr lang="en-GB" sz="3200" dirty="0">
                <a:effectLst/>
                <a:latin typeface="+mj-lt"/>
              </a:rPr>
              <a:t>Exploring the Homeric Code in the Iliad</a:t>
            </a:r>
          </a:p>
          <a:p>
            <a:pPr marL="0" indent="0" algn="ctr">
              <a:buNone/>
            </a:pPr>
            <a:r>
              <a:rPr lang="en-GB" sz="3200" dirty="0">
                <a:effectLst/>
                <a:latin typeface="+mj-lt"/>
              </a:rPr>
              <a:t>Voices, Values and Narrative Structures</a:t>
            </a:r>
            <a:endParaRPr lang="en-IE" sz="3200" dirty="0">
              <a:latin typeface="+mj-lt"/>
            </a:endParaRPr>
          </a:p>
        </p:txBody>
      </p:sp>
    </p:spTree>
    <p:extLst>
      <p:ext uri="{BB962C8B-B14F-4D97-AF65-F5344CB8AC3E}">
        <p14:creationId xmlns:p14="http://schemas.microsoft.com/office/powerpoint/2010/main" val="14306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79945-20B9-496C-F6DB-BA08024BD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B0D73-9794-6AB0-6408-7F6F320F0126}"/>
              </a:ext>
            </a:extLst>
          </p:cNvPr>
          <p:cNvSpPr>
            <a:spLocks noGrp="1"/>
          </p:cNvSpPr>
          <p:nvPr>
            <p:ph type="title"/>
          </p:nvPr>
        </p:nvSpPr>
        <p:spPr>
          <a:xfrm>
            <a:off x="518616" y="307336"/>
            <a:ext cx="7858386" cy="1325563"/>
          </a:xfrm>
        </p:spPr>
        <p:txBody>
          <a:bodyPr/>
          <a:lstStyle/>
          <a:p>
            <a:r>
              <a:rPr lang="en-IE" dirty="0"/>
              <a:t>Direct Speech</a:t>
            </a:r>
            <a:endParaRPr lang="en-GB" dirty="0"/>
          </a:p>
        </p:txBody>
      </p:sp>
      <p:sp>
        <p:nvSpPr>
          <p:cNvPr id="3" name="Content Placeholder 2">
            <a:extLst>
              <a:ext uri="{FF2B5EF4-FFF2-40B4-BE49-F238E27FC236}">
                <a16:creationId xmlns:a16="http://schemas.microsoft.com/office/drawing/2014/main" id="{4E661C7A-5564-D471-7E6E-2376F0024E9A}"/>
              </a:ext>
            </a:extLst>
          </p:cNvPr>
          <p:cNvSpPr>
            <a:spLocks noGrp="1"/>
          </p:cNvSpPr>
          <p:nvPr>
            <p:ph sz="half" idx="1"/>
          </p:nvPr>
        </p:nvSpPr>
        <p:spPr>
          <a:xfrm>
            <a:off x="518616" y="2324306"/>
            <a:ext cx="6070214" cy="2602536"/>
          </a:xfrm>
        </p:spPr>
        <p:txBody>
          <a:bodyPr>
            <a:normAutofit/>
          </a:bodyPr>
          <a:lstStyle/>
          <a:p>
            <a:pPr marL="0" indent="0">
              <a:buNone/>
            </a:pPr>
            <a:r>
              <a:rPr lang="en-GB" dirty="0">
                <a:solidFill>
                  <a:schemeClr val="tx1"/>
                </a:solidFill>
              </a:rPr>
              <a:t>Characters speaking in their </a:t>
            </a:r>
          </a:p>
          <a:p>
            <a:pPr marL="0" indent="0">
              <a:buNone/>
            </a:pPr>
            <a:r>
              <a:rPr lang="en-GB" dirty="0">
                <a:solidFill>
                  <a:schemeClr val="tx1"/>
                </a:solidFill>
              </a:rPr>
              <a:t>own voices.</a:t>
            </a:r>
          </a:p>
          <a:p>
            <a:endParaRPr lang="en-GB" dirty="0">
              <a:solidFill>
                <a:schemeClr val="tx1"/>
              </a:solidFill>
            </a:endParaRPr>
          </a:p>
          <a:p>
            <a:pPr marL="0" indent="0">
              <a:buNone/>
            </a:pPr>
            <a:r>
              <a:rPr lang="en-GB" dirty="0">
                <a:solidFill>
                  <a:schemeClr val="tx1"/>
                </a:solidFill>
              </a:rPr>
              <a:t>Example: Achilles and Agamemnon’s quarrel in Book 1 of the </a:t>
            </a:r>
            <a:r>
              <a:rPr lang="en-GB" i="1" dirty="0">
                <a:solidFill>
                  <a:schemeClr val="tx1"/>
                </a:solidFill>
              </a:rPr>
              <a:t>Iliad</a:t>
            </a:r>
            <a:endParaRPr lang="en-GB" dirty="0">
              <a:solidFill>
                <a:schemeClr val="tx1"/>
              </a:solidFill>
            </a:endParaRPr>
          </a:p>
        </p:txBody>
      </p:sp>
      <p:pic>
        <p:nvPicPr>
          <p:cNvPr id="4" name="Picture 3">
            <a:extLst>
              <a:ext uri="{FF2B5EF4-FFF2-40B4-BE49-F238E27FC236}">
                <a16:creationId xmlns:a16="http://schemas.microsoft.com/office/drawing/2014/main" id="{AC6908CF-505D-D1E2-7721-55237965D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88830" y="1855824"/>
            <a:ext cx="5084554" cy="353950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E5D1B01-AC4A-A3FA-C9EC-D9D3D3955976}"/>
              </a:ext>
            </a:extLst>
          </p:cNvPr>
          <p:cNvSpPr txBox="1"/>
          <p:nvPr/>
        </p:nvSpPr>
        <p:spPr>
          <a:xfrm>
            <a:off x="6588830" y="4810549"/>
            <a:ext cx="5084554" cy="584775"/>
          </a:xfrm>
          <a:prstGeom prst="rect">
            <a:avLst/>
          </a:prstGeom>
          <a:solidFill>
            <a:schemeClr val="bg1">
              <a:alpha val="72000"/>
            </a:schemeClr>
          </a:solidFill>
        </p:spPr>
        <p:txBody>
          <a:bodyPr wrap="square" rtlCol="0">
            <a:spAutoFit/>
          </a:bodyPr>
          <a:lstStyle/>
          <a:p>
            <a:r>
              <a:rPr lang="en-IE" sz="1600" dirty="0"/>
              <a:t>The anger of Achilles 1819 Jacques-Louis David Kimbell Art Museum, Texas (Wikimedia Commons)</a:t>
            </a:r>
            <a:endParaRPr lang="en-GB" sz="1600" dirty="0"/>
          </a:p>
        </p:txBody>
      </p:sp>
    </p:spTree>
    <p:extLst>
      <p:ext uri="{BB962C8B-B14F-4D97-AF65-F5344CB8AC3E}">
        <p14:creationId xmlns:p14="http://schemas.microsoft.com/office/powerpoint/2010/main" val="17480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96" y="337829"/>
            <a:ext cx="10515600" cy="1325563"/>
          </a:xfrm>
        </p:spPr>
        <p:txBody>
          <a:bodyPr/>
          <a:lstStyle/>
          <a:p>
            <a:r>
              <a:rPr dirty="0"/>
              <a:t>What is the Homeric Code?</a:t>
            </a:r>
          </a:p>
        </p:txBody>
      </p:sp>
      <p:sp>
        <p:nvSpPr>
          <p:cNvPr id="3" name="Content Placeholder 2"/>
          <p:cNvSpPr>
            <a:spLocks noGrp="1"/>
          </p:cNvSpPr>
          <p:nvPr>
            <p:ph idx="1"/>
          </p:nvPr>
        </p:nvSpPr>
        <p:spPr>
          <a:xfrm>
            <a:off x="838200" y="1825625"/>
            <a:ext cx="5708904" cy="4351338"/>
          </a:xfrm>
        </p:spPr>
        <p:txBody>
          <a:bodyPr vert="horz" lIns="91440" tIns="45720" rIns="91440" bIns="45720" rtlCol="0" anchor="t">
            <a:noAutofit/>
          </a:bodyPr>
          <a:lstStyle/>
          <a:p>
            <a:pPr marL="0" indent="0">
              <a:lnSpc>
                <a:spcPct val="120000"/>
              </a:lnSpc>
              <a:buNone/>
            </a:pPr>
            <a:r>
              <a:rPr lang="en-GB" sz="2400" dirty="0">
                <a:solidFill>
                  <a:schemeClr val="tx1"/>
                </a:solidFill>
              </a:rPr>
              <a:t>A shared value system governing heroic behaviour, motivation and reputation in Homeric epic.</a:t>
            </a:r>
            <a:endParaRPr lang="en-US" dirty="0">
              <a:solidFill>
                <a:schemeClr val="tx1"/>
              </a:solidFill>
            </a:endParaRPr>
          </a:p>
          <a:p>
            <a:r>
              <a:rPr sz="2400" dirty="0">
                <a:solidFill>
                  <a:schemeClr val="tx1"/>
                </a:solidFill>
              </a:rPr>
              <a:t>key values include </a:t>
            </a:r>
            <a:r>
              <a:rPr sz="2400" dirty="0" err="1">
                <a:solidFill>
                  <a:schemeClr val="tx1"/>
                </a:solidFill>
              </a:rPr>
              <a:t>honour</a:t>
            </a:r>
            <a:r>
              <a:rPr sz="2400" dirty="0">
                <a:solidFill>
                  <a:schemeClr val="tx1"/>
                </a:solidFill>
              </a:rPr>
              <a:t> (</a:t>
            </a:r>
            <a:r>
              <a:rPr sz="2400" dirty="0" err="1">
                <a:solidFill>
                  <a:schemeClr val="tx1"/>
                </a:solidFill>
              </a:rPr>
              <a:t>timē</a:t>
            </a:r>
            <a:r>
              <a:rPr sz="2400" dirty="0">
                <a:solidFill>
                  <a:schemeClr val="tx1"/>
                </a:solidFill>
              </a:rPr>
              <a:t>), glory</a:t>
            </a:r>
            <a:r>
              <a:rPr lang="en-IE" sz="2400" dirty="0">
                <a:solidFill>
                  <a:schemeClr val="tx1"/>
                </a:solidFill>
              </a:rPr>
              <a:t> </a:t>
            </a:r>
            <a:r>
              <a:rPr lang="en-GB" sz="2400" dirty="0">
                <a:solidFill>
                  <a:schemeClr val="tx1"/>
                </a:solidFill>
              </a:rPr>
              <a:t>(</a:t>
            </a:r>
            <a:r>
              <a:rPr lang="en-GB" sz="2400" dirty="0" err="1">
                <a:solidFill>
                  <a:schemeClr val="tx1"/>
                </a:solidFill>
              </a:rPr>
              <a:t>kleos</a:t>
            </a:r>
            <a:r>
              <a:rPr lang="en-GB" sz="2400" dirty="0">
                <a:solidFill>
                  <a:schemeClr val="tx1"/>
                </a:solidFill>
              </a:rPr>
              <a:t>) </a:t>
            </a:r>
            <a:r>
              <a:rPr lang="en-IE" sz="2400" dirty="0">
                <a:solidFill>
                  <a:schemeClr val="tx1"/>
                </a:solidFill>
              </a:rPr>
              <a:t>and reputation, </a:t>
            </a:r>
            <a:r>
              <a:rPr sz="2400" dirty="0">
                <a:solidFill>
                  <a:schemeClr val="tx1"/>
                </a:solidFill>
              </a:rPr>
              <a:t>loyalty,</a:t>
            </a:r>
            <a:r>
              <a:rPr lang="en-IE" sz="2400" dirty="0">
                <a:solidFill>
                  <a:schemeClr val="tx1"/>
                </a:solidFill>
              </a:rPr>
              <a:t> respect of status and hierarchy,</a:t>
            </a:r>
            <a:r>
              <a:rPr sz="2400" dirty="0">
                <a:solidFill>
                  <a:schemeClr val="tx1"/>
                </a:solidFill>
              </a:rPr>
              <a:t> bravery and </a:t>
            </a:r>
            <a:r>
              <a:rPr lang="en-IE" sz="2400" dirty="0">
                <a:solidFill>
                  <a:schemeClr val="tx1"/>
                </a:solidFill>
              </a:rPr>
              <a:t>avoidance of shame</a:t>
            </a:r>
            <a:endParaRPr lang="en-IE" sz="2400" dirty="0">
              <a:solidFill>
                <a:schemeClr val="tx1"/>
              </a:solidFill>
              <a:cs typeface="Arial"/>
            </a:endParaRPr>
          </a:p>
          <a:p>
            <a:r>
              <a:rPr lang="en-IE" sz="2400" dirty="0">
                <a:solidFill>
                  <a:schemeClr val="tx1"/>
                </a:solidFill>
              </a:rPr>
              <a:t>it s</a:t>
            </a:r>
            <a:r>
              <a:rPr sz="2400" dirty="0" err="1">
                <a:solidFill>
                  <a:schemeClr val="tx1"/>
                </a:solidFill>
              </a:rPr>
              <a:t>hapes</a:t>
            </a:r>
            <a:r>
              <a:rPr sz="2400" dirty="0">
                <a:solidFill>
                  <a:schemeClr val="tx1"/>
                </a:solidFill>
              </a:rPr>
              <a:t> decisions, </a:t>
            </a:r>
            <a:r>
              <a:rPr lang="en-GB" sz="2400" dirty="0">
                <a:solidFill>
                  <a:schemeClr val="tx1"/>
                </a:solidFill>
              </a:rPr>
              <a:t>relationships and </a:t>
            </a:r>
            <a:r>
              <a:rPr sz="2400" dirty="0">
                <a:solidFill>
                  <a:schemeClr val="tx1"/>
                </a:solidFill>
              </a:rPr>
              <a:t>conflict</a:t>
            </a:r>
            <a:r>
              <a:rPr lang="en-IE" sz="2400" dirty="0">
                <a:solidFill>
                  <a:schemeClr val="tx1"/>
                </a:solidFill>
              </a:rPr>
              <a:t>s</a:t>
            </a:r>
            <a:r>
              <a:rPr sz="2400" dirty="0">
                <a:solidFill>
                  <a:schemeClr val="tx1"/>
                </a:solidFill>
              </a:rPr>
              <a:t> throughout the Iliad</a:t>
            </a:r>
            <a:r>
              <a:rPr lang="en-IE" sz="2400" dirty="0">
                <a:solidFill>
                  <a:schemeClr val="tx1"/>
                </a:solidFill>
              </a:rPr>
              <a:t>.</a:t>
            </a:r>
            <a:endParaRPr lang="en-GB" dirty="0">
              <a:solidFill>
                <a:schemeClr val="tx1"/>
              </a:solidFill>
            </a:endParaRPr>
          </a:p>
        </p:txBody>
      </p:sp>
      <p:pic>
        <p:nvPicPr>
          <p:cNvPr id="2050" name="Picture 2">
            <a:extLst>
              <a:ext uri="{FF2B5EF4-FFF2-40B4-BE49-F238E27FC236}">
                <a16:creationId xmlns:a16="http://schemas.microsoft.com/office/drawing/2014/main" id="{617DF30A-5300-A7DB-F054-EA7F05ADF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51678" y="765"/>
            <a:ext cx="47403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98C119-C19F-E988-99E6-B5432DFBAE48}"/>
              </a:ext>
            </a:extLst>
          </p:cNvPr>
          <p:cNvSpPr txBox="1"/>
          <p:nvPr/>
        </p:nvSpPr>
        <p:spPr>
          <a:xfrm>
            <a:off x="7451678" y="6286873"/>
            <a:ext cx="4740322" cy="584775"/>
          </a:xfrm>
          <a:prstGeom prst="rect">
            <a:avLst/>
          </a:prstGeom>
          <a:solidFill>
            <a:schemeClr val="bg1">
              <a:alpha val="72000"/>
            </a:schemeClr>
          </a:solidFill>
        </p:spPr>
        <p:txBody>
          <a:bodyPr wrap="square" rtlCol="0">
            <a:spAutoFit/>
          </a:bodyPr>
          <a:lstStyle/>
          <a:p>
            <a:r>
              <a:rPr lang="en-IE" sz="1600" dirty="0"/>
              <a:t>The farewell of Hector to Andromache by Carl Friedrich </a:t>
            </a:r>
            <a:r>
              <a:rPr lang="en-IE" sz="1600" dirty="0" err="1"/>
              <a:t>Deckler</a:t>
            </a:r>
            <a:r>
              <a:rPr lang="en-IE" sz="1600" dirty="0"/>
              <a:t> 1900. (Wikimedia commons)</a:t>
            </a:r>
            <a:endParaRPr lang="en-GB"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54312" cy="1325563"/>
          </a:xfrm>
        </p:spPr>
        <p:txBody>
          <a:bodyPr/>
          <a:lstStyle/>
          <a:p>
            <a:r>
              <a:rPr dirty="0"/>
              <a:t>Why </a:t>
            </a:r>
            <a:r>
              <a:rPr lang="en-IE" dirty="0"/>
              <a:t>does </a:t>
            </a:r>
            <a:r>
              <a:rPr dirty="0"/>
              <a:t>the Homeric </a:t>
            </a:r>
            <a:r>
              <a:rPr lang="en-IE" dirty="0"/>
              <a:t>C</a:t>
            </a:r>
            <a:r>
              <a:rPr dirty="0"/>
              <a:t>ode </a:t>
            </a:r>
            <a:r>
              <a:rPr lang="en-IE" dirty="0"/>
              <a:t>m</a:t>
            </a:r>
            <a:r>
              <a:rPr dirty="0"/>
              <a:t>atter in the classroom</a:t>
            </a:r>
            <a:r>
              <a:rPr lang="en-IE" dirty="0"/>
              <a:t>?</a:t>
            </a:r>
            <a:endParaRPr dirty="0"/>
          </a:p>
        </p:txBody>
      </p:sp>
      <p:sp>
        <p:nvSpPr>
          <p:cNvPr id="3" name="Content Placeholder 2"/>
          <p:cNvSpPr>
            <a:spLocks noGrp="1"/>
          </p:cNvSpPr>
          <p:nvPr>
            <p:ph idx="1"/>
          </p:nvPr>
        </p:nvSpPr>
        <p:spPr>
          <a:xfrm>
            <a:off x="838200" y="2141537"/>
            <a:ext cx="5257800" cy="4351338"/>
          </a:xfrm>
        </p:spPr>
        <p:txBody>
          <a:bodyPr>
            <a:normAutofit/>
          </a:bodyPr>
          <a:lstStyle/>
          <a:p>
            <a:pPr marL="0" indent="0">
              <a:buNone/>
            </a:pPr>
            <a:r>
              <a:rPr lang="en-IE" sz="2400" dirty="0">
                <a:solidFill>
                  <a:schemeClr val="tx1"/>
                </a:solidFill>
              </a:rPr>
              <a:t>The Homeric Code:</a:t>
            </a:r>
          </a:p>
          <a:p>
            <a:r>
              <a:rPr sz="2400" dirty="0">
                <a:solidFill>
                  <a:schemeClr val="tx1"/>
                </a:solidFill>
              </a:rPr>
              <a:t>provides a </a:t>
            </a:r>
            <a:r>
              <a:rPr sz="2400" b="1" dirty="0">
                <a:solidFill>
                  <a:schemeClr val="tx1"/>
                </a:solidFill>
              </a:rPr>
              <a:t>framework</a:t>
            </a:r>
            <a:r>
              <a:rPr sz="2400" dirty="0">
                <a:solidFill>
                  <a:schemeClr val="tx1"/>
                </a:solidFill>
              </a:rPr>
              <a:t> for </a:t>
            </a:r>
            <a:r>
              <a:rPr lang="en-IE" sz="2400" noProof="0" dirty="0">
                <a:solidFill>
                  <a:schemeClr val="tx1"/>
                </a:solidFill>
              </a:rPr>
              <a:t>analysing</a:t>
            </a:r>
            <a:r>
              <a:rPr sz="2400" dirty="0">
                <a:solidFill>
                  <a:schemeClr val="tx1"/>
                </a:solidFill>
              </a:rPr>
              <a:t> character motivation</a:t>
            </a:r>
            <a:endParaRPr lang="en-IE" sz="2400" dirty="0">
              <a:solidFill>
                <a:schemeClr val="tx1"/>
              </a:solidFill>
            </a:endParaRPr>
          </a:p>
          <a:p>
            <a:endParaRPr sz="2400" dirty="0">
              <a:solidFill>
                <a:schemeClr val="tx1"/>
              </a:solidFill>
            </a:endParaRPr>
          </a:p>
          <a:p>
            <a:r>
              <a:rPr sz="2400" dirty="0">
                <a:solidFill>
                  <a:schemeClr val="tx1"/>
                </a:solidFill>
              </a:rPr>
              <a:t>helps students understand why heroes act in seemingly extreme ways</a:t>
            </a:r>
            <a:endParaRPr lang="en-IE" sz="2400" dirty="0">
              <a:solidFill>
                <a:schemeClr val="tx1"/>
              </a:solidFill>
            </a:endParaRPr>
          </a:p>
          <a:p>
            <a:endParaRPr sz="2400" dirty="0">
              <a:solidFill>
                <a:schemeClr val="tx1"/>
              </a:solidFill>
            </a:endParaRPr>
          </a:p>
          <a:p>
            <a:r>
              <a:rPr sz="2400" dirty="0">
                <a:solidFill>
                  <a:schemeClr val="tx1"/>
                </a:solidFill>
              </a:rPr>
              <a:t>supports close reading and thematic exploration</a:t>
            </a:r>
            <a:r>
              <a:rPr lang="en-IE" sz="2400" dirty="0">
                <a:solidFill>
                  <a:schemeClr val="tx1"/>
                </a:solidFill>
              </a:rPr>
              <a:t>.</a:t>
            </a:r>
            <a:endParaRPr sz="2400" dirty="0">
              <a:solidFill>
                <a:schemeClr val="tx1"/>
              </a:solidFill>
            </a:endParaRPr>
          </a:p>
        </p:txBody>
      </p:sp>
      <p:pic>
        <p:nvPicPr>
          <p:cNvPr id="3074" name="Picture 2">
            <a:extLst>
              <a:ext uri="{FF2B5EF4-FFF2-40B4-BE49-F238E27FC236}">
                <a16:creationId xmlns:a16="http://schemas.microsoft.com/office/drawing/2014/main" id="{8716C2E1-595B-2EEC-41C5-6E59E874D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973414" y="1694931"/>
            <a:ext cx="2812732" cy="43116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The Odyssey">
            <a:extLst>
              <a:ext uri="{FF2B5EF4-FFF2-40B4-BE49-F238E27FC236}">
                <a16:creationId xmlns:a16="http://schemas.microsoft.com/office/drawing/2014/main" id="{83D4C779-1D20-B777-034B-2EC8E6DE0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4920" y="1690688"/>
            <a:ext cx="2801320" cy="43201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288CA-375E-5679-EC53-EDACB1AD7C82}"/>
              </a:ext>
            </a:extLst>
          </p:cNvPr>
          <p:cNvSpPr>
            <a:spLocks noGrp="1"/>
          </p:cNvSpPr>
          <p:nvPr>
            <p:ph type="title"/>
          </p:nvPr>
        </p:nvSpPr>
        <p:spPr/>
        <p:txBody>
          <a:bodyPr/>
          <a:lstStyle/>
          <a:p>
            <a:r>
              <a:rPr lang="en-IE" dirty="0"/>
              <a:t>Character Types and the Homeric Code</a:t>
            </a:r>
            <a:endParaRPr lang="en-GB" dirty="0"/>
          </a:p>
        </p:txBody>
      </p:sp>
      <p:sp>
        <p:nvSpPr>
          <p:cNvPr id="7" name="Rectangle 6">
            <a:extLst>
              <a:ext uri="{FF2B5EF4-FFF2-40B4-BE49-F238E27FC236}">
                <a16:creationId xmlns:a16="http://schemas.microsoft.com/office/drawing/2014/main" id="{E5E2F0A6-38CB-88E5-AF44-3C7B2227D588}"/>
              </a:ext>
            </a:extLst>
          </p:cNvPr>
          <p:cNvSpPr/>
          <p:nvPr/>
        </p:nvSpPr>
        <p:spPr>
          <a:xfrm>
            <a:off x="8530814" y="5873675"/>
            <a:ext cx="3571539" cy="8928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04BD2A0-4C97-3001-0AE5-153B8D8790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8116" y="2044725"/>
            <a:ext cx="5403207" cy="3663939"/>
          </a:xfrm>
          <a:prstGeom prst="rect">
            <a:avLst/>
          </a:prstGeom>
        </p:spPr>
      </p:pic>
      <p:pic>
        <p:nvPicPr>
          <p:cNvPr id="8" name="Picture 7">
            <a:extLst>
              <a:ext uri="{FF2B5EF4-FFF2-40B4-BE49-F238E27FC236}">
                <a16:creationId xmlns:a16="http://schemas.microsoft.com/office/drawing/2014/main" id="{9F55BB14-B467-D7BA-E02B-62F927C37D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370678" y="1927520"/>
            <a:ext cx="5567441" cy="3781144"/>
          </a:xfrm>
          <a:prstGeom prst="rect">
            <a:avLst/>
          </a:prstGeom>
        </p:spPr>
      </p:pic>
    </p:spTree>
    <p:extLst>
      <p:ext uri="{BB962C8B-B14F-4D97-AF65-F5344CB8AC3E}">
        <p14:creationId xmlns:p14="http://schemas.microsoft.com/office/powerpoint/2010/main" val="19729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29BD-FCDF-CE6B-D533-BA5EA9A0D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3F5A0-EE91-1D02-3B0E-C176AA51C8D5}"/>
              </a:ext>
            </a:extLst>
          </p:cNvPr>
          <p:cNvSpPr>
            <a:spLocks noGrp="1"/>
          </p:cNvSpPr>
          <p:nvPr>
            <p:ph type="title"/>
          </p:nvPr>
        </p:nvSpPr>
        <p:spPr>
          <a:xfrm>
            <a:off x="392479" y="297711"/>
            <a:ext cx="7858386" cy="1325563"/>
          </a:xfrm>
        </p:spPr>
        <p:txBody>
          <a:bodyPr/>
          <a:lstStyle/>
          <a:p>
            <a:r>
              <a:rPr lang="en-IE" dirty="0"/>
              <a:t>Homeric Heroes</a:t>
            </a:r>
            <a:endParaRPr lang="en-GB" dirty="0"/>
          </a:p>
        </p:txBody>
      </p:sp>
      <p:sp>
        <p:nvSpPr>
          <p:cNvPr id="3" name="Content Placeholder 2">
            <a:extLst>
              <a:ext uri="{FF2B5EF4-FFF2-40B4-BE49-F238E27FC236}">
                <a16:creationId xmlns:a16="http://schemas.microsoft.com/office/drawing/2014/main" id="{A0DC49B4-B8DB-9140-1CDF-9BF7417B7F05}"/>
              </a:ext>
            </a:extLst>
          </p:cNvPr>
          <p:cNvSpPr>
            <a:spLocks noGrp="1"/>
          </p:cNvSpPr>
          <p:nvPr>
            <p:ph sz="half" idx="1"/>
          </p:nvPr>
        </p:nvSpPr>
        <p:spPr>
          <a:xfrm>
            <a:off x="392479" y="1336552"/>
            <a:ext cx="5823639" cy="5323892"/>
          </a:xfrm>
        </p:spPr>
        <p:txBody>
          <a:bodyPr>
            <a:normAutofit fontScale="62500" lnSpcReduction="20000"/>
          </a:bodyPr>
          <a:lstStyle/>
          <a:p>
            <a:pPr>
              <a:lnSpc>
                <a:spcPct val="120000"/>
              </a:lnSpc>
            </a:pPr>
            <a:r>
              <a:rPr lang="en-GB" dirty="0">
                <a:solidFill>
                  <a:schemeClr val="tx1"/>
                </a:solidFill>
              </a:rPr>
              <a:t>In the Iliad, Homeric heroes are seen as greater human beings than the ordinary warriors, some may have a divine or semi-divine parent, though the hero himself is still mortal and subject to death, unlike the gods.</a:t>
            </a:r>
          </a:p>
          <a:p>
            <a:pPr>
              <a:lnSpc>
                <a:spcPct val="120000"/>
              </a:lnSpc>
            </a:pPr>
            <a:endParaRPr lang="en-GB" dirty="0">
              <a:solidFill>
                <a:schemeClr val="tx1"/>
              </a:solidFill>
            </a:endParaRPr>
          </a:p>
          <a:p>
            <a:pPr>
              <a:lnSpc>
                <a:spcPct val="120000"/>
              </a:lnSpc>
            </a:pPr>
            <a:r>
              <a:rPr lang="en-GB" dirty="0">
                <a:solidFill>
                  <a:schemeClr val="tx1"/>
                </a:solidFill>
              </a:rPr>
              <a:t>Heroes are of such stature that they sometimes provoke the gods and on occasion may even fight with a god.</a:t>
            </a:r>
          </a:p>
          <a:p>
            <a:pPr>
              <a:lnSpc>
                <a:spcPct val="120000"/>
              </a:lnSpc>
            </a:pPr>
            <a:endParaRPr lang="en-GB" dirty="0">
              <a:solidFill>
                <a:schemeClr val="tx1"/>
              </a:solidFill>
            </a:endParaRPr>
          </a:p>
          <a:p>
            <a:pPr>
              <a:lnSpc>
                <a:spcPct val="120000"/>
              </a:lnSpc>
            </a:pPr>
            <a:r>
              <a:rPr lang="en-GB" dirty="0">
                <a:solidFill>
                  <a:schemeClr val="tx1"/>
                </a:solidFill>
              </a:rPr>
              <a:t>Each hero is distinguished by a virtue (a good quality), but may also have a bad quality, e.g. Achilles is the greatest warrior, but he is also petulant (impatient, irrational) and self-centred. </a:t>
            </a:r>
          </a:p>
          <a:p>
            <a:pPr>
              <a:lnSpc>
                <a:spcPct val="120000"/>
              </a:lnSpc>
            </a:pPr>
            <a:endParaRPr lang="en-GB" b="1" dirty="0">
              <a:solidFill>
                <a:schemeClr val="tx1"/>
              </a:solidFill>
            </a:endParaRPr>
          </a:p>
          <a:p>
            <a:pPr>
              <a:lnSpc>
                <a:spcPct val="120000"/>
              </a:lnSpc>
            </a:pPr>
            <a:r>
              <a:rPr lang="en-GB" dirty="0">
                <a:solidFill>
                  <a:schemeClr val="tx1"/>
                </a:solidFill>
              </a:rPr>
              <a:t>Their heroic power is double-edged.</a:t>
            </a:r>
          </a:p>
        </p:txBody>
      </p:sp>
      <p:pic>
        <p:nvPicPr>
          <p:cNvPr id="4" name="Picture 3">
            <a:extLst>
              <a:ext uri="{FF2B5EF4-FFF2-40B4-BE49-F238E27FC236}">
                <a16:creationId xmlns:a16="http://schemas.microsoft.com/office/drawing/2014/main" id="{7A0B339B-BE54-53B6-1E3C-5CB6211B3B56}"/>
              </a:ext>
            </a:extLst>
          </p:cNvPr>
          <p:cNvPicPr>
            <a:picLocks noChangeAspect="1"/>
          </p:cNvPicPr>
          <p:nvPr/>
        </p:nvPicPr>
        <p:blipFill>
          <a:blip r:embed="rId3"/>
          <a:stretch>
            <a:fillRect/>
          </a:stretch>
        </p:blipFill>
        <p:spPr>
          <a:xfrm>
            <a:off x="6216118" y="1336551"/>
            <a:ext cx="5698484" cy="3276628"/>
          </a:xfrm>
          <a:prstGeom prst="rect">
            <a:avLst/>
          </a:prstGeom>
        </p:spPr>
      </p:pic>
      <p:sp>
        <p:nvSpPr>
          <p:cNvPr id="5" name="TextBox 4">
            <a:extLst>
              <a:ext uri="{FF2B5EF4-FFF2-40B4-BE49-F238E27FC236}">
                <a16:creationId xmlns:a16="http://schemas.microsoft.com/office/drawing/2014/main" id="{FADDAAC9-135E-EB71-8A23-D2D6D8615593}"/>
              </a:ext>
            </a:extLst>
          </p:cNvPr>
          <p:cNvSpPr txBox="1"/>
          <p:nvPr/>
        </p:nvSpPr>
        <p:spPr>
          <a:xfrm>
            <a:off x="6216118" y="4613179"/>
            <a:ext cx="5698484" cy="584775"/>
          </a:xfrm>
          <a:prstGeom prst="rect">
            <a:avLst/>
          </a:prstGeom>
          <a:solidFill>
            <a:schemeClr val="bg1">
              <a:alpha val="72000"/>
            </a:schemeClr>
          </a:solidFill>
        </p:spPr>
        <p:txBody>
          <a:bodyPr wrap="square" lIns="91440" tIns="45720" rIns="91440" bIns="45720" rtlCol="0" anchor="t">
            <a:spAutoFit/>
          </a:bodyPr>
          <a:lstStyle/>
          <a:p>
            <a:r>
              <a:rPr lang="en-IE" sz="1600" dirty="0"/>
              <a:t>The seven heads of heroes from Homer’s Iliad. Heinrich Dieterich 1801-1805 Etching (British Museum)</a:t>
            </a:r>
            <a:endParaRPr lang="en-GB" sz="1600" dirty="0"/>
          </a:p>
        </p:txBody>
      </p:sp>
      <p:sp>
        <p:nvSpPr>
          <p:cNvPr id="6" name="TextBox 5">
            <a:extLst>
              <a:ext uri="{FF2B5EF4-FFF2-40B4-BE49-F238E27FC236}">
                <a16:creationId xmlns:a16="http://schemas.microsoft.com/office/drawing/2014/main" id="{91F85C0B-E832-BB76-6CE4-221A5D93A914}"/>
              </a:ext>
            </a:extLst>
          </p:cNvPr>
          <p:cNvSpPr txBox="1"/>
          <p:nvPr/>
        </p:nvSpPr>
        <p:spPr>
          <a:xfrm>
            <a:off x="6310489" y="5934670"/>
            <a:ext cx="5881511" cy="923330"/>
          </a:xfrm>
          <a:prstGeom prst="rect">
            <a:avLst/>
          </a:prstGeom>
          <a:solidFill>
            <a:schemeClr val="bg1"/>
          </a:solidFill>
        </p:spPr>
        <p:txBody>
          <a:bodyPr wrap="square" rtlCol="0">
            <a:spAutoFit/>
          </a:bodyPr>
          <a:lstStyle/>
          <a:p>
            <a:r>
              <a:rPr lang="en-IE" dirty="0"/>
              <a:t>“conflict within heroism between individual ambition and collective good, and the dangers of putting personal honour above all else.” William Allan, Bloomsbury 2012</a:t>
            </a:r>
            <a:endParaRPr lang="en-GB" dirty="0"/>
          </a:p>
        </p:txBody>
      </p:sp>
    </p:spTree>
    <p:extLst>
      <p:ext uri="{BB962C8B-B14F-4D97-AF65-F5344CB8AC3E}">
        <p14:creationId xmlns:p14="http://schemas.microsoft.com/office/powerpoint/2010/main" val="41051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A2B3-C542-4AF2-E57E-243523C44441}"/>
              </a:ext>
            </a:extLst>
          </p:cNvPr>
          <p:cNvSpPr>
            <a:spLocks noGrp="1"/>
          </p:cNvSpPr>
          <p:nvPr>
            <p:ph type="title"/>
          </p:nvPr>
        </p:nvSpPr>
        <p:spPr/>
        <p:txBody>
          <a:bodyPr/>
          <a:lstStyle/>
          <a:p>
            <a:r>
              <a:rPr lang="en-GB" dirty="0"/>
              <a:t>Women in the </a:t>
            </a:r>
            <a:r>
              <a:rPr lang="en-GB" i="1" dirty="0"/>
              <a:t>Iliad</a:t>
            </a:r>
            <a:br>
              <a:rPr lang="en-GB" dirty="0"/>
            </a:br>
            <a:endParaRPr lang="en-GB" dirty="0"/>
          </a:p>
        </p:txBody>
      </p:sp>
      <p:sp>
        <p:nvSpPr>
          <p:cNvPr id="3" name="Content Placeholder 2">
            <a:extLst>
              <a:ext uri="{FF2B5EF4-FFF2-40B4-BE49-F238E27FC236}">
                <a16:creationId xmlns:a16="http://schemas.microsoft.com/office/drawing/2014/main" id="{F6D51A54-2F49-5845-6E27-8D3CF13AAFBA}"/>
              </a:ext>
            </a:extLst>
          </p:cNvPr>
          <p:cNvSpPr>
            <a:spLocks noGrp="1"/>
          </p:cNvSpPr>
          <p:nvPr>
            <p:ph sz="half" idx="1"/>
          </p:nvPr>
        </p:nvSpPr>
        <p:spPr/>
        <p:txBody>
          <a:bodyPr>
            <a:normAutofit fontScale="62500" lnSpcReduction="20000"/>
          </a:bodyPr>
          <a:lstStyle/>
          <a:p>
            <a:pPr>
              <a:lnSpc>
                <a:spcPct val="120000"/>
              </a:lnSpc>
            </a:pPr>
            <a:r>
              <a:rPr lang="en-GB" dirty="0">
                <a:solidFill>
                  <a:schemeClr val="tx1"/>
                </a:solidFill>
              </a:rPr>
              <a:t>Women are excluded from heroic power but possess strong moral and emotional authority.</a:t>
            </a:r>
          </a:p>
          <a:p>
            <a:pPr>
              <a:lnSpc>
                <a:spcPct val="120000"/>
              </a:lnSpc>
            </a:pPr>
            <a:endParaRPr lang="en-GB" dirty="0">
              <a:solidFill>
                <a:schemeClr val="tx1"/>
              </a:solidFill>
            </a:endParaRPr>
          </a:p>
          <a:p>
            <a:pPr>
              <a:lnSpc>
                <a:spcPct val="120000"/>
              </a:lnSpc>
            </a:pPr>
            <a:r>
              <a:rPr lang="en-GB" dirty="0">
                <a:solidFill>
                  <a:schemeClr val="tx1"/>
                </a:solidFill>
              </a:rPr>
              <a:t>They expose the personal and social cost of heroic values such as honour and glory.</a:t>
            </a:r>
          </a:p>
          <a:p>
            <a:pPr>
              <a:lnSpc>
                <a:spcPct val="120000"/>
              </a:lnSpc>
            </a:pPr>
            <a:endParaRPr lang="en-GB" dirty="0">
              <a:solidFill>
                <a:schemeClr val="tx1"/>
              </a:solidFill>
            </a:endParaRPr>
          </a:p>
          <a:p>
            <a:pPr>
              <a:lnSpc>
                <a:spcPct val="120000"/>
              </a:lnSpc>
            </a:pPr>
            <a:r>
              <a:rPr lang="en-GB" dirty="0">
                <a:solidFill>
                  <a:schemeClr val="tx1"/>
                </a:solidFill>
              </a:rPr>
              <a:t>Through lament, memory and protest, they challenge the heroic narrative of war.</a:t>
            </a:r>
          </a:p>
          <a:p>
            <a:pPr>
              <a:lnSpc>
                <a:spcPct val="120000"/>
              </a:lnSpc>
            </a:pPr>
            <a:endParaRPr lang="en-GB" dirty="0">
              <a:solidFill>
                <a:schemeClr val="tx1"/>
              </a:solidFill>
            </a:endParaRPr>
          </a:p>
          <a:p>
            <a:pPr>
              <a:lnSpc>
                <a:spcPct val="120000"/>
              </a:lnSpc>
            </a:pPr>
            <a:r>
              <a:rPr lang="en-GB" dirty="0">
                <a:solidFill>
                  <a:schemeClr val="tx1"/>
                </a:solidFill>
              </a:rPr>
              <a:t>Example: Andromache reveals how Hector’s heroism leads to the destruction of family life.</a:t>
            </a:r>
          </a:p>
          <a:p>
            <a:pPr marL="0" indent="0">
              <a:buNone/>
            </a:pPr>
            <a:endParaRPr lang="en-GB" dirty="0"/>
          </a:p>
        </p:txBody>
      </p:sp>
      <p:pic>
        <p:nvPicPr>
          <p:cNvPr id="11270" name="Picture 6" descr="The Epic Women of Homer: Exploring Women's Roles in the Iliad and Odyssey :  Eirene S. Allen: Amazon.co.uk: Books">
            <a:extLst>
              <a:ext uri="{FF2B5EF4-FFF2-40B4-BE49-F238E27FC236}">
                <a16:creationId xmlns:a16="http://schemas.microsoft.com/office/drawing/2014/main" id="{3FA1BC3F-6491-30AB-8F09-C80B26CD7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4" y="-4728"/>
            <a:ext cx="4605336" cy="686272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8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C015-3F38-F5BB-2E84-21B15FF2AD38}"/>
              </a:ext>
            </a:extLst>
          </p:cNvPr>
          <p:cNvSpPr>
            <a:spLocks noGrp="1"/>
          </p:cNvSpPr>
          <p:nvPr>
            <p:ph type="title"/>
          </p:nvPr>
        </p:nvSpPr>
        <p:spPr/>
        <p:txBody>
          <a:bodyPr/>
          <a:lstStyle/>
          <a:p>
            <a:r>
              <a:rPr lang="en-GB" dirty="0"/>
              <a:t>Marginal Characters</a:t>
            </a:r>
            <a:br>
              <a:rPr lang="en-GB" b="1" dirty="0"/>
            </a:br>
            <a:endParaRPr lang="en-GB" dirty="0"/>
          </a:p>
        </p:txBody>
      </p:sp>
      <p:sp>
        <p:nvSpPr>
          <p:cNvPr id="3" name="Content Placeholder 2">
            <a:extLst>
              <a:ext uri="{FF2B5EF4-FFF2-40B4-BE49-F238E27FC236}">
                <a16:creationId xmlns:a16="http://schemas.microsoft.com/office/drawing/2014/main" id="{181A3AFA-B54F-87A2-9516-0D43D7F20782}"/>
              </a:ext>
            </a:extLst>
          </p:cNvPr>
          <p:cNvSpPr>
            <a:spLocks noGrp="1"/>
          </p:cNvSpPr>
          <p:nvPr>
            <p:ph sz="half" idx="1"/>
          </p:nvPr>
        </p:nvSpPr>
        <p:spPr>
          <a:xfrm>
            <a:off x="838199" y="1146048"/>
            <a:ext cx="6132513" cy="5711952"/>
          </a:xfrm>
        </p:spPr>
        <p:txBody>
          <a:bodyPr>
            <a:normAutofit fontScale="62500" lnSpcReduction="20000"/>
          </a:bodyPr>
          <a:lstStyle/>
          <a:p>
            <a:pPr>
              <a:lnSpc>
                <a:spcPct val="120000"/>
              </a:lnSpc>
            </a:pPr>
            <a:r>
              <a:rPr lang="en-GB" sz="2900" dirty="0">
                <a:solidFill>
                  <a:schemeClr val="tx1"/>
                </a:solidFill>
              </a:rPr>
              <a:t>Marginal characters exist outside the heroic elite and lack social or military power.</a:t>
            </a:r>
          </a:p>
          <a:p>
            <a:pPr>
              <a:lnSpc>
                <a:spcPct val="120000"/>
              </a:lnSpc>
            </a:pPr>
            <a:endParaRPr lang="en-GB" sz="2900" dirty="0">
              <a:solidFill>
                <a:schemeClr val="tx1"/>
              </a:solidFill>
            </a:endParaRPr>
          </a:p>
          <a:p>
            <a:pPr>
              <a:lnSpc>
                <a:spcPct val="120000"/>
              </a:lnSpc>
            </a:pPr>
            <a:r>
              <a:rPr lang="en-GB" sz="2900" dirty="0">
                <a:solidFill>
                  <a:schemeClr val="tx1"/>
                </a:solidFill>
              </a:rPr>
              <a:t>They offer alternative perspectives on heroism, leadership and justice.</a:t>
            </a:r>
          </a:p>
          <a:p>
            <a:pPr>
              <a:lnSpc>
                <a:spcPct val="120000"/>
              </a:lnSpc>
            </a:pPr>
            <a:endParaRPr lang="en-GB" sz="2900" dirty="0">
              <a:solidFill>
                <a:schemeClr val="tx1"/>
              </a:solidFill>
            </a:endParaRPr>
          </a:p>
          <a:p>
            <a:pPr>
              <a:lnSpc>
                <a:spcPct val="120000"/>
              </a:lnSpc>
            </a:pPr>
            <a:r>
              <a:rPr lang="en-GB" sz="2900" dirty="0">
                <a:solidFill>
                  <a:schemeClr val="tx1"/>
                </a:solidFill>
              </a:rPr>
              <a:t>Their voices often expose hypocrisy, imbalance, or suffering within the heroic system.</a:t>
            </a:r>
          </a:p>
          <a:p>
            <a:pPr>
              <a:lnSpc>
                <a:spcPct val="120000"/>
              </a:lnSpc>
            </a:pPr>
            <a:endParaRPr lang="en-GB" sz="2900" dirty="0">
              <a:solidFill>
                <a:schemeClr val="tx1"/>
              </a:solidFill>
            </a:endParaRPr>
          </a:p>
          <a:p>
            <a:pPr>
              <a:lnSpc>
                <a:spcPct val="120000"/>
              </a:lnSpc>
            </a:pPr>
            <a:r>
              <a:rPr lang="en-GB" sz="2900" dirty="0">
                <a:solidFill>
                  <a:schemeClr val="tx1"/>
                </a:solidFill>
              </a:rPr>
              <a:t>Example: Thersites highlights inequality and suppressed opposition. A common Greek soldier who openly criticises Agamemnon for greed and poor leadership.</a:t>
            </a:r>
          </a:p>
          <a:p>
            <a:pPr lvl="1">
              <a:lnSpc>
                <a:spcPct val="120000"/>
              </a:lnSpc>
            </a:pPr>
            <a:r>
              <a:rPr lang="en-GB" sz="2900" dirty="0">
                <a:solidFill>
                  <a:schemeClr val="tx1"/>
                </a:solidFill>
              </a:rPr>
              <a:t>Thersites is described as physically ugly and socially inferior - lacking any status. Many of his complaints echo what Achilles has already said, but he is publicly humiliated and beaten by Odysseus. (Book 2 line 210)</a:t>
            </a:r>
          </a:p>
          <a:p>
            <a:pPr>
              <a:lnSpc>
                <a:spcPct val="110000"/>
              </a:lnSpc>
            </a:pPr>
            <a:endParaRPr lang="en-GB" dirty="0">
              <a:solidFill>
                <a:schemeClr val="tx1"/>
              </a:solidFill>
            </a:endParaRPr>
          </a:p>
          <a:p>
            <a:endParaRPr lang="en-GB" dirty="0"/>
          </a:p>
        </p:txBody>
      </p:sp>
      <p:pic>
        <p:nvPicPr>
          <p:cNvPr id="12290" name="Picture 2">
            <a:extLst>
              <a:ext uri="{FF2B5EF4-FFF2-40B4-BE49-F238E27FC236}">
                <a16:creationId xmlns:a16="http://schemas.microsoft.com/office/drawing/2014/main" id="{F729D350-1B6B-ACC8-8825-E6D9BC854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7821963" y="0"/>
            <a:ext cx="4370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5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0366-9AF4-69B6-751C-81AD06492B8F}"/>
              </a:ext>
            </a:extLst>
          </p:cNvPr>
          <p:cNvSpPr>
            <a:spLocks noGrp="1"/>
          </p:cNvSpPr>
          <p:nvPr>
            <p:ph type="title"/>
          </p:nvPr>
        </p:nvSpPr>
        <p:spPr/>
        <p:txBody>
          <a:bodyPr/>
          <a:lstStyle/>
          <a:p>
            <a:r>
              <a:rPr lang="en-IE" dirty="0"/>
              <a:t>Close Reading and Text Analysis</a:t>
            </a:r>
            <a:endParaRPr lang="en-GB" dirty="0"/>
          </a:p>
        </p:txBody>
      </p:sp>
      <p:pic>
        <p:nvPicPr>
          <p:cNvPr id="6" name="Content Placeholder 5">
            <a:extLst>
              <a:ext uri="{FF2B5EF4-FFF2-40B4-BE49-F238E27FC236}">
                <a16:creationId xmlns:a16="http://schemas.microsoft.com/office/drawing/2014/main" id="{60A824D1-418C-4257-5993-61769D8A9F2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54300" y="2686790"/>
            <a:ext cx="5565501" cy="2275354"/>
          </a:xfrm>
          <a:prstGeom prst="rect">
            <a:avLst/>
          </a:prstGeom>
          <a:effectLst>
            <a:outerShdw blurRad="63500" sx="102000" sy="102000" algn="ctr" rotWithShape="0">
              <a:prstClr val="black">
                <a:alpha val="40000"/>
              </a:prstClr>
            </a:outerShdw>
          </a:effectLst>
        </p:spPr>
      </p:pic>
      <p:sp>
        <p:nvSpPr>
          <p:cNvPr id="4" name="Content Placeholder 3">
            <a:extLst>
              <a:ext uri="{FF2B5EF4-FFF2-40B4-BE49-F238E27FC236}">
                <a16:creationId xmlns:a16="http://schemas.microsoft.com/office/drawing/2014/main" id="{33D9E2B5-5018-EE46-63E6-A654689E4138}"/>
              </a:ext>
            </a:extLst>
          </p:cNvPr>
          <p:cNvSpPr>
            <a:spLocks noGrp="1"/>
          </p:cNvSpPr>
          <p:nvPr>
            <p:ph sz="half" idx="2"/>
          </p:nvPr>
        </p:nvSpPr>
        <p:spPr>
          <a:xfrm>
            <a:off x="6294120" y="1690688"/>
            <a:ext cx="5763768" cy="4351338"/>
          </a:xfrm>
        </p:spPr>
        <p:txBody>
          <a:bodyPr>
            <a:normAutofit fontScale="85000" lnSpcReduction="10000"/>
          </a:bodyPr>
          <a:lstStyle/>
          <a:p>
            <a:pPr marL="0" indent="0" algn="ctr">
              <a:buNone/>
            </a:pPr>
            <a:r>
              <a:rPr lang="en-IE" b="1" dirty="0">
                <a:solidFill>
                  <a:schemeClr val="tx1"/>
                </a:solidFill>
              </a:rPr>
              <a:t>3 key questions</a:t>
            </a:r>
          </a:p>
          <a:p>
            <a:pPr marL="0" indent="0">
              <a:lnSpc>
                <a:spcPct val="110000"/>
              </a:lnSpc>
              <a:buNone/>
            </a:pPr>
            <a:r>
              <a:rPr lang="en-GB" dirty="0">
                <a:solidFill>
                  <a:schemeClr val="tx1"/>
                </a:solidFill>
              </a:rPr>
              <a:t>What values are presented in the passage/extract? </a:t>
            </a:r>
          </a:p>
          <a:p>
            <a:pPr marL="0" indent="0">
              <a:lnSpc>
                <a:spcPct val="110000"/>
              </a:lnSpc>
              <a:buNone/>
            </a:pPr>
            <a:endParaRPr lang="en-GB" dirty="0">
              <a:solidFill>
                <a:schemeClr val="tx1"/>
              </a:solidFill>
            </a:endParaRPr>
          </a:p>
          <a:p>
            <a:pPr marL="0" indent="0">
              <a:lnSpc>
                <a:spcPct val="110000"/>
              </a:lnSpc>
              <a:buNone/>
            </a:pPr>
            <a:r>
              <a:rPr lang="en-GB" dirty="0">
                <a:solidFill>
                  <a:schemeClr val="tx1"/>
                </a:solidFill>
              </a:rPr>
              <a:t>How does Homer use literary devices or narrative structures to shape our understanding?</a:t>
            </a:r>
          </a:p>
          <a:p>
            <a:pPr marL="0" indent="0">
              <a:lnSpc>
                <a:spcPct val="110000"/>
              </a:lnSpc>
              <a:buNone/>
            </a:pPr>
            <a:endParaRPr lang="en-GB" dirty="0">
              <a:solidFill>
                <a:schemeClr val="tx1"/>
              </a:solidFill>
            </a:endParaRPr>
          </a:p>
          <a:p>
            <a:pPr marL="0" indent="0">
              <a:lnSpc>
                <a:spcPct val="110000"/>
              </a:lnSpc>
              <a:buNone/>
            </a:pPr>
            <a:r>
              <a:rPr lang="en-GB" dirty="0">
                <a:solidFill>
                  <a:schemeClr val="tx1"/>
                </a:solidFill>
              </a:rPr>
              <a:t>What narrative purpose does this character or scene serve within the epic?</a:t>
            </a:r>
          </a:p>
          <a:p>
            <a:endParaRPr lang="en-GB" dirty="0"/>
          </a:p>
        </p:txBody>
      </p:sp>
    </p:spTree>
    <p:extLst>
      <p:ext uri="{BB962C8B-B14F-4D97-AF65-F5344CB8AC3E}">
        <p14:creationId xmlns:p14="http://schemas.microsoft.com/office/powerpoint/2010/main" val="230743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8518A2-B86E-D3B4-3DAE-6243AD6F8B1B}"/>
              </a:ext>
            </a:extLst>
          </p:cNvPr>
          <p:cNvSpPr/>
          <p:nvPr/>
        </p:nvSpPr>
        <p:spPr>
          <a:xfrm>
            <a:off x="8290560" y="15240"/>
            <a:ext cx="3886200" cy="6827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4B645C0-EC8C-79DC-AE26-CE3F731872F6}"/>
              </a:ext>
            </a:extLst>
          </p:cNvPr>
          <p:cNvSpPr>
            <a:spLocks noGrp="1"/>
          </p:cNvSpPr>
          <p:nvPr>
            <p:ph sz="half" idx="1"/>
          </p:nvPr>
        </p:nvSpPr>
        <p:spPr>
          <a:xfrm>
            <a:off x="6355735" y="1137699"/>
            <a:ext cx="5637488" cy="5728978"/>
          </a:xfrm>
        </p:spPr>
        <p:txBody>
          <a:bodyPr>
            <a:normAutofit fontScale="85000" lnSpcReduction="20000"/>
          </a:bodyPr>
          <a:lstStyle/>
          <a:p>
            <a:pPr marL="0" indent="0">
              <a:lnSpc>
                <a:spcPct val="120000"/>
              </a:lnSpc>
              <a:buNone/>
            </a:pPr>
            <a:r>
              <a:rPr lang="en-IE" dirty="0">
                <a:solidFill>
                  <a:schemeClr val="tx1"/>
                </a:solidFill>
              </a:rPr>
              <a:t>Group work – Breakout Rooms - Padlet</a:t>
            </a:r>
          </a:p>
          <a:p>
            <a:pPr marL="0" indent="0">
              <a:lnSpc>
                <a:spcPct val="120000"/>
              </a:lnSpc>
              <a:buNone/>
            </a:pPr>
            <a:endParaRPr lang="en-IE" dirty="0">
              <a:solidFill>
                <a:schemeClr val="tx1"/>
              </a:solidFill>
            </a:endParaRPr>
          </a:p>
          <a:p>
            <a:pPr marL="0" indent="0">
              <a:lnSpc>
                <a:spcPct val="120000"/>
              </a:lnSpc>
              <a:buNone/>
            </a:pPr>
            <a:r>
              <a:rPr lang="en-IE" dirty="0">
                <a:solidFill>
                  <a:schemeClr val="tx1"/>
                </a:solidFill>
              </a:rPr>
              <a:t>Using the extract allocated to your group from the Iliad, discuss the 3 associated questions.</a:t>
            </a:r>
          </a:p>
          <a:p>
            <a:pPr marL="0" indent="0">
              <a:lnSpc>
                <a:spcPct val="120000"/>
              </a:lnSpc>
              <a:buNone/>
            </a:pPr>
            <a:endParaRPr lang="en-IE" dirty="0">
              <a:solidFill>
                <a:schemeClr val="tx1"/>
              </a:solidFill>
            </a:endParaRPr>
          </a:p>
          <a:p>
            <a:pPr marL="0" indent="0">
              <a:lnSpc>
                <a:spcPct val="120000"/>
              </a:lnSpc>
              <a:buNone/>
            </a:pPr>
            <a:r>
              <a:rPr lang="en-IE" dirty="0">
                <a:solidFill>
                  <a:schemeClr val="tx1"/>
                </a:solidFill>
              </a:rPr>
              <a:t>Make reference to the glossary of terms as you formulate your responses to each of the questions. </a:t>
            </a:r>
          </a:p>
          <a:p>
            <a:pPr marL="0" indent="0">
              <a:lnSpc>
                <a:spcPct val="120000"/>
              </a:lnSpc>
              <a:buNone/>
            </a:pPr>
            <a:endParaRPr lang="en-IE" dirty="0">
              <a:solidFill>
                <a:schemeClr val="tx1"/>
              </a:solidFill>
            </a:endParaRPr>
          </a:p>
          <a:p>
            <a:pPr marL="0" indent="0">
              <a:lnSpc>
                <a:spcPct val="120000"/>
              </a:lnSpc>
              <a:buNone/>
            </a:pPr>
            <a:r>
              <a:rPr lang="en-IE" dirty="0">
                <a:solidFill>
                  <a:schemeClr val="tx1"/>
                </a:solidFill>
              </a:rPr>
              <a:t>Consider and discuss in the breakout room how you could use this approach to support students in the classroom?</a:t>
            </a:r>
            <a:endParaRPr lang="en-GB" dirty="0">
              <a:solidFill>
                <a:schemeClr val="tx1"/>
              </a:solidFill>
            </a:endParaRPr>
          </a:p>
        </p:txBody>
      </p:sp>
      <p:pic>
        <p:nvPicPr>
          <p:cNvPr id="8" name="Picture 7">
            <a:extLst>
              <a:ext uri="{FF2B5EF4-FFF2-40B4-BE49-F238E27FC236}">
                <a16:creationId xmlns:a16="http://schemas.microsoft.com/office/drawing/2014/main" id="{3F9F8CC2-9F08-75A9-212E-9888A5CAEC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0" y="0"/>
            <a:ext cx="6152438" cy="6858000"/>
          </a:xfrm>
          <a:prstGeom prst="rect">
            <a:avLst/>
          </a:prstGeom>
        </p:spPr>
      </p:pic>
      <p:sp>
        <p:nvSpPr>
          <p:cNvPr id="2" name="Title 1">
            <a:extLst>
              <a:ext uri="{FF2B5EF4-FFF2-40B4-BE49-F238E27FC236}">
                <a16:creationId xmlns:a16="http://schemas.microsoft.com/office/drawing/2014/main" id="{CC04BAE9-5481-97B5-7FB6-03B5CE843B2E}"/>
              </a:ext>
            </a:extLst>
          </p:cNvPr>
          <p:cNvSpPr>
            <a:spLocks noGrp="1"/>
          </p:cNvSpPr>
          <p:nvPr>
            <p:ph type="title"/>
          </p:nvPr>
        </p:nvSpPr>
        <p:spPr>
          <a:xfrm>
            <a:off x="6675119" y="185730"/>
            <a:ext cx="4998719" cy="951969"/>
          </a:xfrm>
          <a:solidFill>
            <a:schemeClr val="bg1"/>
          </a:solidFill>
        </p:spPr>
        <p:txBody>
          <a:bodyPr>
            <a:normAutofit/>
          </a:bodyPr>
          <a:lstStyle/>
          <a:p>
            <a:pPr algn="ctr"/>
            <a:r>
              <a:rPr lang="en-GB" dirty="0"/>
              <a:t>Close Reading</a:t>
            </a:r>
          </a:p>
        </p:txBody>
      </p:sp>
      <p:sp>
        <p:nvSpPr>
          <p:cNvPr id="4" name="TextBox 3">
            <a:extLst>
              <a:ext uri="{FF2B5EF4-FFF2-40B4-BE49-F238E27FC236}">
                <a16:creationId xmlns:a16="http://schemas.microsoft.com/office/drawing/2014/main" id="{81A20638-B07F-A740-63D5-EF9E9CC48051}"/>
              </a:ext>
            </a:extLst>
          </p:cNvPr>
          <p:cNvSpPr txBox="1"/>
          <p:nvPr/>
        </p:nvSpPr>
        <p:spPr>
          <a:xfrm>
            <a:off x="0" y="6343457"/>
            <a:ext cx="6172198" cy="523220"/>
          </a:xfrm>
          <a:prstGeom prst="rect">
            <a:avLst/>
          </a:prstGeom>
          <a:solidFill>
            <a:schemeClr val="bg1">
              <a:alpha val="72000"/>
            </a:schemeClr>
          </a:solidFill>
        </p:spPr>
        <p:txBody>
          <a:bodyPr wrap="square" rtlCol="0">
            <a:spAutoFit/>
          </a:bodyPr>
          <a:lstStyle/>
          <a:p>
            <a:r>
              <a:rPr lang="en-IE" sz="1400" dirty="0"/>
              <a:t>Ancient Greek man with wax tablet. Painting by Douris 500BC – Berlin Museum – (Wikimedia commons)</a:t>
            </a:r>
            <a:endParaRPr lang="en-GB" sz="1400" dirty="0"/>
          </a:p>
        </p:txBody>
      </p:sp>
      <p:pic>
        <p:nvPicPr>
          <p:cNvPr id="7" name="Content Placeholder 9">
            <a:extLst>
              <a:ext uri="{FF2B5EF4-FFF2-40B4-BE49-F238E27FC236}">
                <a16:creationId xmlns:a16="http://schemas.microsoft.com/office/drawing/2014/main" id="{EEF014BC-29B8-D58F-4374-F37F5AF5B40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96141" y="1253331"/>
            <a:ext cx="4351338" cy="4351338"/>
          </a:xfrm>
        </p:spPr>
      </p:pic>
    </p:spTree>
    <p:extLst>
      <p:ext uri="{BB962C8B-B14F-4D97-AF65-F5344CB8AC3E}">
        <p14:creationId xmlns:p14="http://schemas.microsoft.com/office/powerpoint/2010/main" val="7760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66209C-A34B-3019-127C-D3E8D75C05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1" y="0"/>
            <a:ext cx="5758543" cy="6872258"/>
          </a:xfrm>
          <a:prstGeom prst="rect">
            <a:avLst/>
          </a:prstGeom>
        </p:spPr>
      </p:pic>
      <p:sp>
        <p:nvSpPr>
          <p:cNvPr id="2" name="Title 1">
            <a:extLst>
              <a:ext uri="{FF2B5EF4-FFF2-40B4-BE49-F238E27FC236}">
                <a16:creationId xmlns:a16="http://schemas.microsoft.com/office/drawing/2014/main" id="{8B38E3D7-8FBC-3FAA-D6B1-3014BD4B34BD}"/>
              </a:ext>
            </a:extLst>
          </p:cNvPr>
          <p:cNvSpPr>
            <a:spLocks noGrp="1"/>
          </p:cNvSpPr>
          <p:nvPr>
            <p:ph type="title"/>
          </p:nvPr>
        </p:nvSpPr>
        <p:spPr>
          <a:xfrm>
            <a:off x="-1" y="5829656"/>
            <a:ext cx="5758543" cy="1039229"/>
          </a:xfrm>
          <a:solidFill>
            <a:schemeClr val="bg1">
              <a:alpha val="80000"/>
            </a:schemeClr>
          </a:solidFill>
          <a:ln>
            <a:noFill/>
          </a:ln>
        </p:spPr>
        <p:txBody>
          <a:bodyPr>
            <a:normAutofit/>
          </a:bodyPr>
          <a:lstStyle/>
          <a:p>
            <a:pPr algn="ctr"/>
            <a:r>
              <a:rPr lang="en-IE" sz="2400" dirty="0">
                <a:solidFill>
                  <a:schemeClr val="tx1"/>
                </a:solidFill>
              </a:rPr>
              <a:t>How could this inquiry-based approach support students in the classroom?</a:t>
            </a:r>
            <a:endParaRPr lang="en-GB" sz="2400" dirty="0">
              <a:solidFill>
                <a:schemeClr val="tx1"/>
              </a:solidFill>
            </a:endParaRPr>
          </a:p>
        </p:txBody>
      </p:sp>
      <p:sp>
        <p:nvSpPr>
          <p:cNvPr id="4" name="TextBox 3">
            <a:extLst>
              <a:ext uri="{FF2B5EF4-FFF2-40B4-BE49-F238E27FC236}">
                <a16:creationId xmlns:a16="http://schemas.microsoft.com/office/drawing/2014/main" id="{8ACB0B73-C1E1-D71F-2048-4FD58A0C5593}"/>
              </a:ext>
            </a:extLst>
          </p:cNvPr>
          <p:cNvSpPr txBox="1"/>
          <p:nvPr/>
        </p:nvSpPr>
        <p:spPr>
          <a:xfrm>
            <a:off x="6433457" y="1028343"/>
            <a:ext cx="5433830" cy="4801314"/>
          </a:xfrm>
          <a:prstGeom prst="rect">
            <a:avLst/>
          </a:prstGeom>
          <a:solidFill>
            <a:schemeClr val="bg1">
              <a:lumMod val="95000"/>
            </a:schemeClr>
          </a:solidFill>
        </p:spPr>
        <p:txBody>
          <a:bodyPr wrap="square">
            <a:spAutoFit/>
          </a:bodyPr>
          <a:lstStyle/>
          <a:p>
            <a:r>
              <a:rPr lang="en-GB" dirty="0"/>
              <a:t>Achilles</a:t>
            </a:r>
          </a:p>
          <a:p>
            <a:r>
              <a:rPr lang="en-GB" dirty="0"/>
              <a:t>How does Achilles’ speech in Book 1 challenge the idea that heroic honour is fair or just?</a:t>
            </a:r>
          </a:p>
          <a:p>
            <a:endParaRPr lang="en-GB" dirty="0"/>
          </a:p>
          <a:p>
            <a:r>
              <a:rPr lang="en-GB" dirty="0"/>
              <a:t>Andromache</a:t>
            </a:r>
          </a:p>
          <a:p>
            <a:r>
              <a:rPr lang="en-GB" dirty="0"/>
              <a:t>How does Andromache’s speech change our understanding of Hector’s heroism?</a:t>
            </a:r>
          </a:p>
          <a:p>
            <a:endParaRPr lang="en-GB" dirty="0"/>
          </a:p>
          <a:p>
            <a:r>
              <a:rPr lang="en-GB" dirty="0"/>
              <a:t>Hector</a:t>
            </a:r>
          </a:p>
          <a:p>
            <a:r>
              <a:rPr lang="en-GB" dirty="0"/>
              <a:t>How does Hector’s farewell speech change our understanding of what it means to be a hero in the Homeric world?</a:t>
            </a:r>
          </a:p>
          <a:p>
            <a:endParaRPr lang="en-GB" dirty="0"/>
          </a:p>
          <a:p>
            <a:r>
              <a:rPr lang="en-GB" dirty="0"/>
              <a:t>Priam</a:t>
            </a:r>
          </a:p>
          <a:p>
            <a:r>
              <a:rPr lang="en-GB" dirty="0"/>
              <a:t>How does Priam’s supplication force Achilles, and the audience, to rethink vengeance and honour?</a:t>
            </a:r>
          </a:p>
          <a:p>
            <a:endParaRPr lang="en-GB" dirty="0"/>
          </a:p>
        </p:txBody>
      </p:sp>
    </p:spTree>
    <p:extLst>
      <p:ext uri="{BB962C8B-B14F-4D97-AF65-F5344CB8AC3E}">
        <p14:creationId xmlns:p14="http://schemas.microsoft.com/office/powerpoint/2010/main" val="139472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fade">
                                      <p:cBhvr>
                                        <p:cTn id="3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35BEDB-688F-E71E-D05A-2412AF30B10F}"/>
              </a:ext>
            </a:extLst>
          </p:cNvPr>
          <p:cNvSpPr>
            <a:spLocks noGrp="1"/>
          </p:cNvSpPr>
          <p:nvPr>
            <p:ph type="body" sz="half" idx="2"/>
          </p:nvPr>
        </p:nvSpPr>
        <p:spPr>
          <a:xfrm>
            <a:off x="526774" y="2129043"/>
            <a:ext cx="3857625" cy="2944813"/>
          </a:xfrm>
        </p:spPr>
        <p:txBody>
          <a:bodyPr>
            <a:normAutofit/>
          </a:bodyPr>
          <a:lstStyle/>
          <a:p>
            <a:pPr marL="0" marR="0" lvl="0" indent="0" algn="ctr" defTabSz="914400" rtl="0" eaLnBrk="1" fontAlgn="auto" latinLnBrk="0" hangingPunct="1">
              <a:lnSpc>
                <a:spcPct val="120000"/>
              </a:lnSpc>
              <a:spcBef>
                <a:spcPts val="1000"/>
              </a:spcBef>
              <a:spcAft>
                <a:spcPts val="0"/>
              </a:spcAft>
              <a:buClr>
                <a:prstClr val="white"/>
              </a:buClr>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Calibri Light" charset="0"/>
                <a:cs typeface="Calibri Light" charset="0"/>
              </a:rPr>
              <a:t>Exploring the Homeric Code in the Iliad:</a:t>
            </a:r>
          </a:p>
          <a:p>
            <a:pPr marL="0" marR="0" lvl="0" indent="0" algn="ctr" defTabSz="914400" rtl="0" eaLnBrk="1" fontAlgn="auto" latinLnBrk="0" hangingPunct="1">
              <a:lnSpc>
                <a:spcPct val="120000"/>
              </a:lnSpc>
              <a:spcBef>
                <a:spcPts val="1000"/>
              </a:spcBef>
              <a:spcAft>
                <a:spcPts val="0"/>
              </a:spcAft>
              <a:buClr>
                <a:prstClr val="white"/>
              </a:buClr>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Calibri Light" charset="0"/>
                <a:cs typeface="Calibri Light" charset="0"/>
              </a:rPr>
              <a:t>Voices, Values and Narrative Structures</a:t>
            </a:r>
            <a:endParaRPr kumimoji="0" lang="en-IE" sz="2800" b="0" i="0" u="none" strike="noStrike" kern="1200" cap="none" spc="0" normalizeH="0" baseline="0" noProof="0" dirty="0">
              <a:ln>
                <a:noFill/>
              </a:ln>
              <a:solidFill>
                <a:prstClr val="white"/>
              </a:solidFill>
              <a:effectLst/>
              <a:uLnTx/>
              <a:uFillTx/>
              <a:latin typeface="Arial" panose="020B0604020202020204"/>
              <a:ea typeface="Calibri Light" charset="0"/>
              <a:cs typeface="Calibri Light" charset="0"/>
            </a:endParaRPr>
          </a:p>
          <a:p>
            <a:endParaRPr lang="en-GB" dirty="0"/>
          </a:p>
        </p:txBody>
      </p:sp>
    </p:spTree>
    <p:extLst>
      <p:ext uri="{BB962C8B-B14F-4D97-AF65-F5344CB8AC3E}">
        <p14:creationId xmlns:p14="http://schemas.microsoft.com/office/powerpoint/2010/main" val="10330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CB958-D071-D7AB-8807-95C2BADD87D6}"/>
              </a:ext>
            </a:extLst>
          </p:cNvPr>
          <p:cNvSpPr/>
          <p:nvPr/>
        </p:nvSpPr>
        <p:spPr>
          <a:xfrm>
            <a:off x="8404261" y="6123398"/>
            <a:ext cx="3777465" cy="657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1B2444FC-D50B-D243-6F66-A3FBA0209CCE}"/>
              </a:ext>
            </a:extLst>
          </p:cNvPr>
          <p:cNvSpPr>
            <a:spLocks noGrp="1"/>
          </p:cNvSpPr>
          <p:nvPr>
            <p:ph sz="half" idx="2"/>
          </p:nvPr>
        </p:nvSpPr>
        <p:spPr>
          <a:xfrm>
            <a:off x="6220878" y="1663751"/>
            <a:ext cx="5488067" cy="5154621"/>
          </a:xfrm>
        </p:spPr>
        <p:txBody>
          <a:bodyPr>
            <a:normAutofit fontScale="55000" lnSpcReduction="20000"/>
          </a:bodyPr>
          <a:lstStyle/>
          <a:p>
            <a:pPr marL="0" indent="0">
              <a:lnSpc>
                <a:spcPct val="120000"/>
              </a:lnSpc>
              <a:buNone/>
            </a:pPr>
            <a:r>
              <a:rPr lang="en-GB" sz="3600" b="1" dirty="0">
                <a:solidFill>
                  <a:schemeClr val="tx1"/>
                </a:solidFill>
              </a:rPr>
              <a:t>Example:</a:t>
            </a:r>
          </a:p>
          <a:p>
            <a:pPr marL="0" indent="0">
              <a:lnSpc>
                <a:spcPct val="120000"/>
              </a:lnSpc>
              <a:buNone/>
            </a:pPr>
            <a:r>
              <a:rPr lang="en-GB" sz="3600" dirty="0">
                <a:solidFill>
                  <a:schemeClr val="tx1"/>
                </a:solidFill>
              </a:rPr>
              <a:t>Group work – sentence starters</a:t>
            </a:r>
          </a:p>
          <a:p>
            <a:pPr marL="0" indent="0">
              <a:lnSpc>
                <a:spcPct val="120000"/>
              </a:lnSpc>
              <a:buNone/>
            </a:pPr>
            <a:endParaRPr lang="en-GB" sz="3600" dirty="0">
              <a:solidFill>
                <a:schemeClr val="tx1"/>
              </a:solidFill>
            </a:endParaRPr>
          </a:p>
          <a:p>
            <a:pPr>
              <a:lnSpc>
                <a:spcPct val="120000"/>
              </a:lnSpc>
            </a:pPr>
            <a:r>
              <a:rPr lang="en-GB" sz="3600" dirty="0">
                <a:solidFill>
                  <a:schemeClr val="tx1"/>
                </a:solidFill>
              </a:rPr>
              <a:t>Achilles is angry because Agamemnon does not respect him…</a:t>
            </a:r>
          </a:p>
          <a:p>
            <a:pPr>
              <a:lnSpc>
                <a:spcPct val="120000"/>
              </a:lnSpc>
            </a:pPr>
            <a:endParaRPr lang="en-GB" sz="3600" dirty="0">
              <a:solidFill>
                <a:schemeClr val="tx1"/>
              </a:solidFill>
            </a:endParaRPr>
          </a:p>
          <a:p>
            <a:pPr>
              <a:lnSpc>
                <a:spcPct val="120000"/>
              </a:lnSpc>
            </a:pPr>
            <a:r>
              <a:rPr lang="en-GB" sz="3600" dirty="0">
                <a:solidFill>
                  <a:schemeClr val="tx1"/>
                </a:solidFill>
              </a:rPr>
              <a:t>Andromache and Priam show how war affects those who are not celebrated as heroes…</a:t>
            </a:r>
          </a:p>
          <a:p>
            <a:pPr>
              <a:lnSpc>
                <a:spcPct val="120000"/>
              </a:lnSpc>
            </a:pPr>
            <a:endParaRPr lang="en-GB" sz="3600" dirty="0">
              <a:solidFill>
                <a:schemeClr val="tx1"/>
              </a:solidFill>
            </a:endParaRPr>
          </a:p>
          <a:p>
            <a:r>
              <a:rPr lang="en-GB" sz="3600" dirty="0">
                <a:solidFill>
                  <a:schemeClr val="tx1"/>
                </a:solidFill>
              </a:rPr>
              <a:t>Andromache’s speech exposes the human cost of heroic values in a world dominated by war and reputation…</a:t>
            </a:r>
          </a:p>
          <a:p>
            <a:endParaRPr lang="en-GB" dirty="0"/>
          </a:p>
        </p:txBody>
      </p:sp>
      <p:pic>
        <p:nvPicPr>
          <p:cNvPr id="14" name="Picture 13">
            <a:extLst>
              <a:ext uri="{FF2B5EF4-FFF2-40B4-BE49-F238E27FC236}">
                <a16:creationId xmlns:a16="http://schemas.microsoft.com/office/drawing/2014/main" id="{D1E14200-13D4-AC54-E033-377CDD796B5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876900" y="1743076"/>
            <a:ext cx="5018803" cy="4709096"/>
          </a:xfrm>
          <a:prstGeom prst="rect">
            <a:avLst/>
          </a:prstGeom>
        </p:spPr>
      </p:pic>
      <p:sp>
        <p:nvSpPr>
          <p:cNvPr id="7" name="Title 6">
            <a:extLst>
              <a:ext uri="{FF2B5EF4-FFF2-40B4-BE49-F238E27FC236}">
                <a16:creationId xmlns:a16="http://schemas.microsoft.com/office/drawing/2014/main" id="{8A819FCF-0A92-99DA-0F2E-1120B0F633DF}"/>
              </a:ext>
            </a:extLst>
          </p:cNvPr>
          <p:cNvSpPr>
            <a:spLocks noGrp="1"/>
          </p:cNvSpPr>
          <p:nvPr>
            <p:ph type="title"/>
          </p:nvPr>
        </p:nvSpPr>
        <p:spPr>
          <a:xfrm>
            <a:off x="819551" y="338188"/>
            <a:ext cx="9581749" cy="1325563"/>
          </a:xfrm>
          <a:solidFill>
            <a:schemeClr val="bg1"/>
          </a:solidFill>
        </p:spPr>
        <p:txBody>
          <a:bodyPr>
            <a:noAutofit/>
          </a:bodyPr>
          <a:lstStyle/>
          <a:p>
            <a:r>
              <a:rPr lang="en-GB" sz="2800" dirty="0"/>
              <a:t>How do/could you provide formative assessment opportunities for your students to understand these epics terms and literary devices?</a:t>
            </a:r>
          </a:p>
        </p:txBody>
      </p:sp>
    </p:spTree>
    <p:extLst>
      <p:ext uri="{BB962C8B-B14F-4D97-AF65-F5344CB8AC3E}">
        <p14:creationId xmlns:p14="http://schemas.microsoft.com/office/powerpoint/2010/main" val="330017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0D98B8-369D-7844-0B7F-2238D71526E2}"/>
              </a:ext>
            </a:extLst>
          </p:cNvPr>
          <p:cNvPicPr>
            <a:picLocks noGrp="1" noChangeAspect="1"/>
          </p:cNvPicPr>
          <p:nvPr>
            <p:ph sz="half" idx="1"/>
          </p:nvPr>
        </p:nvPicPr>
        <p:blipFill>
          <a:blip r:embed="rId3"/>
          <a:stretch>
            <a:fillRect/>
          </a:stretch>
        </p:blipFill>
        <p:spPr>
          <a:xfrm>
            <a:off x="3952875" y="378145"/>
            <a:ext cx="4286250" cy="61017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93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4E449-817E-4311-D603-0C97BD7FE1B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5BEF3DB-7112-E7D9-0120-8EFEFF2310A9}"/>
              </a:ext>
            </a:extLst>
          </p:cNvPr>
          <p:cNvSpPr/>
          <p:nvPr/>
        </p:nvSpPr>
        <p:spPr>
          <a:xfrm>
            <a:off x="6096000" y="5441924"/>
            <a:ext cx="6096000" cy="1416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EAED5C0-D514-17D8-79EE-EAD99803A454}"/>
              </a:ext>
            </a:extLst>
          </p:cNvPr>
          <p:cNvSpPr>
            <a:spLocks noGrp="1"/>
          </p:cNvSpPr>
          <p:nvPr>
            <p:ph type="title"/>
          </p:nvPr>
        </p:nvSpPr>
        <p:spPr>
          <a:xfrm>
            <a:off x="530663" y="360735"/>
            <a:ext cx="10515600" cy="1325563"/>
          </a:xfrm>
        </p:spPr>
        <p:txBody>
          <a:bodyPr/>
          <a:lstStyle/>
          <a:p>
            <a:r>
              <a:rPr lang="en-GB" dirty="0"/>
              <a:t>In this elective we:</a:t>
            </a:r>
          </a:p>
        </p:txBody>
      </p:sp>
      <p:sp>
        <p:nvSpPr>
          <p:cNvPr id="5" name="Content Placeholder 2">
            <a:extLst>
              <a:ext uri="{FF2B5EF4-FFF2-40B4-BE49-F238E27FC236}">
                <a16:creationId xmlns:a16="http://schemas.microsoft.com/office/drawing/2014/main" id="{CE55A3A4-255C-D482-C95D-1369513F56A1}"/>
              </a:ext>
            </a:extLst>
          </p:cNvPr>
          <p:cNvSpPr txBox="1">
            <a:spLocks/>
          </p:cNvSpPr>
          <p:nvPr/>
        </p:nvSpPr>
        <p:spPr>
          <a:xfrm>
            <a:off x="530663" y="1495333"/>
            <a:ext cx="5085192" cy="52362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strike="sngStrike" dirty="0">
              <a:solidFill>
                <a:schemeClr val="tx1"/>
              </a:solidFill>
            </a:endParaRPr>
          </a:p>
          <a:p>
            <a:pPr>
              <a:lnSpc>
                <a:spcPct val="120000"/>
              </a:lnSpc>
            </a:pPr>
            <a:r>
              <a:rPr lang="en-GB" sz="2600" dirty="0">
                <a:solidFill>
                  <a:schemeClr val="tx1"/>
                </a:solidFill>
              </a:rPr>
              <a:t>explored the values of the Homeric Code</a:t>
            </a:r>
          </a:p>
          <a:p>
            <a:pPr>
              <a:lnSpc>
                <a:spcPct val="120000"/>
              </a:lnSpc>
            </a:pPr>
            <a:endParaRPr lang="en-GB" sz="2600" dirty="0">
              <a:solidFill>
                <a:schemeClr val="tx1"/>
              </a:solidFill>
            </a:endParaRPr>
          </a:p>
          <a:p>
            <a:pPr>
              <a:lnSpc>
                <a:spcPct val="120000"/>
              </a:lnSpc>
            </a:pPr>
            <a:r>
              <a:rPr lang="en-GB" sz="2600" dirty="0">
                <a:solidFill>
                  <a:schemeClr val="tx1"/>
                </a:solidFill>
              </a:rPr>
              <a:t>analysed perspectives of heroes, women and marginal characters, identifying key epic literary devices and structures through collaborative close reading</a:t>
            </a:r>
          </a:p>
          <a:p>
            <a:pPr>
              <a:lnSpc>
                <a:spcPct val="120000"/>
              </a:lnSpc>
            </a:pPr>
            <a:endParaRPr lang="en-GB" sz="2600" dirty="0">
              <a:solidFill>
                <a:schemeClr val="tx1"/>
              </a:solidFill>
            </a:endParaRPr>
          </a:p>
          <a:p>
            <a:pPr>
              <a:lnSpc>
                <a:spcPct val="120000"/>
              </a:lnSpc>
            </a:pPr>
            <a:r>
              <a:rPr lang="en-GB" sz="2600" dirty="0">
                <a:solidFill>
                  <a:schemeClr val="tx1"/>
                </a:solidFill>
              </a:rPr>
              <a:t>considered how to strengthen and support inquiry-based classroom practice.</a:t>
            </a:r>
          </a:p>
          <a:p>
            <a:pPr>
              <a:lnSpc>
                <a:spcPct val="100000"/>
              </a:lnSpc>
            </a:pPr>
            <a:endParaRPr lang="en-IE" sz="2400" dirty="0">
              <a:solidFill>
                <a:schemeClr val="tx1"/>
              </a:solidFill>
            </a:endParaRPr>
          </a:p>
          <a:p>
            <a:pPr marL="0" indent="0">
              <a:lnSpc>
                <a:spcPct val="100000"/>
              </a:lnSpc>
              <a:buNone/>
            </a:pPr>
            <a:endParaRPr lang="en-GB" sz="2400" dirty="0">
              <a:solidFill>
                <a:schemeClr val="tx1"/>
              </a:solidFill>
            </a:endParaRPr>
          </a:p>
        </p:txBody>
      </p:sp>
      <p:sp>
        <p:nvSpPr>
          <p:cNvPr id="4" name="TextBox 3">
            <a:extLst>
              <a:ext uri="{FF2B5EF4-FFF2-40B4-BE49-F238E27FC236}">
                <a16:creationId xmlns:a16="http://schemas.microsoft.com/office/drawing/2014/main" id="{5D4660EC-5379-402A-1AE1-EEC7C57B8E27}"/>
              </a:ext>
            </a:extLst>
          </p:cNvPr>
          <p:cNvSpPr txBox="1"/>
          <p:nvPr/>
        </p:nvSpPr>
        <p:spPr>
          <a:xfrm>
            <a:off x="5965830" y="5992949"/>
            <a:ext cx="6100175" cy="738664"/>
          </a:xfrm>
          <a:prstGeom prst="rect">
            <a:avLst/>
          </a:prstGeom>
          <a:solidFill>
            <a:schemeClr val="bg1"/>
          </a:solidFill>
        </p:spPr>
        <p:txBody>
          <a:bodyPr wrap="square" rtlCol="0">
            <a:spAutoFit/>
          </a:bodyPr>
          <a:lstStyle/>
          <a:p>
            <a:pPr algn="ctr"/>
            <a:r>
              <a:rPr lang="en-GB" sz="1400" dirty="0"/>
              <a:t>Oldest Greek fragment of homer discovered on clay tablet.</a:t>
            </a:r>
          </a:p>
          <a:p>
            <a:pPr algn="ctr"/>
            <a:r>
              <a:rPr lang="en-GB" sz="1400" dirty="0"/>
              <a:t>13 verses from the odyssey chiselled into a clay tablet dating to the third century A.D., representing the oldest lines of the poet found. </a:t>
            </a:r>
          </a:p>
        </p:txBody>
      </p:sp>
      <p:pic>
        <p:nvPicPr>
          <p:cNvPr id="7" name="Picture 6">
            <a:extLst>
              <a:ext uri="{FF2B5EF4-FFF2-40B4-BE49-F238E27FC236}">
                <a16:creationId xmlns:a16="http://schemas.microsoft.com/office/drawing/2014/main" id="{4204A4F3-0C68-28D1-DD0D-EF25D592A639}"/>
              </a:ext>
            </a:extLst>
          </p:cNvPr>
          <p:cNvPicPr>
            <a:picLocks noChangeAspect="1"/>
          </p:cNvPicPr>
          <p:nvPr/>
        </p:nvPicPr>
        <p:blipFill>
          <a:blip r:embed="rId3"/>
          <a:stretch>
            <a:fillRect/>
          </a:stretch>
        </p:blipFill>
        <p:spPr>
          <a:xfrm>
            <a:off x="6199198" y="1686298"/>
            <a:ext cx="5633440" cy="3755626"/>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9425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618D-E826-FBAF-FF82-C22E21A01B00}"/>
              </a:ext>
            </a:extLst>
          </p:cNvPr>
          <p:cNvSpPr>
            <a:spLocks noGrp="1"/>
          </p:cNvSpPr>
          <p:nvPr>
            <p:ph type="title"/>
          </p:nvPr>
        </p:nvSpPr>
        <p:spPr/>
        <p:txBody>
          <a:bodyPr/>
          <a:lstStyle/>
          <a:p>
            <a:r>
              <a:rPr lang="en-IE" dirty="0"/>
              <a:t>Classics Padlet</a:t>
            </a:r>
            <a:endParaRPr lang="en-GB" dirty="0"/>
          </a:p>
        </p:txBody>
      </p:sp>
      <p:pic>
        <p:nvPicPr>
          <p:cNvPr id="6" name="Content Placeholder 5">
            <a:extLst>
              <a:ext uri="{FF2B5EF4-FFF2-40B4-BE49-F238E27FC236}">
                <a16:creationId xmlns:a16="http://schemas.microsoft.com/office/drawing/2014/main" id="{AB461A9C-E166-95B9-66F0-2710C260A0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8081" y="1797842"/>
            <a:ext cx="4351338" cy="4351338"/>
          </a:xfrm>
          <a:ln>
            <a:solidFill>
              <a:schemeClr val="tx1"/>
            </a:solidFill>
          </a:ln>
        </p:spPr>
      </p:pic>
      <p:pic>
        <p:nvPicPr>
          <p:cNvPr id="8" name="Content Placeholder 7">
            <a:extLst>
              <a:ext uri="{FF2B5EF4-FFF2-40B4-BE49-F238E27FC236}">
                <a16:creationId xmlns:a16="http://schemas.microsoft.com/office/drawing/2014/main" id="{7AC6B35D-1A12-D097-FF4C-49D23B038594}"/>
              </a:ext>
            </a:extLst>
          </p:cNvPr>
          <p:cNvPicPr>
            <a:picLocks noGrp="1" noChangeAspect="1"/>
          </p:cNvPicPr>
          <p:nvPr>
            <p:ph sz="half" idx="2"/>
          </p:nvPr>
        </p:nvPicPr>
        <p:blipFill>
          <a:blip r:embed="rId3"/>
          <a:stretch>
            <a:fillRect/>
          </a:stretch>
        </p:blipFill>
        <p:spPr>
          <a:xfrm>
            <a:off x="5982258" y="2209005"/>
            <a:ext cx="5450420" cy="35290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866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2FC-1611-0986-B403-DF09C0851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4A4E50-250F-ADF2-C315-95FE7F9A1340}"/>
              </a:ext>
            </a:extLst>
          </p:cNvPr>
          <p:cNvSpPr txBox="1"/>
          <p:nvPr/>
        </p:nvSpPr>
        <p:spPr>
          <a:xfrm>
            <a:off x="366593" y="4434529"/>
            <a:ext cx="2994372" cy="1001552"/>
          </a:xfrm>
          <a:prstGeom prst="rect">
            <a:avLst/>
          </a:prstGeom>
        </p:spPr>
        <p:txBody>
          <a:bodyPr lIns="91440" tIns="45720"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Visit our website </a:t>
            </a:r>
            <a:r>
              <a:rPr kumimoji="0" lang="en-IE" sz="2400" b="0" i="0" u="none" strike="noStrike" kern="1200" cap="none" spc="0" normalizeH="0" baseline="0" noProof="0">
                <a:ln>
                  <a:noFill/>
                </a:ln>
                <a:solidFill>
                  <a:prstClr val="black"/>
                </a:solidFill>
                <a:effectLst/>
                <a:uLnTx/>
                <a:uFillTx/>
                <a:latin typeface="Arial"/>
                <a:ea typeface="+mn-ea"/>
                <a:cs typeface="Arial"/>
                <a:hlinkClick r:id="rId3"/>
              </a:rPr>
              <a:t>www.oide.ie</a:t>
            </a:r>
            <a:r>
              <a:rPr kumimoji="0" lang="en-IE" sz="2400" b="0" i="0" u="none" strike="noStrike" kern="1200" cap="none" spc="0" normalizeH="0" baseline="0" noProof="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Contact: </a:t>
            </a:r>
            <a:r>
              <a:rPr kumimoji="0" lang="en-IE" sz="2400" b="0" i="0" u="none" strike="noStrike" kern="1200" cap="none" spc="0" normalizeH="0" baseline="0" noProof="0">
                <a:ln>
                  <a:noFill/>
                </a:ln>
                <a:solidFill>
                  <a:prstClr val="black"/>
                </a:solidFill>
                <a:effectLst/>
                <a:uLnTx/>
                <a:uFillTx/>
                <a:latin typeface="Arial"/>
                <a:ea typeface="+mn-ea"/>
                <a:cs typeface="Arial"/>
                <a:hlinkClick r:id="rId4"/>
              </a:rPr>
              <a:t>info@oide.ie</a:t>
            </a:r>
            <a:endParaRPr kumimoji="0" lang="en-IE"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BDD2B268-E9E8-CC20-3591-DADA1917D6D8}"/>
              </a:ext>
            </a:extLst>
          </p:cNvPr>
          <p:cNvSpPr txBox="1"/>
          <p:nvPr/>
        </p:nvSpPr>
        <p:spPr>
          <a:xfrm>
            <a:off x="8619148" y="4434529"/>
            <a:ext cx="3415178"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Follow us on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@Oide_</a:t>
            </a:r>
            <a:r>
              <a:rPr lang="en-GB" sz="2400">
                <a:solidFill>
                  <a:srgbClr val="000000"/>
                </a:solidFill>
                <a:latin typeface="Arial"/>
                <a:cs typeface="Arial"/>
              </a:rPr>
              <a:t>Classics</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cxnSp>
        <p:nvCxnSpPr>
          <p:cNvPr id="4" name="Straight Arrow Connector 3">
            <a:extLst>
              <a:ext uri="{FF2B5EF4-FFF2-40B4-BE49-F238E27FC236}">
                <a16:creationId xmlns:a16="http://schemas.microsoft.com/office/drawing/2014/main" id="{6A2E4BC0-BDEC-2703-77C4-053C8EA038D7}"/>
              </a:ext>
            </a:extLst>
          </p:cNvPr>
          <p:cNvCxnSpPr>
            <a:cxnSpLocks/>
          </p:cNvCxnSpPr>
          <p:nvPr/>
        </p:nvCxnSpPr>
        <p:spPr>
          <a:xfrm>
            <a:off x="1360740" y="1429078"/>
            <a:ext cx="8965997" cy="0"/>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
        <p:nvSpPr>
          <p:cNvPr id="5" name="Title 8">
            <a:extLst>
              <a:ext uri="{FF2B5EF4-FFF2-40B4-BE49-F238E27FC236}">
                <a16:creationId xmlns:a16="http://schemas.microsoft.com/office/drawing/2014/main" id="{43C38AF3-E7C8-502B-C405-E1E40EC5B781}"/>
              </a:ext>
            </a:extLst>
          </p:cNvPr>
          <p:cNvSpPr>
            <a:spLocks noGrp="1"/>
          </p:cNvSpPr>
          <p:nvPr>
            <p:ph type="title"/>
          </p:nvPr>
        </p:nvSpPr>
        <p:spPr>
          <a:xfrm>
            <a:off x="585938" y="294370"/>
            <a:ext cx="10515600" cy="1325563"/>
          </a:xfrm>
        </p:spPr>
        <p:txBody>
          <a:bodyPr>
            <a:normAutofit/>
          </a:bodyPr>
          <a:lstStyle/>
          <a:p>
            <a:pPr algn="ctr"/>
            <a:r>
              <a:rPr lang="en-IE">
                <a:solidFill>
                  <a:srgbClr val="1588A8"/>
                </a:solidFill>
              </a:rPr>
              <a:t>Additional supports</a:t>
            </a:r>
            <a:endParaRPr lang="en-IE">
              <a:solidFill>
                <a:srgbClr val="1588A8"/>
              </a:solidFill>
              <a:cs typeface="Arial"/>
            </a:endParaRPr>
          </a:p>
        </p:txBody>
      </p:sp>
      <p:pic>
        <p:nvPicPr>
          <p:cNvPr id="6" name="Picture 5" descr="A picture containing logo&#10;&#10;Description automatically generated">
            <a:extLst>
              <a:ext uri="{FF2B5EF4-FFF2-40B4-BE49-F238E27FC236}">
                <a16:creationId xmlns:a16="http://schemas.microsoft.com/office/drawing/2014/main" id="{A92C3604-B697-161E-83AB-484D694A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3" y="2193426"/>
            <a:ext cx="2621292" cy="1582332"/>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68C5590D-488D-DB23-BA3A-ADD9DCB21EB2}"/>
              </a:ext>
            </a:extLst>
          </p:cNvPr>
          <p:cNvPicPr>
            <a:picLocks noChangeAspect="1"/>
          </p:cNvPicPr>
          <p:nvPr/>
        </p:nvPicPr>
        <p:blipFill>
          <a:blip r:embed="rId6"/>
          <a:stretch>
            <a:fillRect/>
          </a:stretch>
        </p:blipFill>
        <p:spPr>
          <a:xfrm>
            <a:off x="9259937" y="1960431"/>
            <a:ext cx="2133600" cy="2133600"/>
          </a:xfrm>
          <a:prstGeom prst="rect">
            <a:avLst/>
          </a:prstGeom>
          <a:effectLst>
            <a:outerShdw blurRad="63500" sx="102000" sy="102000" algn="ctr" rotWithShape="0">
              <a:prstClr val="black">
                <a:alpha val="40000"/>
              </a:prstClr>
            </a:outerShdw>
          </a:effectLst>
        </p:spPr>
      </p:pic>
      <p:pic>
        <p:nvPicPr>
          <p:cNvPr id="8" name="Picture 7" descr="A qr code with a dinosaur&#10;&#10;Description automatically generated">
            <a:extLst>
              <a:ext uri="{FF2B5EF4-FFF2-40B4-BE49-F238E27FC236}">
                <a16:creationId xmlns:a16="http://schemas.microsoft.com/office/drawing/2014/main" id="{41AEC81E-A232-4700-12C0-4CD2E0D30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28" y="1960431"/>
            <a:ext cx="2133600" cy="21336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88AE30-F7FA-4BB1-EDC4-0B842119E2E2}"/>
              </a:ext>
            </a:extLst>
          </p:cNvPr>
          <p:cNvSpPr txBox="1"/>
          <p:nvPr/>
        </p:nvSpPr>
        <p:spPr>
          <a:xfrm>
            <a:off x="4893250" y="4349252"/>
            <a:ext cx="23771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Arial" panose="020B0604020202020204"/>
                <a:ea typeface="+mn-ea"/>
                <a:cs typeface="+mn-cs"/>
              </a:rPr>
              <a:t>Join our new mailing list to receive news and updates </a:t>
            </a:r>
          </a:p>
        </p:txBody>
      </p:sp>
      <p:cxnSp>
        <p:nvCxnSpPr>
          <p:cNvPr id="10" name="Straight Arrow Connector 9">
            <a:extLst>
              <a:ext uri="{FF2B5EF4-FFF2-40B4-BE49-F238E27FC236}">
                <a16:creationId xmlns:a16="http://schemas.microsoft.com/office/drawing/2014/main" id="{8A69A7B2-D637-D728-4230-238919525186}"/>
              </a:ext>
            </a:extLst>
          </p:cNvPr>
          <p:cNvCxnSpPr>
            <a:cxnSpLocks/>
          </p:cNvCxnSpPr>
          <p:nvPr/>
        </p:nvCxnSpPr>
        <p:spPr>
          <a:xfrm>
            <a:off x="4017801"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DCDE3CFA-3FA2-6BBD-1BB9-5A327AE69059}"/>
              </a:ext>
            </a:extLst>
          </p:cNvPr>
          <p:cNvCxnSpPr>
            <a:cxnSpLocks/>
          </p:cNvCxnSpPr>
          <p:nvPr/>
        </p:nvCxnSpPr>
        <p:spPr>
          <a:xfrm>
            <a:off x="8165732"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66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30953-BC5C-44E9-FA9C-4399D47D25ED}"/>
              </a:ext>
            </a:extLst>
          </p:cNvPr>
          <p:cNvSpPr/>
          <p:nvPr/>
        </p:nvSpPr>
        <p:spPr>
          <a:xfrm>
            <a:off x="6096000" y="5441924"/>
            <a:ext cx="6096000" cy="1416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530663" y="360735"/>
            <a:ext cx="10515600" cy="1325563"/>
          </a:xfrm>
        </p:spPr>
        <p:txBody>
          <a:bodyPr/>
          <a:lstStyle/>
          <a:p>
            <a:r>
              <a:rPr lang="en-GB" dirty="0"/>
              <a:t>In this elective we will:</a:t>
            </a:r>
          </a:p>
        </p:txBody>
      </p:sp>
      <p:sp>
        <p:nvSpPr>
          <p:cNvPr id="5" name="Content Placeholder 2">
            <a:extLst>
              <a:ext uri="{FF2B5EF4-FFF2-40B4-BE49-F238E27FC236}">
                <a16:creationId xmlns:a16="http://schemas.microsoft.com/office/drawing/2014/main" id="{79BBD44C-10EB-7510-4D4A-5FFD02EA39A5}"/>
              </a:ext>
            </a:extLst>
          </p:cNvPr>
          <p:cNvSpPr txBox="1">
            <a:spLocks/>
          </p:cNvSpPr>
          <p:nvPr/>
        </p:nvSpPr>
        <p:spPr>
          <a:xfrm>
            <a:off x="530663" y="1686671"/>
            <a:ext cx="5633440" cy="447349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strike="sngStrike" dirty="0">
              <a:solidFill>
                <a:schemeClr val="tx1"/>
              </a:solidFill>
            </a:endParaRPr>
          </a:p>
          <a:p>
            <a:pPr>
              <a:lnSpc>
                <a:spcPct val="100000"/>
              </a:lnSpc>
            </a:pPr>
            <a:r>
              <a:rPr lang="en-GB" dirty="0">
                <a:solidFill>
                  <a:schemeClr val="tx1"/>
                </a:solidFill>
              </a:rPr>
              <a:t>explore the values of the Homeric Code</a:t>
            </a:r>
          </a:p>
          <a:p>
            <a:pPr>
              <a:lnSpc>
                <a:spcPct val="100000"/>
              </a:lnSpc>
            </a:pPr>
            <a:endParaRPr lang="en-GB" dirty="0">
              <a:solidFill>
                <a:schemeClr val="tx1"/>
              </a:solidFill>
            </a:endParaRPr>
          </a:p>
          <a:p>
            <a:pPr>
              <a:lnSpc>
                <a:spcPct val="100000"/>
              </a:lnSpc>
            </a:pPr>
            <a:r>
              <a:rPr lang="en-GB" dirty="0">
                <a:solidFill>
                  <a:schemeClr val="tx1"/>
                </a:solidFill>
              </a:rPr>
              <a:t>analyse perspectives of heroes, women and marginal characters, identifying key epic literary devices and structures through collaborative close reading</a:t>
            </a:r>
          </a:p>
          <a:p>
            <a:pPr>
              <a:lnSpc>
                <a:spcPct val="100000"/>
              </a:lnSpc>
            </a:pPr>
            <a:endParaRPr lang="en-GB" dirty="0">
              <a:solidFill>
                <a:schemeClr val="tx1"/>
              </a:solidFill>
            </a:endParaRPr>
          </a:p>
          <a:p>
            <a:pPr>
              <a:lnSpc>
                <a:spcPct val="100000"/>
              </a:lnSpc>
            </a:pPr>
            <a:r>
              <a:rPr lang="en-GB" dirty="0">
                <a:solidFill>
                  <a:schemeClr val="tx1"/>
                </a:solidFill>
              </a:rPr>
              <a:t>consider how to strengthen and support inquiry-based classroom practice.</a:t>
            </a:r>
          </a:p>
          <a:p>
            <a:pPr>
              <a:lnSpc>
                <a:spcPct val="100000"/>
              </a:lnSpc>
            </a:pPr>
            <a:endParaRPr lang="en-IE" sz="2400" dirty="0">
              <a:solidFill>
                <a:schemeClr val="tx1"/>
              </a:solidFill>
            </a:endParaRPr>
          </a:p>
          <a:p>
            <a:pPr marL="0" indent="0">
              <a:lnSpc>
                <a:spcPct val="100000"/>
              </a:lnSpc>
              <a:buNone/>
            </a:pPr>
            <a:endParaRPr lang="en-GB" sz="2400" dirty="0">
              <a:solidFill>
                <a:schemeClr val="tx1"/>
              </a:solidFill>
            </a:endParaRPr>
          </a:p>
        </p:txBody>
      </p:sp>
      <p:sp>
        <p:nvSpPr>
          <p:cNvPr id="4" name="TextBox 3">
            <a:extLst>
              <a:ext uri="{FF2B5EF4-FFF2-40B4-BE49-F238E27FC236}">
                <a16:creationId xmlns:a16="http://schemas.microsoft.com/office/drawing/2014/main" id="{D72BE82B-239E-F1A4-3178-A7F36881DA24}"/>
              </a:ext>
            </a:extLst>
          </p:cNvPr>
          <p:cNvSpPr txBox="1"/>
          <p:nvPr/>
        </p:nvSpPr>
        <p:spPr>
          <a:xfrm>
            <a:off x="5965830" y="5992949"/>
            <a:ext cx="6100175" cy="738664"/>
          </a:xfrm>
          <a:prstGeom prst="rect">
            <a:avLst/>
          </a:prstGeom>
          <a:solidFill>
            <a:schemeClr val="bg1"/>
          </a:solidFill>
        </p:spPr>
        <p:txBody>
          <a:bodyPr wrap="square" rtlCol="0">
            <a:spAutoFit/>
          </a:bodyPr>
          <a:lstStyle/>
          <a:p>
            <a:pPr algn="ctr"/>
            <a:r>
              <a:rPr lang="en-GB" sz="1400" dirty="0"/>
              <a:t>Oldest Greek fragment of Homer discovered on clay tablet.</a:t>
            </a:r>
          </a:p>
          <a:p>
            <a:pPr algn="ctr"/>
            <a:r>
              <a:rPr lang="en-GB" sz="1400" dirty="0"/>
              <a:t>13 verses from the Odyssey chiselled into a clay tablet dating to the 3rd Century A.D., representing the oldest lines of the poet found. </a:t>
            </a:r>
          </a:p>
        </p:txBody>
      </p:sp>
      <p:pic>
        <p:nvPicPr>
          <p:cNvPr id="7" name="Picture 6">
            <a:extLst>
              <a:ext uri="{FF2B5EF4-FFF2-40B4-BE49-F238E27FC236}">
                <a16:creationId xmlns:a16="http://schemas.microsoft.com/office/drawing/2014/main" id="{B66B5ADA-16BA-5564-0FC4-0A99AB03F7BD}"/>
              </a:ext>
            </a:extLst>
          </p:cNvPr>
          <p:cNvPicPr>
            <a:picLocks noChangeAspect="1"/>
          </p:cNvPicPr>
          <p:nvPr/>
        </p:nvPicPr>
        <p:blipFill>
          <a:blip r:embed="rId3"/>
          <a:stretch>
            <a:fillRect/>
          </a:stretch>
        </p:blipFill>
        <p:spPr>
          <a:xfrm>
            <a:off x="6199198" y="1686298"/>
            <a:ext cx="5633440" cy="3755626"/>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6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815D32-F23D-82B0-D04C-A79EB384F68D}"/>
              </a:ext>
            </a:extLst>
          </p:cNvPr>
          <p:cNvSpPr/>
          <p:nvPr/>
        </p:nvSpPr>
        <p:spPr>
          <a:xfrm>
            <a:off x="7184571" y="5812971"/>
            <a:ext cx="5007429" cy="1045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8604B096-C3D6-A387-376B-A7A70586EBA4}"/>
              </a:ext>
            </a:extLst>
          </p:cNvPr>
          <p:cNvSpPr>
            <a:spLocks noGrp="1"/>
          </p:cNvSpPr>
          <p:nvPr>
            <p:ph type="title"/>
          </p:nvPr>
        </p:nvSpPr>
        <p:spPr>
          <a:xfrm>
            <a:off x="265762" y="188324"/>
            <a:ext cx="5578642" cy="1225466"/>
          </a:xfrm>
        </p:spPr>
        <p:txBody>
          <a:bodyPr/>
          <a:lstStyle/>
          <a:p>
            <a:r>
              <a:rPr lang="en-IE" dirty="0"/>
              <a:t>Learning Outcomes</a:t>
            </a:r>
            <a:endParaRPr lang="en-GB" dirty="0"/>
          </a:p>
        </p:txBody>
      </p:sp>
      <p:sp>
        <p:nvSpPr>
          <p:cNvPr id="8" name="TextBox 7">
            <a:extLst>
              <a:ext uri="{FF2B5EF4-FFF2-40B4-BE49-F238E27FC236}">
                <a16:creationId xmlns:a16="http://schemas.microsoft.com/office/drawing/2014/main" id="{043A6F48-CF70-4AFF-103B-24613B674EED}"/>
              </a:ext>
            </a:extLst>
          </p:cNvPr>
          <p:cNvSpPr txBox="1"/>
          <p:nvPr/>
        </p:nvSpPr>
        <p:spPr>
          <a:xfrm>
            <a:off x="2406316" y="1476643"/>
            <a:ext cx="9785684" cy="5632311"/>
          </a:xfrm>
          <a:prstGeom prst="rect">
            <a:avLst/>
          </a:prstGeom>
          <a:noFill/>
          <a:effectLst>
            <a:outerShdw blurRad="63500" sx="102000" sy="102000" algn="ctr" rotWithShape="0">
              <a:prstClr val="black">
                <a:alpha val="40000"/>
              </a:prstClr>
            </a:outerShdw>
          </a:effectLst>
        </p:spPr>
        <p:txBody>
          <a:bodyPr wrap="square">
            <a:spAutoFit/>
          </a:bodyPr>
          <a:lstStyle/>
          <a:p>
            <a:r>
              <a:rPr lang="en-GB" sz="2000" b="1" dirty="0"/>
              <a:t>Junior Cycle</a:t>
            </a:r>
            <a:br>
              <a:rPr lang="en-GB" sz="2000" dirty="0"/>
            </a:br>
            <a:r>
              <a:rPr lang="en-GB" sz="2000" dirty="0"/>
              <a:t>	</a:t>
            </a:r>
            <a:r>
              <a:rPr lang="en-GB" sz="2000" b="1" dirty="0"/>
              <a:t>2.8 </a:t>
            </a:r>
            <a:r>
              <a:rPr lang="en-GB" sz="2000" dirty="0"/>
              <a:t>	recognise and explain common Greek concepts and words 			associated with Homeric epic (for example, </a:t>
            </a:r>
            <a:r>
              <a:rPr lang="en-GB" sz="2000" dirty="0" err="1"/>
              <a:t>timé</a:t>
            </a:r>
            <a:r>
              <a:rPr lang="en-GB" sz="2000" dirty="0"/>
              <a:t>, kleos, </a:t>
            </a:r>
            <a:r>
              <a:rPr lang="en-GB" sz="2000" dirty="0" err="1"/>
              <a:t>aidós</a:t>
            </a:r>
            <a:r>
              <a:rPr lang="en-GB" sz="2000" dirty="0"/>
              <a:t>, 			</a:t>
            </a:r>
            <a:r>
              <a:rPr lang="en-GB" sz="2000" dirty="0" err="1"/>
              <a:t>areté</a:t>
            </a:r>
            <a:r>
              <a:rPr lang="en-GB" sz="2000" dirty="0"/>
              <a:t>, pathos)</a:t>
            </a:r>
          </a:p>
          <a:p>
            <a:endParaRPr lang="en-GB" sz="2000" dirty="0"/>
          </a:p>
          <a:p>
            <a:r>
              <a:rPr lang="en-GB" sz="2000" dirty="0"/>
              <a:t>	</a:t>
            </a:r>
            <a:r>
              <a:rPr lang="en-GB" sz="2000" b="1" dirty="0"/>
              <a:t>2.10</a:t>
            </a:r>
            <a:r>
              <a:rPr lang="en-GB" sz="2000" dirty="0"/>
              <a:t> 	create a code of honour for modern day heroes/heroines with 			reference to the Homeric code</a:t>
            </a:r>
          </a:p>
          <a:p>
            <a:endParaRPr lang="en-GB" sz="2000" dirty="0"/>
          </a:p>
          <a:p>
            <a:r>
              <a:rPr lang="en-GB" sz="2000" b="1" dirty="0"/>
              <a:t>Senior Cycle</a:t>
            </a:r>
          </a:p>
          <a:p>
            <a:r>
              <a:rPr lang="en-GB" sz="2000" dirty="0"/>
              <a:t>	</a:t>
            </a:r>
            <a:r>
              <a:rPr lang="en-GB" sz="2000" b="1" dirty="0"/>
              <a:t>1.13</a:t>
            </a:r>
            <a:r>
              <a:rPr lang="en-GB" sz="2000" dirty="0"/>
              <a:t>	illustrate by examples the use of poetic devices and 				techniques that are characteristic of epic poetry (such as 			epithets and similes) and explain their effects and how they 			develop from Homer to Virgil </a:t>
            </a:r>
          </a:p>
          <a:p>
            <a:endParaRPr lang="en-GB" sz="2000" dirty="0"/>
          </a:p>
          <a:p>
            <a:r>
              <a:rPr lang="en-GB" sz="2000" dirty="0"/>
              <a:t>	</a:t>
            </a:r>
            <a:r>
              <a:rPr lang="en-GB" sz="2000" b="1" dirty="0"/>
              <a:t>1.14 </a:t>
            </a:r>
            <a:r>
              <a:rPr lang="en-GB" sz="2000" dirty="0"/>
              <a:t>	examine the story telling techniques of Homer and Virgil (such 			as narrative voice, perspective and bias, use of direct speech, 			type-scenes, ring composition, and the handling of time and space) </a:t>
            </a:r>
          </a:p>
          <a:p>
            <a:endParaRPr lang="en-GB" sz="2000" dirty="0"/>
          </a:p>
        </p:txBody>
      </p:sp>
      <p:pic>
        <p:nvPicPr>
          <p:cNvPr id="5" name="Picture 4">
            <a:extLst>
              <a:ext uri="{FF2B5EF4-FFF2-40B4-BE49-F238E27FC236}">
                <a16:creationId xmlns:a16="http://schemas.microsoft.com/office/drawing/2014/main" id="{AFAA25B5-F166-5FD4-C2C3-A0FBB72BBF98}"/>
              </a:ext>
            </a:extLst>
          </p:cNvPr>
          <p:cNvPicPr>
            <a:picLocks noChangeAspect="1"/>
          </p:cNvPicPr>
          <p:nvPr/>
        </p:nvPicPr>
        <p:blipFill>
          <a:blip r:embed="rId3"/>
          <a:stretch>
            <a:fillRect/>
          </a:stretch>
        </p:blipFill>
        <p:spPr>
          <a:xfrm>
            <a:off x="370193" y="4227167"/>
            <a:ext cx="1910993" cy="251139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737BC66E-7F3E-075E-7E38-86A60A2393FC}"/>
              </a:ext>
            </a:extLst>
          </p:cNvPr>
          <p:cNvPicPr>
            <a:picLocks noChangeAspect="1"/>
          </p:cNvPicPr>
          <p:nvPr/>
        </p:nvPicPr>
        <p:blipFill>
          <a:blip r:embed="rId4"/>
          <a:srcRect l="7482" t="1084" b="6611"/>
          <a:stretch>
            <a:fillRect/>
          </a:stretch>
        </p:blipFill>
        <p:spPr>
          <a:xfrm>
            <a:off x="370192" y="1590065"/>
            <a:ext cx="1910993" cy="25113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796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F04353-3ECF-4308-650E-F5A763DEBDA4}"/>
              </a:ext>
            </a:extLst>
          </p:cNvPr>
          <p:cNvSpPr/>
          <p:nvPr/>
        </p:nvSpPr>
        <p:spPr>
          <a:xfrm>
            <a:off x="8488018" y="6023113"/>
            <a:ext cx="3694043" cy="824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68AC42-C462-5105-A1E2-4B25D0E16D20}"/>
              </a:ext>
            </a:extLst>
          </p:cNvPr>
          <p:cNvSpPr>
            <a:spLocks noGrp="1"/>
          </p:cNvSpPr>
          <p:nvPr>
            <p:ph type="title"/>
          </p:nvPr>
        </p:nvSpPr>
        <p:spPr>
          <a:xfrm>
            <a:off x="231913" y="14114"/>
            <a:ext cx="10515600" cy="1325563"/>
          </a:xfrm>
        </p:spPr>
        <p:txBody>
          <a:bodyPr/>
          <a:lstStyle/>
          <a:p>
            <a:r>
              <a:rPr lang="en-IE" dirty="0"/>
              <a:t>Glossary of Terms </a:t>
            </a:r>
          </a:p>
        </p:txBody>
      </p:sp>
      <p:pic>
        <p:nvPicPr>
          <p:cNvPr id="6" name="Content Placeholder 5">
            <a:extLst>
              <a:ext uri="{FF2B5EF4-FFF2-40B4-BE49-F238E27FC236}">
                <a16:creationId xmlns:a16="http://schemas.microsoft.com/office/drawing/2014/main" id="{B2B1B09F-D977-BBB8-D46C-8408BD00E327}"/>
              </a:ext>
            </a:extLst>
          </p:cNvPr>
          <p:cNvPicPr>
            <a:picLocks noGrp="1" noChangeAspect="1"/>
          </p:cNvPicPr>
          <p:nvPr>
            <p:ph sz="half" idx="1"/>
          </p:nvPr>
        </p:nvPicPr>
        <p:blipFill>
          <a:blip r:embed="rId3"/>
          <a:srcRect l="23750"/>
          <a:stretch>
            <a:fillRect/>
          </a:stretch>
        </p:blipFill>
        <p:spPr>
          <a:xfrm>
            <a:off x="822694" y="1159703"/>
            <a:ext cx="3334895" cy="5160770"/>
          </a:xfrm>
          <a:prstGeom prst="rect">
            <a:avLst/>
          </a:prstGeom>
          <a:ln>
            <a:solidFill>
              <a:schemeClr val="bg1"/>
            </a:solidFill>
          </a:ln>
          <a:effectLst>
            <a:outerShdw blurRad="63500" sx="102000" sy="102000" algn="ctr" rotWithShape="0">
              <a:prstClr val="black">
                <a:alpha val="40000"/>
              </a:prstClr>
            </a:outerShdw>
          </a:effectLst>
        </p:spPr>
      </p:pic>
      <p:pic>
        <p:nvPicPr>
          <p:cNvPr id="8" name="Content Placeholder 7">
            <a:extLst>
              <a:ext uri="{FF2B5EF4-FFF2-40B4-BE49-F238E27FC236}">
                <a16:creationId xmlns:a16="http://schemas.microsoft.com/office/drawing/2014/main" id="{F9E123F2-6172-BE04-C19B-69DC2F9194E3}"/>
              </a:ext>
            </a:extLst>
          </p:cNvPr>
          <p:cNvPicPr>
            <a:picLocks noGrp="1" noChangeAspect="1"/>
          </p:cNvPicPr>
          <p:nvPr>
            <p:ph sz="half" idx="2"/>
          </p:nvPr>
        </p:nvPicPr>
        <p:blipFill>
          <a:blip r:embed="rId4"/>
          <a:srcRect l="11120" r="2586" b="7900"/>
          <a:stretch>
            <a:fillRect/>
          </a:stretch>
        </p:blipFill>
        <p:spPr>
          <a:xfrm>
            <a:off x="4483475" y="1159703"/>
            <a:ext cx="3334895" cy="5160770"/>
          </a:xfrm>
          <a:prstGeom prst="rect">
            <a:avLst/>
          </a:prstGeom>
          <a:ln>
            <a:solidFill>
              <a:schemeClr val="bg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E695A86D-81D0-1E85-9232-81802E9313DF}"/>
              </a:ext>
            </a:extLst>
          </p:cNvPr>
          <p:cNvSpPr txBox="1"/>
          <p:nvPr/>
        </p:nvSpPr>
        <p:spPr>
          <a:xfrm>
            <a:off x="8460293" y="1323478"/>
            <a:ext cx="3334895" cy="369332"/>
          </a:xfrm>
          <a:prstGeom prst="rect">
            <a:avLst/>
          </a:prstGeom>
          <a:noFill/>
        </p:spPr>
        <p:txBody>
          <a:bodyPr wrap="square" rtlCol="0">
            <a:spAutoFit/>
          </a:bodyPr>
          <a:lstStyle/>
          <a:p>
            <a:r>
              <a:rPr lang="en-IE" dirty="0"/>
              <a:t>Glossary of Homeric Terms</a:t>
            </a:r>
            <a:endParaRPr lang="en-GB" dirty="0"/>
          </a:p>
        </p:txBody>
      </p:sp>
      <p:pic>
        <p:nvPicPr>
          <p:cNvPr id="7" name="Picture 6">
            <a:extLst>
              <a:ext uri="{FF2B5EF4-FFF2-40B4-BE49-F238E27FC236}">
                <a16:creationId xmlns:a16="http://schemas.microsoft.com/office/drawing/2014/main" id="{32938AE6-0407-F66B-58CA-51C70F00DC7E}"/>
              </a:ext>
            </a:extLst>
          </p:cNvPr>
          <p:cNvPicPr>
            <a:picLocks noChangeAspect="1"/>
          </p:cNvPicPr>
          <p:nvPr/>
        </p:nvPicPr>
        <p:blipFill>
          <a:blip r:embed="rId5"/>
          <a:srcRect t="2502"/>
          <a:stretch>
            <a:fillRect/>
          </a:stretch>
        </p:blipFill>
        <p:spPr>
          <a:xfrm>
            <a:off x="8144256" y="2062401"/>
            <a:ext cx="3566915" cy="33553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71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EBC26-BE60-51F2-8A4A-92DECB674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5ED94-6B49-AF2A-0D8B-0D202F98DAAA}"/>
              </a:ext>
            </a:extLst>
          </p:cNvPr>
          <p:cNvSpPr>
            <a:spLocks noGrp="1"/>
          </p:cNvSpPr>
          <p:nvPr>
            <p:ph type="title"/>
          </p:nvPr>
        </p:nvSpPr>
        <p:spPr>
          <a:xfrm>
            <a:off x="9326879" y="2459671"/>
            <a:ext cx="2354672" cy="1325563"/>
          </a:xfrm>
        </p:spPr>
        <p:txBody>
          <a:bodyPr/>
          <a:lstStyle/>
          <a:p>
            <a:pPr algn="ctr"/>
            <a:r>
              <a:rPr lang="en-IE" dirty="0"/>
              <a:t>Timé</a:t>
            </a:r>
            <a:endParaRPr lang="en-GB" dirty="0"/>
          </a:p>
        </p:txBody>
      </p:sp>
      <p:pic>
        <p:nvPicPr>
          <p:cNvPr id="4" name="Picture 3">
            <a:extLst>
              <a:ext uri="{FF2B5EF4-FFF2-40B4-BE49-F238E27FC236}">
                <a16:creationId xmlns:a16="http://schemas.microsoft.com/office/drawing/2014/main" id="{9A1909C7-BD71-DDBF-4B58-97483237CE47}"/>
              </a:ext>
            </a:extLst>
          </p:cNvPr>
          <p:cNvPicPr>
            <a:picLocks noChangeAspect="1"/>
          </p:cNvPicPr>
          <p:nvPr/>
        </p:nvPicPr>
        <p:blipFill>
          <a:blip r:embed="rId3"/>
          <a:srcRect t="5893" r="1616"/>
          <a:stretch>
            <a:fillRect/>
          </a:stretch>
        </p:blipFill>
        <p:spPr>
          <a:xfrm>
            <a:off x="0" y="0"/>
            <a:ext cx="9052559" cy="6858000"/>
          </a:xfrm>
          <a:prstGeom prst="rect">
            <a:avLst/>
          </a:prstGeom>
          <a:effectLst/>
        </p:spPr>
      </p:pic>
      <p:sp>
        <p:nvSpPr>
          <p:cNvPr id="5" name="TextBox 4">
            <a:extLst>
              <a:ext uri="{FF2B5EF4-FFF2-40B4-BE49-F238E27FC236}">
                <a16:creationId xmlns:a16="http://schemas.microsoft.com/office/drawing/2014/main" id="{224E72AB-528C-4828-14BC-70DAB729644B}"/>
              </a:ext>
            </a:extLst>
          </p:cNvPr>
          <p:cNvSpPr txBox="1"/>
          <p:nvPr/>
        </p:nvSpPr>
        <p:spPr>
          <a:xfrm>
            <a:off x="164812" y="119365"/>
            <a:ext cx="6096000" cy="293607"/>
          </a:xfrm>
          <a:prstGeom prst="rect">
            <a:avLst/>
          </a:prstGeom>
          <a:noFill/>
        </p:spPr>
        <p:txBody>
          <a:bodyPr wrap="square">
            <a:spAutoFit/>
          </a:bodyPr>
          <a:lstStyle/>
          <a:p>
            <a:pPr marL="0" indent="0">
              <a:lnSpc>
                <a:spcPct val="120000"/>
              </a:lnSpc>
              <a:buNone/>
            </a:pPr>
            <a:r>
              <a:rPr lang="en-GB" sz="1200" dirty="0">
                <a:solidFill>
                  <a:schemeClr val="bg1"/>
                </a:solidFill>
              </a:rPr>
              <a:t>Homer. The Iliad (p. 8). W. W. Norton &amp; Company. Kindle Edition</a:t>
            </a:r>
            <a:r>
              <a:rPr lang="en-GB" sz="1200" dirty="0">
                <a:solidFill>
                  <a:schemeClr val="tx1"/>
                </a:solidFill>
              </a:rPr>
              <a:t>. </a:t>
            </a:r>
          </a:p>
        </p:txBody>
      </p:sp>
      <p:sp>
        <p:nvSpPr>
          <p:cNvPr id="3" name="Content Placeholder 2">
            <a:extLst>
              <a:ext uri="{FF2B5EF4-FFF2-40B4-BE49-F238E27FC236}">
                <a16:creationId xmlns:a16="http://schemas.microsoft.com/office/drawing/2014/main" id="{C31EFE31-A3ED-0E4D-9F79-5FD0E02AE7A2}"/>
              </a:ext>
            </a:extLst>
          </p:cNvPr>
          <p:cNvSpPr>
            <a:spLocks noGrp="1"/>
          </p:cNvSpPr>
          <p:nvPr>
            <p:ph sz="half" idx="1"/>
          </p:nvPr>
        </p:nvSpPr>
        <p:spPr>
          <a:xfrm>
            <a:off x="0" y="5099686"/>
            <a:ext cx="12192000" cy="1758314"/>
          </a:xfrm>
          <a:solidFill>
            <a:schemeClr val="bg1"/>
          </a:solidFill>
        </p:spPr>
        <p:txBody>
          <a:bodyPr>
            <a:normAutofit fontScale="77500" lnSpcReduction="20000"/>
          </a:bodyPr>
          <a:lstStyle/>
          <a:p>
            <a:pPr marL="0" indent="0">
              <a:lnSpc>
                <a:spcPct val="120000"/>
              </a:lnSpc>
              <a:buNone/>
            </a:pPr>
            <a:r>
              <a:rPr lang="en-GB" dirty="0">
                <a:solidFill>
                  <a:schemeClr val="tx1"/>
                </a:solidFill>
              </a:rPr>
              <a:t>Material and social recognition of a hero’s worth often represented by war prizes, gifts or status.</a:t>
            </a:r>
          </a:p>
          <a:p>
            <a:pPr marL="0" indent="0">
              <a:lnSpc>
                <a:spcPct val="120000"/>
              </a:lnSpc>
              <a:buNone/>
            </a:pPr>
            <a:r>
              <a:rPr lang="en-GB" dirty="0">
                <a:solidFill>
                  <a:schemeClr val="tx1"/>
                </a:solidFill>
              </a:rPr>
              <a:t>Example: The treatment of Chryseis and Briseis as trophies. </a:t>
            </a:r>
          </a:p>
          <a:p>
            <a:pPr marL="0" indent="0">
              <a:lnSpc>
                <a:spcPct val="120000"/>
              </a:lnSpc>
              <a:buNone/>
            </a:pPr>
            <a:r>
              <a:rPr lang="en-GB" dirty="0">
                <a:solidFill>
                  <a:schemeClr val="tx1"/>
                </a:solidFill>
              </a:rPr>
              <a:t>“</a:t>
            </a:r>
            <a:r>
              <a:rPr lang="en-GB" i="1" dirty="0">
                <a:solidFill>
                  <a:schemeClr val="tx1"/>
                </a:solidFill>
              </a:rPr>
              <a:t>Just as Apollo will take Chryseis back, away from me, when I send her to him on my own ship, escorted by my very own companions, so I shall take your beautiful Briseis, your trophy</a:t>
            </a:r>
            <a:r>
              <a:rPr lang="en-GB" dirty="0">
                <a:solidFill>
                  <a:schemeClr val="tx1"/>
                </a:solidFill>
              </a:rPr>
              <a:t>.”</a:t>
            </a:r>
          </a:p>
        </p:txBody>
      </p:sp>
      <p:sp>
        <p:nvSpPr>
          <p:cNvPr id="6" name="TextBox 5">
            <a:extLst>
              <a:ext uri="{FF2B5EF4-FFF2-40B4-BE49-F238E27FC236}">
                <a16:creationId xmlns:a16="http://schemas.microsoft.com/office/drawing/2014/main" id="{3601CA5B-1A2D-D9FB-2457-81FA4FF0C15E}"/>
              </a:ext>
            </a:extLst>
          </p:cNvPr>
          <p:cNvSpPr txBox="1"/>
          <p:nvPr/>
        </p:nvSpPr>
        <p:spPr>
          <a:xfrm>
            <a:off x="0" y="4791909"/>
            <a:ext cx="9052559" cy="307777"/>
          </a:xfrm>
          <a:prstGeom prst="rect">
            <a:avLst/>
          </a:prstGeom>
          <a:solidFill>
            <a:schemeClr val="bg1">
              <a:alpha val="72000"/>
            </a:schemeClr>
          </a:solidFill>
        </p:spPr>
        <p:txBody>
          <a:bodyPr wrap="square" rtlCol="0">
            <a:spAutoFit/>
          </a:bodyPr>
          <a:lstStyle/>
          <a:p>
            <a:r>
              <a:rPr lang="en-IE" sz="1400" dirty="0" err="1"/>
              <a:t>Eurybates</a:t>
            </a:r>
            <a:r>
              <a:rPr lang="en-IE" sz="1400" dirty="0"/>
              <a:t> and </a:t>
            </a:r>
            <a:r>
              <a:rPr lang="en-IE" sz="1400" dirty="0" err="1"/>
              <a:t>Talthybios</a:t>
            </a:r>
            <a:r>
              <a:rPr lang="en-IE" sz="1400" dirty="0"/>
              <a:t> lead Briseis to Agamemnon. Giovanni Battista Tiepolo 1757 (Wikimedia commons)</a:t>
            </a:r>
            <a:endParaRPr lang="en-GB" sz="1400" dirty="0"/>
          </a:p>
        </p:txBody>
      </p:sp>
    </p:spTree>
    <p:extLst>
      <p:ext uri="{BB962C8B-B14F-4D97-AF65-F5344CB8AC3E}">
        <p14:creationId xmlns:p14="http://schemas.microsoft.com/office/powerpoint/2010/main" val="352077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EFEE-B9B4-5B71-54CE-FBB989C0E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F132E-8B87-1A52-2350-2A6A323BA031}"/>
              </a:ext>
            </a:extLst>
          </p:cNvPr>
          <p:cNvSpPr>
            <a:spLocks noGrp="1"/>
          </p:cNvSpPr>
          <p:nvPr>
            <p:ph type="title"/>
          </p:nvPr>
        </p:nvSpPr>
        <p:spPr>
          <a:xfrm>
            <a:off x="392479" y="297711"/>
            <a:ext cx="7858386" cy="1325563"/>
          </a:xfrm>
        </p:spPr>
        <p:txBody>
          <a:bodyPr/>
          <a:lstStyle/>
          <a:p>
            <a:r>
              <a:rPr lang="en-IE" dirty="0"/>
              <a:t>Kleos</a:t>
            </a:r>
            <a:endParaRPr lang="en-GB" dirty="0"/>
          </a:p>
        </p:txBody>
      </p:sp>
      <p:sp>
        <p:nvSpPr>
          <p:cNvPr id="3" name="Content Placeholder 2">
            <a:extLst>
              <a:ext uri="{FF2B5EF4-FFF2-40B4-BE49-F238E27FC236}">
                <a16:creationId xmlns:a16="http://schemas.microsoft.com/office/drawing/2014/main" id="{D0651F23-6F00-892C-4F94-383D5CE21FFC}"/>
              </a:ext>
            </a:extLst>
          </p:cNvPr>
          <p:cNvSpPr>
            <a:spLocks noGrp="1"/>
          </p:cNvSpPr>
          <p:nvPr>
            <p:ph sz="half" idx="1"/>
          </p:nvPr>
        </p:nvSpPr>
        <p:spPr>
          <a:xfrm>
            <a:off x="392480" y="1386840"/>
            <a:ext cx="5643700" cy="4815765"/>
          </a:xfrm>
        </p:spPr>
        <p:txBody>
          <a:bodyPr>
            <a:normAutofit fontScale="70000" lnSpcReduction="20000"/>
          </a:bodyPr>
          <a:lstStyle/>
          <a:p>
            <a:pPr marL="0" indent="0">
              <a:lnSpc>
                <a:spcPct val="120000"/>
              </a:lnSpc>
              <a:buNone/>
            </a:pPr>
            <a:r>
              <a:rPr lang="en-GB" dirty="0">
                <a:solidFill>
                  <a:schemeClr val="tx1"/>
                </a:solidFill>
              </a:rPr>
              <a:t>Fame or renown that ensures a hero’s memory lives on after death. It is what warriors strive for through great deeds.</a:t>
            </a:r>
          </a:p>
          <a:p>
            <a:pPr marL="0" indent="0">
              <a:lnSpc>
                <a:spcPct val="120000"/>
              </a:lnSpc>
              <a:buNone/>
            </a:pPr>
            <a:r>
              <a:rPr lang="en-GB" dirty="0">
                <a:solidFill>
                  <a:schemeClr val="tx1"/>
                </a:solidFill>
              </a:rPr>
              <a:t>Example: Achilles feels his kleos/reputation have been insulted by Agamemnon’s demands. </a:t>
            </a:r>
          </a:p>
          <a:p>
            <a:pPr>
              <a:lnSpc>
                <a:spcPct val="120000"/>
              </a:lnSpc>
            </a:pPr>
            <a:endParaRPr lang="en-GB" dirty="0">
              <a:solidFill>
                <a:schemeClr val="tx1"/>
              </a:solidFill>
            </a:endParaRPr>
          </a:p>
          <a:p>
            <a:pPr marL="0" indent="0">
              <a:lnSpc>
                <a:spcPct val="120000"/>
              </a:lnSpc>
              <a:buNone/>
            </a:pPr>
            <a:r>
              <a:rPr lang="en-GB" i="1" dirty="0">
                <a:solidFill>
                  <a:schemeClr val="tx1"/>
                </a:solidFill>
              </a:rPr>
              <a:t>“By this I swear to you a mighty oath. The Greeks will all be longing for Achilles one day and you will have no power to help, and you will grieve and many men will die at Hector’s murderous hands. Then you will tear your heart inside you in a bitter rage because you failed to pay the best Greek fighter proper respect.”</a:t>
            </a:r>
          </a:p>
        </p:txBody>
      </p:sp>
      <p:pic>
        <p:nvPicPr>
          <p:cNvPr id="4" name="Picture 3">
            <a:extLst>
              <a:ext uri="{FF2B5EF4-FFF2-40B4-BE49-F238E27FC236}">
                <a16:creationId xmlns:a16="http://schemas.microsoft.com/office/drawing/2014/main" id="{45C2C9E3-2BD6-3827-B2D9-1EDACE982878}"/>
              </a:ext>
            </a:extLst>
          </p:cNvPr>
          <p:cNvPicPr>
            <a:picLocks noChangeAspect="1"/>
          </p:cNvPicPr>
          <p:nvPr/>
        </p:nvPicPr>
        <p:blipFill>
          <a:blip r:embed="rId3"/>
          <a:srcRect t="9090" b="10486"/>
          <a:stretch>
            <a:fillRect/>
          </a:stretch>
        </p:blipFill>
        <p:spPr>
          <a:xfrm>
            <a:off x="6155822" y="-1672"/>
            <a:ext cx="6036178" cy="6859672"/>
          </a:xfrm>
          <a:prstGeom prst="rect">
            <a:avLst/>
          </a:prstGeom>
        </p:spPr>
      </p:pic>
      <p:sp>
        <p:nvSpPr>
          <p:cNvPr id="6" name="TextBox 5">
            <a:extLst>
              <a:ext uri="{FF2B5EF4-FFF2-40B4-BE49-F238E27FC236}">
                <a16:creationId xmlns:a16="http://schemas.microsoft.com/office/drawing/2014/main" id="{988B7AB0-EE0D-F008-C2D6-5CC34DBE8460}"/>
              </a:ext>
            </a:extLst>
          </p:cNvPr>
          <p:cNvSpPr txBox="1"/>
          <p:nvPr/>
        </p:nvSpPr>
        <p:spPr>
          <a:xfrm>
            <a:off x="59822" y="6421789"/>
            <a:ext cx="6096000" cy="276999"/>
          </a:xfrm>
          <a:prstGeom prst="rect">
            <a:avLst/>
          </a:prstGeom>
          <a:noFill/>
        </p:spPr>
        <p:txBody>
          <a:bodyPr wrap="square">
            <a:spAutoFit/>
          </a:bodyPr>
          <a:lstStyle/>
          <a:p>
            <a:r>
              <a:rPr lang="en-GB" sz="1200" dirty="0"/>
              <a:t>Homer. The Iliad (p. 10). W. W. Norton &amp; Company. Kindle Edition. </a:t>
            </a:r>
          </a:p>
        </p:txBody>
      </p:sp>
      <p:sp>
        <p:nvSpPr>
          <p:cNvPr id="5" name="TextBox 4">
            <a:extLst>
              <a:ext uri="{FF2B5EF4-FFF2-40B4-BE49-F238E27FC236}">
                <a16:creationId xmlns:a16="http://schemas.microsoft.com/office/drawing/2014/main" id="{BD2CDC88-AE92-C7C1-D37E-2D642EE44F7D}"/>
              </a:ext>
            </a:extLst>
          </p:cNvPr>
          <p:cNvSpPr txBox="1"/>
          <p:nvPr/>
        </p:nvSpPr>
        <p:spPr>
          <a:xfrm>
            <a:off x="6155822" y="6273225"/>
            <a:ext cx="6036178" cy="584775"/>
          </a:xfrm>
          <a:prstGeom prst="rect">
            <a:avLst/>
          </a:prstGeom>
          <a:solidFill>
            <a:schemeClr val="bg1">
              <a:alpha val="72000"/>
            </a:schemeClr>
          </a:solidFill>
        </p:spPr>
        <p:txBody>
          <a:bodyPr wrap="square" rtlCol="0">
            <a:spAutoFit/>
          </a:bodyPr>
          <a:lstStyle/>
          <a:p>
            <a:r>
              <a:rPr lang="en-IE" sz="1600" dirty="0"/>
              <a:t>Ancient Greek polychromatic pottery painting 300BC of Achilles during the Trojan War ( Wikimedia Commons)</a:t>
            </a:r>
            <a:endParaRPr lang="en-GB" sz="1600" dirty="0"/>
          </a:p>
        </p:txBody>
      </p:sp>
    </p:spTree>
    <p:extLst>
      <p:ext uri="{BB962C8B-B14F-4D97-AF65-F5344CB8AC3E}">
        <p14:creationId xmlns:p14="http://schemas.microsoft.com/office/powerpoint/2010/main" val="195265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7E67C-3742-585C-2A98-CF7985AE6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6B291-5555-9914-3029-3872B32BCE58}"/>
              </a:ext>
            </a:extLst>
          </p:cNvPr>
          <p:cNvSpPr>
            <a:spLocks noGrp="1"/>
          </p:cNvSpPr>
          <p:nvPr>
            <p:ph type="title"/>
          </p:nvPr>
        </p:nvSpPr>
        <p:spPr>
          <a:xfrm>
            <a:off x="392479" y="297711"/>
            <a:ext cx="7858386" cy="1325563"/>
          </a:xfrm>
        </p:spPr>
        <p:txBody>
          <a:bodyPr/>
          <a:lstStyle/>
          <a:p>
            <a:r>
              <a:rPr lang="en-IE" dirty="0"/>
              <a:t>Aidos</a:t>
            </a:r>
            <a:endParaRPr lang="en-GB" dirty="0"/>
          </a:p>
        </p:txBody>
      </p:sp>
      <p:sp>
        <p:nvSpPr>
          <p:cNvPr id="3" name="Content Placeholder 2">
            <a:extLst>
              <a:ext uri="{FF2B5EF4-FFF2-40B4-BE49-F238E27FC236}">
                <a16:creationId xmlns:a16="http://schemas.microsoft.com/office/drawing/2014/main" id="{859E1A09-26B8-4D75-3563-9B0C3DCFC7CA}"/>
              </a:ext>
            </a:extLst>
          </p:cNvPr>
          <p:cNvSpPr>
            <a:spLocks noGrp="1"/>
          </p:cNvSpPr>
          <p:nvPr>
            <p:ph sz="half" idx="1"/>
          </p:nvPr>
        </p:nvSpPr>
        <p:spPr>
          <a:xfrm>
            <a:off x="707929" y="1468380"/>
            <a:ext cx="5823639" cy="4636073"/>
          </a:xfrm>
        </p:spPr>
        <p:txBody>
          <a:bodyPr>
            <a:normAutofit fontScale="62500" lnSpcReduction="20000"/>
          </a:bodyPr>
          <a:lstStyle/>
          <a:p>
            <a:pPr marL="0" indent="0">
              <a:lnSpc>
                <a:spcPct val="120000"/>
              </a:lnSpc>
              <a:buNone/>
            </a:pPr>
            <a:r>
              <a:rPr lang="en-GB" sz="3200" dirty="0">
                <a:solidFill>
                  <a:schemeClr val="tx1"/>
                </a:solidFill>
              </a:rPr>
              <a:t>A powerful sense of shame, modesty or respect often linked to social expectations or obligations to others (family, comrades, gods).</a:t>
            </a:r>
          </a:p>
          <a:p>
            <a:pPr marL="0" indent="0">
              <a:lnSpc>
                <a:spcPct val="120000"/>
              </a:lnSpc>
              <a:buNone/>
            </a:pPr>
            <a:r>
              <a:rPr lang="en-GB" sz="3200" dirty="0">
                <a:solidFill>
                  <a:schemeClr val="tx1"/>
                </a:solidFill>
              </a:rPr>
              <a:t>Example: Hector shaming Paris as he hides from the fighting. </a:t>
            </a:r>
          </a:p>
          <a:p>
            <a:pPr marL="0" indent="0">
              <a:lnSpc>
                <a:spcPct val="120000"/>
              </a:lnSpc>
              <a:buNone/>
            </a:pPr>
            <a:r>
              <a:rPr lang="en-GB" sz="3200" i="1" dirty="0">
                <a:solidFill>
                  <a:schemeClr val="tx1"/>
                </a:solidFill>
              </a:rPr>
              <a:t>“Seeing his brother, Hector scolded him with words to bring him shame. “You are so strange! It is not right for you to be so angry. The troops around our city and high wall are dying! War is raging round this town because of you! And you yourself would challenge and fight with anyone you saw hold back from hateful war—as you are doing now!”</a:t>
            </a:r>
          </a:p>
          <a:p>
            <a:pPr>
              <a:lnSpc>
                <a:spcPct val="120000"/>
              </a:lnSpc>
            </a:pPr>
            <a:endParaRPr lang="en-GB" dirty="0">
              <a:solidFill>
                <a:schemeClr val="tx1"/>
              </a:solidFill>
            </a:endParaRPr>
          </a:p>
        </p:txBody>
      </p:sp>
      <p:pic>
        <p:nvPicPr>
          <p:cNvPr id="1026" name="Picture 2" descr="Hector, Paris and Helena">
            <a:extLst>
              <a:ext uri="{FF2B5EF4-FFF2-40B4-BE49-F238E27FC236}">
                <a16:creationId xmlns:a16="http://schemas.microsoft.com/office/drawing/2014/main" id="{8E3CA450-0B39-97D2-AFE0-559E9C41D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6609403" y="0"/>
            <a:ext cx="55825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1F94D1-3458-2741-1867-3C8EAAB26AAD}"/>
              </a:ext>
            </a:extLst>
          </p:cNvPr>
          <p:cNvSpPr txBox="1"/>
          <p:nvPr/>
        </p:nvSpPr>
        <p:spPr>
          <a:xfrm>
            <a:off x="119092" y="6413485"/>
            <a:ext cx="6096000" cy="293607"/>
          </a:xfrm>
          <a:prstGeom prst="rect">
            <a:avLst/>
          </a:prstGeom>
          <a:noFill/>
        </p:spPr>
        <p:txBody>
          <a:bodyPr wrap="square">
            <a:spAutoFit/>
          </a:bodyPr>
          <a:lstStyle/>
          <a:p>
            <a:pPr marL="0" indent="0">
              <a:lnSpc>
                <a:spcPct val="120000"/>
              </a:lnSpc>
              <a:buNone/>
            </a:pPr>
            <a:r>
              <a:rPr lang="en-GB" sz="1200" dirty="0">
                <a:solidFill>
                  <a:schemeClr val="tx1"/>
                </a:solidFill>
              </a:rPr>
              <a:t>Homer. The Iliad (pp. 145-146). W. W. Norton &amp; Company. Kindle Edition. </a:t>
            </a:r>
          </a:p>
        </p:txBody>
      </p:sp>
      <p:sp>
        <p:nvSpPr>
          <p:cNvPr id="4" name="TextBox 3">
            <a:extLst>
              <a:ext uri="{FF2B5EF4-FFF2-40B4-BE49-F238E27FC236}">
                <a16:creationId xmlns:a16="http://schemas.microsoft.com/office/drawing/2014/main" id="{3F441D8A-5BF1-5BE2-0FCA-4DD8E03DC1EE}"/>
              </a:ext>
            </a:extLst>
          </p:cNvPr>
          <p:cNvSpPr txBox="1"/>
          <p:nvPr/>
        </p:nvSpPr>
        <p:spPr>
          <a:xfrm>
            <a:off x="6609402" y="6274717"/>
            <a:ext cx="5582598" cy="584775"/>
          </a:xfrm>
          <a:prstGeom prst="rect">
            <a:avLst/>
          </a:prstGeom>
          <a:solidFill>
            <a:schemeClr val="bg1">
              <a:alpha val="72000"/>
            </a:schemeClr>
          </a:solidFill>
        </p:spPr>
        <p:txBody>
          <a:bodyPr wrap="square" rtlCol="0">
            <a:spAutoFit/>
          </a:bodyPr>
          <a:lstStyle/>
          <a:p>
            <a:r>
              <a:rPr lang="en-IE" sz="1600" dirty="0"/>
              <a:t>Hector, Paris and Helen. Angelica Kaufman 1770 Oil Canvas. (Wikimedia Commons)</a:t>
            </a:r>
            <a:endParaRPr lang="en-GB" sz="1600" dirty="0"/>
          </a:p>
        </p:txBody>
      </p:sp>
    </p:spTree>
    <p:extLst>
      <p:ext uri="{BB962C8B-B14F-4D97-AF65-F5344CB8AC3E}">
        <p14:creationId xmlns:p14="http://schemas.microsoft.com/office/powerpoint/2010/main" val="71694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1ADF5-3114-7D01-6CAF-121CB55637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98F100-F558-F2FB-AB38-CC383F9F5D02}"/>
              </a:ext>
            </a:extLst>
          </p:cNvPr>
          <p:cNvPicPr>
            <a:picLocks noChangeAspect="1"/>
          </p:cNvPicPr>
          <p:nvPr/>
        </p:nvPicPr>
        <p:blipFill>
          <a:blip r:embed="rId3"/>
          <a:srcRect l="30240" t="7287" r="19924" b="1426"/>
          <a:stretch>
            <a:fillRect/>
          </a:stretch>
        </p:blipFill>
        <p:spPr>
          <a:xfrm>
            <a:off x="4917316" y="10669"/>
            <a:ext cx="7274684" cy="6847331"/>
          </a:xfrm>
          <a:prstGeom prst="rect">
            <a:avLst/>
          </a:prstGeom>
        </p:spPr>
      </p:pic>
      <p:sp>
        <p:nvSpPr>
          <p:cNvPr id="2" name="Title 1">
            <a:extLst>
              <a:ext uri="{FF2B5EF4-FFF2-40B4-BE49-F238E27FC236}">
                <a16:creationId xmlns:a16="http://schemas.microsoft.com/office/drawing/2014/main" id="{9ACF2A36-3AE0-3369-4606-2A6438CA54D5}"/>
              </a:ext>
            </a:extLst>
          </p:cNvPr>
          <p:cNvSpPr>
            <a:spLocks noGrp="1"/>
          </p:cNvSpPr>
          <p:nvPr>
            <p:ph type="title"/>
          </p:nvPr>
        </p:nvSpPr>
        <p:spPr>
          <a:xfrm>
            <a:off x="910639" y="1"/>
            <a:ext cx="2762201" cy="975360"/>
          </a:xfrm>
        </p:spPr>
        <p:txBody>
          <a:bodyPr/>
          <a:lstStyle/>
          <a:p>
            <a:r>
              <a:rPr lang="en-IE" dirty="0"/>
              <a:t>Invocation</a:t>
            </a:r>
            <a:endParaRPr lang="en-GB" dirty="0"/>
          </a:p>
        </p:txBody>
      </p:sp>
      <p:sp>
        <p:nvSpPr>
          <p:cNvPr id="3" name="Content Placeholder 2">
            <a:extLst>
              <a:ext uri="{FF2B5EF4-FFF2-40B4-BE49-F238E27FC236}">
                <a16:creationId xmlns:a16="http://schemas.microsoft.com/office/drawing/2014/main" id="{FC5E9116-6C72-4E5F-C7B3-263B5485D35A}"/>
              </a:ext>
            </a:extLst>
          </p:cNvPr>
          <p:cNvSpPr>
            <a:spLocks noGrp="1"/>
          </p:cNvSpPr>
          <p:nvPr>
            <p:ph sz="half" idx="1"/>
          </p:nvPr>
        </p:nvSpPr>
        <p:spPr>
          <a:xfrm>
            <a:off x="442165" y="975361"/>
            <a:ext cx="3829001" cy="5547360"/>
          </a:xfrm>
        </p:spPr>
        <p:txBody>
          <a:bodyPr>
            <a:normAutofit fontScale="47500" lnSpcReduction="20000"/>
          </a:bodyPr>
          <a:lstStyle/>
          <a:p>
            <a:pPr marL="0" indent="0">
              <a:lnSpc>
                <a:spcPct val="120000"/>
              </a:lnSpc>
              <a:buNone/>
            </a:pPr>
            <a:r>
              <a:rPr lang="en-GB" sz="3800" dirty="0">
                <a:solidFill>
                  <a:schemeClr val="tx1"/>
                </a:solidFill>
              </a:rPr>
              <a:t>Poet calls upon the Muse for inspiration</a:t>
            </a:r>
          </a:p>
          <a:p>
            <a:pPr marL="0" indent="0">
              <a:lnSpc>
                <a:spcPct val="120000"/>
              </a:lnSpc>
              <a:buNone/>
            </a:pPr>
            <a:endParaRPr lang="en-GB" sz="3800" dirty="0">
              <a:solidFill>
                <a:schemeClr val="tx1"/>
              </a:solidFill>
            </a:endParaRPr>
          </a:p>
          <a:p>
            <a:pPr marL="0" indent="0">
              <a:lnSpc>
                <a:spcPct val="120000"/>
              </a:lnSpc>
              <a:buNone/>
            </a:pPr>
            <a:r>
              <a:rPr lang="en-GB" sz="3800" dirty="0">
                <a:solidFill>
                  <a:schemeClr val="tx1"/>
                </a:solidFill>
              </a:rPr>
              <a:t>Example: The opening of the epic as the bard invokes the Muse</a:t>
            </a:r>
          </a:p>
          <a:p>
            <a:pPr>
              <a:lnSpc>
                <a:spcPct val="120000"/>
              </a:lnSpc>
            </a:pPr>
            <a:endParaRPr lang="en-GB" sz="3800" dirty="0">
              <a:solidFill>
                <a:schemeClr val="tx1"/>
              </a:solidFill>
            </a:endParaRPr>
          </a:p>
          <a:p>
            <a:pPr marL="0" indent="0">
              <a:lnSpc>
                <a:spcPct val="120000"/>
              </a:lnSpc>
              <a:buNone/>
            </a:pPr>
            <a:r>
              <a:rPr lang="en-GB" sz="3800" i="1" dirty="0">
                <a:solidFill>
                  <a:schemeClr val="tx1"/>
                </a:solidFill>
              </a:rPr>
              <a:t>“Goddess, sing of the cataclysmic wrath of great Achilles, son of Peleus, which caused the Greeks immeasurable pain and sent so many noble souls of heroes to Hades, and made men the spoils of dogs, a banquet for the birds, and so the plan of Zeus unfolded—starting with the conflict between great Agamemnon, lord of men, and glorious Achilles.”</a:t>
            </a:r>
          </a:p>
          <a:p>
            <a:pPr marL="0" indent="0">
              <a:buNone/>
            </a:pPr>
            <a:endParaRPr lang="en-GB" dirty="0">
              <a:solidFill>
                <a:schemeClr val="tx1"/>
              </a:solidFill>
            </a:endParaRPr>
          </a:p>
        </p:txBody>
      </p:sp>
      <p:sp>
        <p:nvSpPr>
          <p:cNvPr id="5" name="TextBox 4">
            <a:extLst>
              <a:ext uri="{FF2B5EF4-FFF2-40B4-BE49-F238E27FC236}">
                <a16:creationId xmlns:a16="http://schemas.microsoft.com/office/drawing/2014/main" id="{65183DEE-C8C5-79D0-BAE6-D16FBF0CD2A8}"/>
              </a:ext>
            </a:extLst>
          </p:cNvPr>
          <p:cNvSpPr txBox="1"/>
          <p:nvPr/>
        </p:nvSpPr>
        <p:spPr>
          <a:xfrm>
            <a:off x="119092" y="6342794"/>
            <a:ext cx="4475149" cy="515206"/>
          </a:xfrm>
          <a:prstGeom prst="rect">
            <a:avLst/>
          </a:prstGeom>
          <a:noFill/>
        </p:spPr>
        <p:txBody>
          <a:bodyPr wrap="square">
            <a:spAutoFit/>
          </a:bodyPr>
          <a:lstStyle/>
          <a:p>
            <a:pPr marL="0" indent="0">
              <a:lnSpc>
                <a:spcPct val="120000"/>
              </a:lnSpc>
              <a:buNone/>
            </a:pPr>
            <a:r>
              <a:rPr lang="en-GB" sz="1200" dirty="0">
                <a:solidFill>
                  <a:schemeClr val="tx1"/>
                </a:solidFill>
              </a:rPr>
              <a:t>Homer. The Iliad (p. 1). W. W. Norton &amp; Company. Kindle Edition. </a:t>
            </a:r>
          </a:p>
        </p:txBody>
      </p:sp>
      <p:sp>
        <p:nvSpPr>
          <p:cNvPr id="6" name="TextBox 5">
            <a:extLst>
              <a:ext uri="{FF2B5EF4-FFF2-40B4-BE49-F238E27FC236}">
                <a16:creationId xmlns:a16="http://schemas.microsoft.com/office/drawing/2014/main" id="{99910654-7BF8-0DA4-30CB-CD9862326799}"/>
              </a:ext>
            </a:extLst>
          </p:cNvPr>
          <p:cNvSpPr txBox="1"/>
          <p:nvPr/>
        </p:nvSpPr>
        <p:spPr>
          <a:xfrm>
            <a:off x="4917315" y="6522721"/>
            <a:ext cx="7274686" cy="338554"/>
          </a:xfrm>
          <a:prstGeom prst="rect">
            <a:avLst/>
          </a:prstGeom>
          <a:solidFill>
            <a:schemeClr val="bg1">
              <a:alpha val="72000"/>
            </a:schemeClr>
          </a:solidFill>
        </p:spPr>
        <p:txBody>
          <a:bodyPr wrap="square" rtlCol="0">
            <a:spAutoFit/>
          </a:bodyPr>
          <a:lstStyle/>
          <a:p>
            <a:r>
              <a:rPr lang="en-IE" sz="1600" dirty="0"/>
              <a:t>6 of the 9 muses of Greek Mythology – World History </a:t>
            </a:r>
            <a:r>
              <a:rPr lang="en-IE" sz="1600" dirty="0" err="1"/>
              <a:t>Encyclopedia</a:t>
            </a:r>
            <a:r>
              <a:rPr lang="en-IE" sz="1600" dirty="0"/>
              <a:t> 2023</a:t>
            </a:r>
            <a:endParaRPr lang="en-GB" sz="1600" dirty="0"/>
          </a:p>
        </p:txBody>
      </p:sp>
    </p:spTree>
    <p:extLst>
      <p:ext uri="{BB962C8B-B14F-4D97-AF65-F5344CB8AC3E}">
        <p14:creationId xmlns:p14="http://schemas.microsoft.com/office/powerpoint/2010/main" val="248515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19083a6-dcdc-4391-b682-0d3990b0a59c}" enabled="0" method="" siteId="{919083a6-dcdc-4391-b682-0d3990b0a59c}" removed="1"/>
</clbl:labelList>
</file>

<file path=docProps/app.xml><?xml version="1.0" encoding="utf-8"?>
<Properties xmlns="http://schemas.openxmlformats.org/officeDocument/2006/extended-properties" xmlns:vt="http://schemas.openxmlformats.org/officeDocument/2006/docPropsVTypes">
  <Template>Draft Oide slide deck </Template>
  <TotalTime>0</TotalTime>
  <Words>1730</Words>
  <Application>Microsoft Office PowerPoint</Application>
  <PresentationFormat>Widescreen</PresentationFormat>
  <Paragraphs>174</Paragraphs>
  <Slides>24</Slides>
  <Notes>23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24</vt:i4>
      </vt:variant>
    </vt:vector>
  </HeadingPairs>
  <TitlesOfParts>
    <vt:vector size="29" baseType="lpstr">
      <vt:lpstr>Arial</vt:lpstr>
      <vt:lpstr>Calibri</vt:lpstr>
      <vt:lpstr>1_Oide blue theme_logo_state gold_state green_white tagline</vt:lpstr>
      <vt:lpstr>Oide logo_black_blue tagline</vt:lpstr>
      <vt:lpstr>Oide logo_state gold_state green_blue tagline</vt:lpstr>
      <vt:lpstr>Oide Classics Spreagadh JC Classics and LC Classical Studies Online PLE  February 2026</vt:lpstr>
      <vt:lpstr>PowerPoint Presentation</vt:lpstr>
      <vt:lpstr>In this elective we will:</vt:lpstr>
      <vt:lpstr>Learning Outcomes</vt:lpstr>
      <vt:lpstr>Glossary of Terms </vt:lpstr>
      <vt:lpstr>Timé</vt:lpstr>
      <vt:lpstr>Kleos</vt:lpstr>
      <vt:lpstr>Aidos</vt:lpstr>
      <vt:lpstr>Invocation</vt:lpstr>
      <vt:lpstr>Direct Speech</vt:lpstr>
      <vt:lpstr>What is the Homeric Code?</vt:lpstr>
      <vt:lpstr>Why does the Homeric Code matter in the classroom?</vt:lpstr>
      <vt:lpstr>Character Types and the Homeric Code</vt:lpstr>
      <vt:lpstr>Homeric Heroes</vt:lpstr>
      <vt:lpstr>Women in the Iliad </vt:lpstr>
      <vt:lpstr>Marginal Characters </vt:lpstr>
      <vt:lpstr>Close Reading and Text Analysis</vt:lpstr>
      <vt:lpstr>Close Reading</vt:lpstr>
      <vt:lpstr>How could this inquiry-based approach support students in the classroom?</vt:lpstr>
      <vt:lpstr>How do/could you provide formative assessment opportunities for your students to understand these epics terms and literary devices?</vt:lpstr>
      <vt:lpstr>PowerPoint Presentation</vt:lpstr>
      <vt:lpstr>In this elective we:</vt:lpstr>
      <vt:lpstr>Classics Padlet</vt:lpstr>
      <vt:lpstr>Additional supports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2026-02-25T10:02:58Z</dcterms:created>
  <dcterms:modified xsi:type="dcterms:W3CDTF">2026-02-25T10:18:10Z</dcterms:modified>
</cp:coreProperties>
</file>