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4"/>
    <p:sldMasterId id="2147483675" r:id="rId5"/>
    <p:sldMasterId id="2147483689" r:id="rId6"/>
    <p:sldMasterId id="2147483733" r:id="rId7"/>
    <p:sldMasterId id="2147483745" r:id="rId8"/>
  </p:sldMasterIdLst>
  <p:notesMasterIdLst>
    <p:notesMasterId r:id="rId69"/>
  </p:notesMasterIdLst>
  <p:sldIdLst>
    <p:sldId id="3284" r:id="rId9"/>
    <p:sldId id="2375" r:id="rId10"/>
    <p:sldId id="3661" r:id="rId11"/>
    <p:sldId id="455" r:id="rId12"/>
    <p:sldId id="431" r:id="rId13"/>
    <p:sldId id="3461" r:id="rId14"/>
    <p:sldId id="437" r:id="rId15"/>
    <p:sldId id="3020" r:id="rId16"/>
    <p:sldId id="371" r:id="rId17"/>
    <p:sldId id="3022" r:id="rId18"/>
    <p:sldId id="3027" r:id="rId19"/>
    <p:sldId id="3051" r:id="rId20"/>
    <p:sldId id="3657" r:id="rId21"/>
    <p:sldId id="3023" r:id="rId22"/>
    <p:sldId id="3478" r:id="rId23"/>
    <p:sldId id="3029" r:id="rId24"/>
    <p:sldId id="3037" r:id="rId25"/>
    <p:sldId id="3042" r:id="rId26"/>
    <p:sldId id="3047" r:id="rId27"/>
    <p:sldId id="3030" r:id="rId28"/>
    <p:sldId id="3048" r:id="rId29"/>
    <p:sldId id="3483" r:id="rId30"/>
    <p:sldId id="3050" r:id="rId31"/>
    <p:sldId id="3041" r:id="rId32"/>
    <p:sldId id="3040" r:id="rId33"/>
    <p:sldId id="3489" r:id="rId34"/>
    <p:sldId id="3464" r:id="rId35"/>
    <p:sldId id="3024" r:id="rId36"/>
    <p:sldId id="3466" r:id="rId37"/>
    <p:sldId id="3467" r:id="rId38"/>
    <p:sldId id="3465" r:id="rId39"/>
    <p:sldId id="3056" r:id="rId40"/>
    <p:sldId id="3038" r:id="rId41"/>
    <p:sldId id="3476" r:id="rId42"/>
    <p:sldId id="3057" r:id="rId43"/>
    <p:sldId id="3479" r:id="rId44"/>
    <p:sldId id="3061" r:id="rId45"/>
    <p:sldId id="3486" r:id="rId46"/>
    <p:sldId id="3475" r:id="rId47"/>
    <p:sldId id="3394" r:id="rId48"/>
    <p:sldId id="3392" r:id="rId49"/>
    <p:sldId id="3025" r:id="rId50"/>
    <p:sldId id="3492" r:id="rId51"/>
    <p:sldId id="3468" r:id="rId52"/>
    <p:sldId id="3659" r:id="rId53"/>
    <p:sldId id="3660" r:id="rId54"/>
    <p:sldId id="3658" r:id="rId55"/>
    <p:sldId id="3469" r:id="rId56"/>
    <p:sldId id="3470" r:id="rId57"/>
    <p:sldId id="3471" r:id="rId58"/>
    <p:sldId id="3472" r:id="rId59"/>
    <p:sldId id="3473" r:id="rId60"/>
    <p:sldId id="3474" r:id="rId61"/>
    <p:sldId id="3026" r:id="rId62"/>
    <p:sldId id="3035" r:id="rId63"/>
    <p:sldId id="416" r:id="rId64"/>
    <p:sldId id="2932" r:id="rId65"/>
    <p:sldId id="2993" r:id="rId66"/>
    <p:sldId id="2913" r:id="rId67"/>
    <p:sldId id="3656" r:id="rId68"/>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85AA"/>
    <a:srgbClr val="DEEDE9"/>
    <a:srgbClr val="FF66FF"/>
    <a:srgbClr val="FC88B1"/>
    <a:srgbClr val="E89CC7"/>
    <a:srgbClr val="FB538F"/>
    <a:srgbClr val="DD7C5E"/>
    <a:srgbClr val="FFCC66"/>
    <a:srgbClr val="24647C"/>
    <a:srgbClr val="C848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58244-7E5B-4241-9160-5356F57056BB}" v="197" dt="2025-05-01T07:43:03.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12" autoAdjust="0"/>
  </p:normalViewPr>
  <p:slideViewPr>
    <p:cSldViewPr snapToGrid="0">
      <p:cViewPr varScale="1">
        <p:scale>
          <a:sx n="69" d="100"/>
          <a:sy n="69" d="100"/>
        </p:scale>
        <p:origin x="1128" y="62"/>
      </p:cViewPr>
      <p:guideLst/>
    </p:cSldViewPr>
  </p:slideViewPr>
  <p:notesTextViewPr>
    <p:cViewPr>
      <p:scale>
        <a:sx n="3" d="2"/>
        <a:sy n="3" d="2"/>
      </p:scale>
      <p:origin x="0" y="0"/>
    </p:cViewPr>
  </p:notesTextViewPr>
  <p:sorterViewPr>
    <p:cViewPr>
      <p:scale>
        <a:sx n="148" d="100"/>
        <a:sy n="148" d="100"/>
      </p:scale>
      <p:origin x="0" y="-4195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B8CC1DB3-DFF0-432D-A295-DB98AA8C6A3F}" type="datetimeFigureOut">
              <a:rPr lang="en-IE" smtClean="0"/>
              <a:t>26/05/2025</a:t>
            </a:fld>
            <a:endParaRPr lang="en-IE"/>
          </a:p>
        </p:txBody>
      </p:sp>
      <p:sp>
        <p:nvSpPr>
          <p:cNvPr id="4" name="Slide Image Placeholder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6747627"/>
            <a:ext cx="4434999" cy="356436"/>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5797246" y="6747627"/>
            <a:ext cx="4434999" cy="356436"/>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796D1-F2AF-A027-B57A-03C3E501E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75B6D-D92D-98A9-CB2C-A01087AE7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ECFFF-516F-D60B-DA38-74A53D6729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09D43B4-4925-5022-F494-8B41A2DFA7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92D1-C101-4804-B2D6-9E16CFB69AE2}"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473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190695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14</a:t>
            </a:fld>
            <a:endParaRPr lang="en-IE"/>
          </a:p>
        </p:txBody>
      </p:sp>
    </p:spTree>
    <p:extLst>
      <p:ext uri="{BB962C8B-B14F-4D97-AF65-F5344CB8AC3E}">
        <p14:creationId xmlns:p14="http://schemas.microsoft.com/office/powerpoint/2010/main" val="143000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B9E57-9F2D-608A-380F-317C0B4E9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F24A7-3D5F-E6ED-3773-70BC59E60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90696-A125-9F46-E74C-7D20F012BE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7464E6-2C9C-8468-BBE9-CBC8D15B7E23}"/>
              </a:ext>
            </a:extLst>
          </p:cNvPr>
          <p:cNvSpPr>
            <a:spLocks noGrp="1"/>
          </p:cNvSpPr>
          <p:nvPr>
            <p:ph type="sldNum" sz="quarter" idx="5"/>
          </p:nvPr>
        </p:nvSpPr>
        <p:spPr/>
        <p:txBody>
          <a:bodyPr/>
          <a:lstStyle/>
          <a:p>
            <a:fld id="{4D9A7D6B-38A0-40C0-B1A2-4E6103F0BCBC}" type="slidenum">
              <a:rPr lang="en-IE" smtClean="0"/>
              <a:t>15</a:t>
            </a:fld>
            <a:endParaRPr lang="en-IE"/>
          </a:p>
        </p:txBody>
      </p:sp>
    </p:spTree>
    <p:extLst>
      <p:ext uri="{BB962C8B-B14F-4D97-AF65-F5344CB8AC3E}">
        <p14:creationId xmlns:p14="http://schemas.microsoft.com/office/powerpoint/2010/main" val="348181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16</a:t>
            </a:fld>
            <a:endParaRPr lang="en-IE"/>
          </a:p>
        </p:txBody>
      </p:sp>
    </p:spTree>
    <p:extLst>
      <p:ext uri="{BB962C8B-B14F-4D97-AF65-F5344CB8AC3E}">
        <p14:creationId xmlns:p14="http://schemas.microsoft.com/office/powerpoint/2010/main" val="56055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17</a:t>
            </a:fld>
            <a:endParaRPr lang="en-IE"/>
          </a:p>
        </p:txBody>
      </p:sp>
    </p:spTree>
    <p:extLst>
      <p:ext uri="{BB962C8B-B14F-4D97-AF65-F5344CB8AC3E}">
        <p14:creationId xmlns:p14="http://schemas.microsoft.com/office/powerpoint/2010/main" val="93535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18</a:t>
            </a:fld>
            <a:endParaRPr lang="en-IE"/>
          </a:p>
        </p:txBody>
      </p:sp>
    </p:spTree>
    <p:extLst>
      <p:ext uri="{BB962C8B-B14F-4D97-AF65-F5344CB8AC3E}">
        <p14:creationId xmlns:p14="http://schemas.microsoft.com/office/powerpoint/2010/main" val="382322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031B-49F7-FA83-E055-6165E3D7E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E6A8D-61C7-CAD6-0B2A-9B59E1114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DDD3E-1823-01D6-4946-D9E02FB8E1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8F7D00-BDEC-2493-A113-1C73F6815B86}"/>
              </a:ext>
            </a:extLst>
          </p:cNvPr>
          <p:cNvSpPr>
            <a:spLocks noGrp="1"/>
          </p:cNvSpPr>
          <p:nvPr>
            <p:ph type="sldNum" sz="quarter" idx="5"/>
          </p:nvPr>
        </p:nvSpPr>
        <p:spPr/>
        <p:txBody>
          <a:bodyPr/>
          <a:lstStyle/>
          <a:p>
            <a:fld id="{4D9A7D6B-38A0-40C0-B1A2-4E6103F0BCBC}" type="slidenum">
              <a:rPr lang="en-IE" smtClean="0"/>
              <a:t>19</a:t>
            </a:fld>
            <a:endParaRPr lang="en-IE"/>
          </a:p>
        </p:txBody>
      </p:sp>
    </p:spTree>
    <p:extLst>
      <p:ext uri="{BB962C8B-B14F-4D97-AF65-F5344CB8AC3E}">
        <p14:creationId xmlns:p14="http://schemas.microsoft.com/office/powerpoint/2010/main" val="268585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2257672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5734-AEDC-88BB-6270-C8BDB6548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A2FA3-E571-FAFE-0A0B-336A03D3B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C1B4F-816C-EF0D-5580-518803A733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90F384-9536-ABF2-AA29-AE29E0413980}"/>
              </a:ext>
            </a:extLst>
          </p:cNvPr>
          <p:cNvSpPr>
            <a:spLocks noGrp="1"/>
          </p:cNvSpPr>
          <p:nvPr>
            <p:ph type="sldNum" sz="quarter" idx="5"/>
          </p:nvPr>
        </p:nvSpPr>
        <p:spPr/>
        <p:txBody>
          <a:bodyPr/>
          <a:lstStyle/>
          <a:p>
            <a:fld id="{4D9A7D6B-38A0-40C0-B1A2-4E6103F0BCBC}" type="slidenum">
              <a:rPr lang="en-IE" smtClean="0"/>
              <a:t>22</a:t>
            </a:fld>
            <a:endParaRPr lang="en-IE"/>
          </a:p>
        </p:txBody>
      </p:sp>
    </p:spTree>
    <p:extLst>
      <p:ext uri="{BB962C8B-B14F-4D97-AF65-F5344CB8AC3E}">
        <p14:creationId xmlns:p14="http://schemas.microsoft.com/office/powerpoint/2010/main" val="1988317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23</a:t>
            </a:fld>
            <a:endParaRPr lang="en-IE"/>
          </a:p>
        </p:txBody>
      </p:sp>
    </p:spTree>
    <p:extLst>
      <p:ext uri="{BB962C8B-B14F-4D97-AF65-F5344CB8AC3E}">
        <p14:creationId xmlns:p14="http://schemas.microsoft.com/office/powerpoint/2010/main" val="243847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50">
              <a:defRPr/>
            </a:pPr>
            <a:endParaRPr lang="en-GB" dirty="0"/>
          </a:p>
        </p:txBody>
      </p:sp>
      <p:sp>
        <p:nvSpPr>
          <p:cNvPr id="4" name="Slide Number Placeholder 3"/>
          <p:cNvSpPr>
            <a:spLocks noGrp="1"/>
          </p:cNvSpPr>
          <p:nvPr>
            <p:ph type="sldNum" sz="quarter" idx="5"/>
          </p:nvPr>
        </p:nvSpPr>
        <p:spPr/>
        <p:txBody>
          <a:bodyPr/>
          <a:lstStyle/>
          <a:p>
            <a:pPr marL="0" marR="0" lvl="0" indent="0" algn="r" defTabSz="924550" rtl="0" eaLnBrk="1" fontAlgn="auto" latinLnBrk="0" hangingPunct="1">
              <a:lnSpc>
                <a:spcPct val="100000"/>
              </a:lnSpc>
              <a:spcBef>
                <a:spcPts val="0"/>
              </a:spcBef>
              <a:spcAft>
                <a:spcPts val="0"/>
              </a:spcAft>
              <a:buClrTx/>
              <a:buSzTx/>
              <a:buFontTx/>
              <a:buNone/>
              <a:tabLst/>
              <a:defRPr/>
            </a:pPr>
            <a:fld id="{9C8B712A-B851-441A-8865-903AA5F52429}" type="slidenum">
              <a:rPr kumimoji="0" lang="en-IE"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2455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72B5EDE-6D63-9830-CC56-C26630BD35A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76E4FAE8-00E1-5874-F54F-E37B5DC3B0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61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24</a:t>
            </a:fld>
            <a:endParaRPr lang="en-IE"/>
          </a:p>
        </p:txBody>
      </p:sp>
    </p:spTree>
    <p:extLst>
      <p:ext uri="{BB962C8B-B14F-4D97-AF65-F5344CB8AC3E}">
        <p14:creationId xmlns:p14="http://schemas.microsoft.com/office/powerpoint/2010/main" val="356680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25</a:t>
            </a:fld>
            <a:endParaRPr lang="en-IE"/>
          </a:p>
        </p:txBody>
      </p:sp>
    </p:spTree>
    <p:extLst>
      <p:ext uri="{BB962C8B-B14F-4D97-AF65-F5344CB8AC3E}">
        <p14:creationId xmlns:p14="http://schemas.microsoft.com/office/powerpoint/2010/main" val="80619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77FF-17DC-BACD-DED7-C74F4D4D6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AA777-F945-3309-CE9B-B957EEC3C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AE2FE-9E5C-85A0-6F4C-42936E770C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872912-14AB-7E31-1E92-B9A187641FFE}"/>
              </a:ext>
            </a:extLst>
          </p:cNvPr>
          <p:cNvSpPr>
            <a:spLocks noGrp="1"/>
          </p:cNvSpPr>
          <p:nvPr>
            <p:ph type="sldNum" sz="quarter" idx="5"/>
          </p:nvPr>
        </p:nvSpPr>
        <p:spPr/>
        <p:txBody>
          <a:bodyPr/>
          <a:lstStyle/>
          <a:p>
            <a:fld id="{4D9A7D6B-38A0-40C0-B1A2-4E6103F0BCBC}" type="slidenum">
              <a:rPr lang="en-IE" smtClean="0"/>
              <a:t>26</a:t>
            </a:fld>
            <a:endParaRPr lang="en-IE"/>
          </a:p>
        </p:txBody>
      </p:sp>
    </p:spTree>
    <p:extLst>
      <p:ext uri="{BB962C8B-B14F-4D97-AF65-F5344CB8AC3E}">
        <p14:creationId xmlns:p14="http://schemas.microsoft.com/office/powerpoint/2010/main" val="318650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31B46-E361-DA08-9B5A-ABFBB2E66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F559D-A27E-C21F-AE31-2857533AD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D46EF-1A19-1DF3-BABC-6F96ABBE74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74DF0-5F68-BBC7-8C6E-C1C001AADD80}"/>
              </a:ext>
            </a:extLst>
          </p:cNvPr>
          <p:cNvSpPr>
            <a:spLocks noGrp="1"/>
          </p:cNvSpPr>
          <p:nvPr>
            <p:ph type="sldNum" sz="quarter" idx="5"/>
          </p:nvPr>
        </p:nvSpPr>
        <p:spPr/>
        <p:txBody>
          <a:bodyPr/>
          <a:lstStyle/>
          <a:p>
            <a:fld id="{4D9A7D6B-38A0-40C0-B1A2-4E6103F0BCBC}" type="slidenum">
              <a:rPr lang="en-IE" smtClean="0"/>
              <a:t>27</a:t>
            </a:fld>
            <a:endParaRPr lang="en-IE"/>
          </a:p>
        </p:txBody>
      </p:sp>
    </p:spTree>
    <p:extLst>
      <p:ext uri="{BB962C8B-B14F-4D97-AF65-F5344CB8AC3E}">
        <p14:creationId xmlns:p14="http://schemas.microsoft.com/office/powerpoint/2010/main" val="249894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29</a:t>
            </a:fld>
            <a:endParaRPr lang="en-IE"/>
          </a:p>
        </p:txBody>
      </p:sp>
    </p:spTree>
    <p:extLst>
      <p:ext uri="{BB962C8B-B14F-4D97-AF65-F5344CB8AC3E}">
        <p14:creationId xmlns:p14="http://schemas.microsoft.com/office/powerpoint/2010/main" val="4164403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32</a:t>
            </a:fld>
            <a:endParaRPr lang="en-IE"/>
          </a:p>
        </p:txBody>
      </p:sp>
    </p:spTree>
    <p:extLst>
      <p:ext uri="{BB962C8B-B14F-4D97-AF65-F5344CB8AC3E}">
        <p14:creationId xmlns:p14="http://schemas.microsoft.com/office/powerpoint/2010/main" val="3879576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33</a:t>
            </a:fld>
            <a:endParaRPr lang="en-IE"/>
          </a:p>
        </p:txBody>
      </p:sp>
    </p:spTree>
    <p:extLst>
      <p:ext uri="{BB962C8B-B14F-4D97-AF65-F5344CB8AC3E}">
        <p14:creationId xmlns:p14="http://schemas.microsoft.com/office/powerpoint/2010/main" val="2037850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E34FF-A581-BAAD-C246-5F772FB40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1FB14-F109-F191-AAD0-00FB504B6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05F86-5588-C4B0-D48B-924E97C7E0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70A398-558D-94A0-B87C-E792395606FC}"/>
              </a:ext>
            </a:extLst>
          </p:cNvPr>
          <p:cNvSpPr>
            <a:spLocks noGrp="1"/>
          </p:cNvSpPr>
          <p:nvPr>
            <p:ph type="sldNum" sz="quarter" idx="5"/>
          </p:nvPr>
        </p:nvSpPr>
        <p:spPr/>
        <p:txBody>
          <a:bodyPr/>
          <a:lstStyle/>
          <a:p>
            <a:fld id="{4D9A7D6B-38A0-40C0-B1A2-4E6103F0BCBC}" type="slidenum">
              <a:rPr lang="en-IE" smtClean="0"/>
              <a:t>34</a:t>
            </a:fld>
            <a:endParaRPr lang="en-IE"/>
          </a:p>
        </p:txBody>
      </p:sp>
    </p:spTree>
    <p:extLst>
      <p:ext uri="{BB962C8B-B14F-4D97-AF65-F5344CB8AC3E}">
        <p14:creationId xmlns:p14="http://schemas.microsoft.com/office/powerpoint/2010/main" val="4081924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35</a:t>
            </a:fld>
            <a:endParaRPr lang="en-IE"/>
          </a:p>
        </p:txBody>
      </p:sp>
    </p:spTree>
    <p:extLst>
      <p:ext uri="{BB962C8B-B14F-4D97-AF65-F5344CB8AC3E}">
        <p14:creationId xmlns:p14="http://schemas.microsoft.com/office/powerpoint/2010/main" val="814661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36</a:t>
            </a:fld>
            <a:endParaRPr lang="en-IE"/>
          </a:p>
        </p:txBody>
      </p:sp>
    </p:spTree>
    <p:extLst>
      <p:ext uri="{BB962C8B-B14F-4D97-AF65-F5344CB8AC3E}">
        <p14:creationId xmlns:p14="http://schemas.microsoft.com/office/powerpoint/2010/main" val="336527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4</a:t>
            </a:fld>
            <a:endParaRPr lang="en-IE"/>
          </a:p>
        </p:txBody>
      </p:sp>
    </p:spTree>
    <p:extLst>
      <p:ext uri="{BB962C8B-B14F-4D97-AF65-F5344CB8AC3E}">
        <p14:creationId xmlns:p14="http://schemas.microsoft.com/office/powerpoint/2010/main" val="2863994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37</a:t>
            </a:fld>
            <a:endParaRPr lang="en-IE"/>
          </a:p>
        </p:txBody>
      </p:sp>
    </p:spTree>
    <p:extLst>
      <p:ext uri="{BB962C8B-B14F-4D97-AF65-F5344CB8AC3E}">
        <p14:creationId xmlns:p14="http://schemas.microsoft.com/office/powerpoint/2010/main" val="3565244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38</a:t>
            </a:fld>
            <a:endParaRPr lang="en-IE"/>
          </a:p>
        </p:txBody>
      </p:sp>
    </p:spTree>
    <p:extLst>
      <p:ext uri="{BB962C8B-B14F-4D97-AF65-F5344CB8AC3E}">
        <p14:creationId xmlns:p14="http://schemas.microsoft.com/office/powerpoint/2010/main" val="338985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39</a:t>
            </a:fld>
            <a:endParaRPr lang="en-IE"/>
          </a:p>
        </p:txBody>
      </p:sp>
    </p:spTree>
    <p:extLst>
      <p:ext uri="{BB962C8B-B14F-4D97-AF65-F5344CB8AC3E}">
        <p14:creationId xmlns:p14="http://schemas.microsoft.com/office/powerpoint/2010/main" val="3206624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21448-750C-4715-88D7-5B11D5EC24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44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19A7-6286-0B51-A3BF-0FF4604BC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02758-D363-2B42-2C94-B7544B582DC1}"/>
              </a:ext>
            </a:extLst>
          </p:cNvPr>
          <p:cNvSpPr>
            <a:spLocks noGrp="1" noRot="1" noChangeAspect="1"/>
          </p:cNvSpPr>
          <p:nvPr>
            <p:ph type="sldImg"/>
          </p:nvPr>
        </p:nvSpPr>
        <p:spPr>
          <a:xfrm>
            <a:off x="685800" y="298450"/>
            <a:ext cx="2936875" cy="1652588"/>
          </a:xfrm>
        </p:spPr>
      </p:sp>
      <p:sp>
        <p:nvSpPr>
          <p:cNvPr id="4" name="Slide Number Placeholder 3">
            <a:extLst>
              <a:ext uri="{FF2B5EF4-FFF2-40B4-BE49-F238E27FC236}">
                <a16:creationId xmlns:a16="http://schemas.microsoft.com/office/drawing/2014/main" id="{A9D393C7-879E-9C19-FE21-F13FBD2AF8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58219-A05C-4FBB-B091-C54D15813EA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BECF130F-A603-0DC5-EF70-FBD5D0F1506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7563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D9A7D6B-38A0-40C0-B1A2-4E6103F0BCBC}" type="slidenum">
              <a:rPr lang="en-IE" smtClean="0"/>
              <a:t>44</a:t>
            </a:fld>
            <a:endParaRPr lang="en-IE"/>
          </a:p>
        </p:txBody>
      </p:sp>
    </p:spTree>
    <p:extLst>
      <p:ext uri="{BB962C8B-B14F-4D97-AF65-F5344CB8AC3E}">
        <p14:creationId xmlns:p14="http://schemas.microsoft.com/office/powerpoint/2010/main" val="1265195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0CF6-EB64-879F-65CF-6B4DC5F07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77FF9-65DB-ADC4-56B2-EEEC48CD7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52B87-13FF-6FEB-81CB-2C7D4E1FA5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E038275-E78B-7DD1-548A-9268567B12A2}"/>
              </a:ext>
            </a:extLst>
          </p:cNvPr>
          <p:cNvSpPr>
            <a:spLocks noGrp="1"/>
          </p:cNvSpPr>
          <p:nvPr>
            <p:ph type="sldNum" sz="quarter" idx="5"/>
          </p:nvPr>
        </p:nvSpPr>
        <p:spPr/>
        <p:txBody>
          <a:bodyPr/>
          <a:lstStyle/>
          <a:p>
            <a:fld id="{4D9A7D6B-38A0-40C0-B1A2-4E6103F0BCBC}" type="slidenum">
              <a:rPr lang="en-IE" smtClean="0"/>
              <a:t>45</a:t>
            </a:fld>
            <a:endParaRPr lang="en-IE"/>
          </a:p>
        </p:txBody>
      </p:sp>
    </p:spTree>
    <p:extLst>
      <p:ext uri="{BB962C8B-B14F-4D97-AF65-F5344CB8AC3E}">
        <p14:creationId xmlns:p14="http://schemas.microsoft.com/office/powerpoint/2010/main" val="177237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9C77C-B2EF-6590-E075-B0A2AA87A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EA281-AAFB-1EAB-AED7-C2B979316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714F7-F42F-5E54-A870-C5C58C2474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D75426F-F2F8-1002-89E6-E6371C74D295}"/>
              </a:ext>
            </a:extLst>
          </p:cNvPr>
          <p:cNvSpPr>
            <a:spLocks noGrp="1"/>
          </p:cNvSpPr>
          <p:nvPr>
            <p:ph type="sldNum" sz="quarter" idx="5"/>
          </p:nvPr>
        </p:nvSpPr>
        <p:spPr/>
        <p:txBody>
          <a:bodyPr/>
          <a:lstStyle/>
          <a:p>
            <a:fld id="{4D9A7D6B-38A0-40C0-B1A2-4E6103F0BCBC}" type="slidenum">
              <a:rPr lang="en-IE" smtClean="0"/>
              <a:t>46</a:t>
            </a:fld>
            <a:endParaRPr lang="en-IE"/>
          </a:p>
        </p:txBody>
      </p:sp>
    </p:spTree>
    <p:extLst>
      <p:ext uri="{BB962C8B-B14F-4D97-AF65-F5344CB8AC3E}">
        <p14:creationId xmlns:p14="http://schemas.microsoft.com/office/powerpoint/2010/main" val="4101191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F5E12-0C37-EEF0-4742-9C841172C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AE0E6-C2BA-994A-549D-F6AD2E126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BE3EE-E3DB-75CF-7AF1-BA18B84D77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A2FA02C-D296-DE0C-8983-D52DCDA817AF}"/>
              </a:ext>
            </a:extLst>
          </p:cNvPr>
          <p:cNvSpPr>
            <a:spLocks noGrp="1"/>
          </p:cNvSpPr>
          <p:nvPr>
            <p:ph type="sldNum" sz="quarter" idx="5"/>
          </p:nvPr>
        </p:nvSpPr>
        <p:spPr/>
        <p:txBody>
          <a:bodyPr/>
          <a:lstStyle/>
          <a:p>
            <a:fld id="{4D9A7D6B-38A0-40C0-B1A2-4E6103F0BCBC}" type="slidenum">
              <a:rPr lang="en-IE" smtClean="0"/>
              <a:t>47</a:t>
            </a:fld>
            <a:endParaRPr lang="en-IE"/>
          </a:p>
        </p:txBody>
      </p:sp>
    </p:spTree>
    <p:extLst>
      <p:ext uri="{BB962C8B-B14F-4D97-AF65-F5344CB8AC3E}">
        <p14:creationId xmlns:p14="http://schemas.microsoft.com/office/powerpoint/2010/main" val="423868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4F885-BA9D-6B3D-97D2-8AB80419B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C19E-8E26-29AE-19FD-112BF3256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86D77-FFC3-C2EE-82AB-485769E53757}"/>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DA25A6B8-E20F-7875-206A-AF63024BA641}"/>
              </a:ext>
            </a:extLst>
          </p:cNvPr>
          <p:cNvSpPr>
            <a:spLocks noGrp="1"/>
          </p:cNvSpPr>
          <p:nvPr>
            <p:ph type="sldNum" sz="quarter" idx="5"/>
          </p:nvPr>
        </p:nvSpPr>
        <p:spPr/>
        <p:txBody>
          <a:bodyPr/>
          <a:lstStyle/>
          <a:p>
            <a:fld id="{4D9A7D6B-38A0-40C0-B1A2-4E6103F0BCBC}" type="slidenum">
              <a:rPr lang="en-IE" smtClean="0"/>
              <a:t>48</a:t>
            </a:fld>
            <a:endParaRPr lang="en-IE"/>
          </a:p>
        </p:txBody>
      </p:sp>
    </p:spTree>
    <p:extLst>
      <p:ext uri="{BB962C8B-B14F-4D97-AF65-F5344CB8AC3E}">
        <p14:creationId xmlns:p14="http://schemas.microsoft.com/office/powerpoint/2010/main" val="14953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2684026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A7D6B-38A0-40C0-B1A2-4E6103F0BCBC}" type="slidenum">
              <a:rPr lang="en-IE" smtClean="0"/>
              <a:t>49</a:t>
            </a:fld>
            <a:endParaRPr lang="en-IE"/>
          </a:p>
        </p:txBody>
      </p:sp>
    </p:spTree>
    <p:extLst>
      <p:ext uri="{BB962C8B-B14F-4D97-AF65-F5344CB8AC3E}">
        <p14:creationId xmlns:p14="http://schemas.microsoft.com/office/powerpoint/2010/main" val="2851016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A7D6B-38A0-40C0-B1A2-4E6103F0BCBC}" type="slidenum">
              <a:rPr lang="en-IE" smtClean="0"/>
              <a:t>50</a:t>
            </a:fld>
            <a:endParaRPr lang="en-IE"/>
          </a:p>
        </p:txBody>
      </p:sp>
    </p:spTree>
    <p:extLst>
      <p:ext uri="{BB962C8B-B14F-4D97-AF65-F5344CB8AC3E}">
        <p14:creationId xmlns:p14="http://schemas.microsoft.com/office/powerpoint/2010/main" val="165211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2A1CE-C6CF-15B6-E065-0267DE4BE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C4B6F-3408-7265-11DE-6E9BF42F7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D9A06-6704-06B2-EAC6-92CA4F3421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213F45-06F9-8E63-D1CE-9B06809AC0C2}"/>
              </a:ext>
            </a:extLst>
          </p:cNvPr>
          <p:cNvSpPr>
            <a:spLocks noGrp="1"/>
          </p:cNvSpPr>
          <p:nvPr>
            <p:ph type="sldNum" sz="quarter" idx="5"/>
          </p:nvPr>
        </p:nvSpPr>
        <p:spPr/>
        <p:txBody>
          <a:bodyPr/>
          <a:lstStyle/>
          <a:p>
            <a:fld id="{4D9A7D6B-38A0-40C0-B1A2-4E6103F0BCBC}" type="slidenum">
              <a:rPr lang="en-IE" smtClean="0"/>
              <a:t>51</a:t>
            </a:fld>
            <a:endParaRPr lang="en-IE"/>
          </a:p>
        </p:txBody>
      </p:sp>
    </p:spTree>
    <p:extLst>
      <p:ext uri="{BB962C8B-B14F-4D97-AF65-F5344CB8AC3E}">
        <p14:creationId xmlns:p14="http://schemas.microsoft.com/office/powerpoint/2010/main" val="3873246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F325-642D-FEF6-2F67-AE52AAD74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B90A9-FB56-CA91-4F83-F4B0ED90B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B3E4F-B4CB-27AA-84E0-5C78AA629E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A36E35-D920-4219-B2E7-1C6C3262CE20}"/>
              </a:ext>
            </a:extLst>
          </p:cNvPr>
          <p:cNvSpPr>
            <a:spLocks noGrp="1"/>
          </p:cNvSpPr>
          <p:nvPr>
            <p:ph type="sldNum" sz="quarter" idx="5"/>
          </p:nvPr>
        </p:nvSpPr>
        <p:spPr/>
        <p:txBody>
          <a:bodyPr/>
          <a:lstStyle/>
          <a:p>
            <a:fld id="{4D9A7D6B-38A0-40C0-B1A2-4E6103F0BCBC}" type="slidenum">
              <a:rPr lang="en-IE" smtClean="0"/>
              <a:t>52</a:t>
            </a:fld>
            <a:endParaRPr lang="en-IE"/>
          </a:p>
        </p:txBody>
      </p:sp>
    </p:spTree>
    <p:extLst>
      <p:ext uri="{BB962C8B-B14F-4D97-AF65-F5344CB8AC3E}">
        <p14:creationId xmlns:p14="http://schemas.microsoft.com/office/powerpoint/2010/main" val="2845629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A7D6B-38A0-40C0-B1A2-4E6103F0BCBC}" type="slidenum">
              <a:rPr lang="en-IE" smtClean="0"/>
              <a:t>53</a:t>
            </a:fld>
            <a:endParaRPr lang="en-IE"/>
          </a:p>
        </p:txBody>
      </p:sp>
    </p:spTree>
    <p:extLst>
      <p:ext uri="{BB962C8B-B14F-4D97-AF65-F5344CB8AC3E}">
        <p14:creationId xmlns:p14="http://schemas.microsoft.com/office/powerpoint/2010/main" val="281735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54</a:t>
            </a:fld>
            <a:endParaRPr lang="en-IE"/>
          </a:p>
        </p:txBody>
      </p:sp>
    </p:spTree>
    <p:extLst>
      <p:ext uri="{BB962C8B-B14F-4D97-AF65-F5344CB8AC3E}">
        <p14:creationId xmlns:p14="http://schemas.microsoft.com/office/powerpoint/2010/main" val="1310092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56</a:t>
            </a:fld>
            <a:endParaRPr lang="en-IE"/>
          </a:p>
        </p:txBody>
      </p:sp>
    </p:spTree>
    <p:extLst>
      <p:ext uri="{BB962C8B-B14F-4D97-AF65-F5344CB8AC3E}">
        <p14:creationId xmlns:p14="http://schemas.microsoft.com/office/powerpoint/2010/main" val="220486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9566D6C9-A855-4AEE-BDE3-3A43D60E169C}" type="slidenum">
              <a:rPr lang="en-IE" smtClean="0"/>
              <a:t>57</a:t>
            </a:fld>
            <a:endParaRPr lang="en-IE"/>
          </a:p>
        </p:txBody>
      </p:sp>
    </p:spTree>
    <p:extLst>
      <p:ext uri="{BB962C8B-B14F-4D97-AF65-F5344CB8AC3E}">
        <p14:creationId xmlns:p14="http://schemas.microsoft.com/office/powerpoint/2010/main" val="345977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58</a:t>
            </a:fld>
            <a:endParaRPr lang="en-IE"/>
          </a:p>
        </p:txBody>
      </p:sp>
    </p:spTree>
    <p:extLst>
      <p:ext uri="{BB962C8B-B14F-4D97-AF65-F5344CB8AC3E}">
        <p14:creationId xmlns:p14="http://schemas.microsoft.com/office/powerpoint/2010/main" val="1654473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CF125-93E2-4D32-AC72-35B9ED58E23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2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6</a:t>
            </a:fld>
            <a:endParaRPr lang="en-IE"/>
          </a:p>
        </p:txBody>
      </p:sp>
    </p:spTree>
    <p:extLst>
      <p:ext uri="{BB962C8B-B14F-4D97-AF65-F5344CB8AC3E}">
        <p14:creationId xmlns:p14="http://schemas.microsoft.com/office/powerpoint/2010/main" val="1665398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40433-4C2F-96A2-BF1D-FB585E148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0C19C-0467-4D7F-FF4A-AB64EDFA8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73853-ACD7-7534-5000-68214346FEB6}"/>
              </a:ext>
            </a:extLst>
          </p:cNvPr>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07D8CC3-713D-E92A-3C62-BFCCCFBD96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B712A-B851-441A-8865-903AA5F52429}"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6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7</a:t>
            </a:fld>
            <a:endParaRPr lang="en-IE"/>
          </a:p>
        </p:txBody>
      </p:sp>
    </p:spTree>
    <p:extLst>
      <p:ext uri="{BB962C8B-B14F-4D97-AF65-F5344CB8AC3E}">
        <p14:creationId xmlns:p14="http://schemas.microsoft.com/office/powerpoint/2010/main" val="232104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8</a:t>
            </a:fld>
            <a:endParaRPr lang="en-IE"/>
          </a:p>
        </p:txBody>
      </p:sp>
    </p:spTree>
    <p:extLst>
      <p:ext uri="{BB962C8B-B14F-4D97-AF65-F5344CB8AC3E}">
        <p14:creationId xmlns:p14="http://schemas.microsoft.com/office/powerpoint/2010/main" val="1770362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9</a:t>
            </a:fld>
            <a:endParaRPr lang="en-IE"/>
          </a:p>
        </p:txBody>
      </p:sp>
    </p:spTree>
    <p:extLst>
      <p:ext uri="{BB962C8B-B14F-4D97-AF65-F5344CB8AC3E}">
        <p14:creationId xmlns:p14="http://schemas.microsoft.com/office/powerpoint/2010/main" val="171864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13638857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2.jpe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5.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What Did Women Think in the Roman Period?">
            <a:extLst>
              <a:ext uri="{FF2B5EF4-FFF2-40B4-BE49-F238E27FC236}">
                <a16:creationId xmlns:a16="http://schemas.microsoft.com/office/drawing/2014/main" id="{4C46096B-A019-4112-F417-F1CED540E5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3919016" y="1"/>
            <a:ext cx="8708414" cy="6858000"/>
          </a:xfrm>
          <a:prstGeom prst="rect">
            <a:avLst/>
          </a:prstGeom>
          <a:solidFill>
            <a:srgbClr val="FFFFFF"/>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105546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47BE0EC6-F365-8E88-6EAC-4FEE6CB87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8937" y="-10887"/>
            <a:ext cx="8738393" cy="6858001"/>
          </a:xfrm>
          <a:prstGeom prst="rect">
            <a:avLst/>
          </a:prstGeom>
          <a:solidFill>
            <a:srgbClr val="C00000">
              <a:alpha val="48000"/>
            </a:srgbClr>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2" y="-10886"/>
            <a:ext cx="5879989"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230264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5022AE74-6A87-BA47-8530-0DD3CD758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1771" y="0"/>
            <a:ext cx="8354673"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44" y="0"/>
            <a:ext cx="585333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444" y="0"/>
            <a:ext cx="5843244"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444"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849439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up of a piece of paper&#10;&#10;AI-generated content may be incorrect.">
            <a:extLst>
              <a:ext uri="{FF2B5EF4-FFF2-40B4-BE49-F238E27FC236}">
                <a16:creationId xmlns:a16="http://schemas.microsoft.com/office/drawing/2014/main" id="{B210AD6C-D4DA-AC83-3E22-94325B11DB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6061" y="1"/>
            <a:ext cx="8375939"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72843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bench with a dragon and a painting on the wall&#10;&#10;AI-generated content may be incorrect.">
            <a:extLst>
              <a:ext uri="{FF2B5EF4-FFF2-40B4-BE49-F238E27FC236}">
                <a16:creationId xmlns:a16="http://schemas.microsoft.com/office/drawing/2014/main" id="{CD07BE52-4FBA-2527-D861-4D1D06C77B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065" y="0"/>
            <a:ext cx="1169676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187" y="966748"/>
            <a:ext cx="4433455" cy="667070"/>
          </a:xfrm>
        </p:spPr>
        <p:txBody>
          <a:bodyPr/>
          <a:lstStyle/>
          <a:p>
            <a:r>
              <a:rPr lang="en-US"/>
              <a:t>Click to edit Master title style</a:t>
            </a:r>
          </a:p>
        </p:txBody>
      </p:sp>
      <p:sp>
        <p:nvSpPr>
          <p:cNvPr id="3" name="Subtitle 2"/>
          <p:cNvSpPr>
            <a:spLocks noGrp="1"/>
          </p:cNvSpPr>
          <p:nvPr>
            <p:ph type="subTitle" idx="1"/>
          </p:nvPr>
        </p:nvSpPr>
        <p:spPr>
          <a:xfrm>
            <a:off x="782374" y="1763486"/>
            <a:ext cx="3651080" cy="795297"/>
          </a:xfrm>
        </p:spPr>
        <p:txBody>
          <a:bodyPr/>
          <a:lstStyle>
            <a:lvl1pPr marL="0" indent="0" algn="ctr">
              <a:buNone/>
              <a:defRPr>
                <a:solidFill>
                  <a:schemeClr val="tx1">
                    <a:tint val="75000"/>
                  </a:schemeClr>
                </a:solidFill>
              </a:defRPr>
            </a:lvl1pPr>
            <a:lvl2pPr marL="207477" indent="0" algn="ctr">
              <a:buNone/>
              <a:defRPr>
                <a:solidFill>
                  <a:schemeClr val="tx1">
                    <a:tint val="75000"/>
                  </a:schemeClr>
                </a:solidFill>
              </a:defRPr>
            </a:lvl2pPr>
            <a:lvl3pPr marL="414955" indent="0" algn="ctr">
              <a:buNone/>
              <a:defRPr>
                <a:solidFill>
                  <a:schemeClr val="tx1">
                    <a:tint val="75000"/>
                  </a:schemeClr>
                </a:solidFill>
              </a:defRPr>
            </a:lvl3pPr>
            <a:lvl4pPr marL="622432" indent="0" algn="ctr">
              <a:buNone/>
              <a:defRPr>
                <a:solidFill>
                  <a:schemeClr val="tx1">
                    <a:tint val="75000"/>
                  </a:schemeClr>
                </a:solidFill>
              </a:defRPr>
            </a:lvl4pPr>
            <a:lvl5pPr marL="829909" indent="0" algn="ctr">
              <a:buNone/>
              <a:defRPr>
                <a:solidFill>
                  <a:schemeClr val="tx1">
                    <a:tint val="75000"/>
                  </a:schemeClr>
                </a:solidFill>
              </a:defRPr>
            </a:lvl5pPr>
            <a:lvl6pPr marL="1037387" indent="0" algn="ctr">
              <a:buNone/>
              <a:defRPr>
                <a:solidFill>
                  <a:schemeClr val="tx1">
                    <a:tint val="75000"/>
                  </a:schemeClr>
                </a:solidFill>
              </a:defRPr>
            </a:lvl6pPr>
            <a:lvl7pPr marL="1244864" indent="0" algn="ctr">
              <a:buNone/>
              <a:defRPr>
                <a:solidFill>
                  <a:schemeClr val="tx1">
                    <a:tint val="75000"/>
                  </a:schemeClr>
                </a:solidFill>
              </a:defRPr>
            </a:lvl7pPr>
            <a:lvl8pPr marL="1452342" indent="0" algn="ctr">
              <a:buNone/>
              <a:defRPr>
                <a:solidFill>
                  <a:schemeClr val="tx1">
                    <a:tint val="75000"/>
                  </a:schemeClr>
                </a:solidFill>
              </a:defRPr>
            </a:lvl8pPr>
            <a:lvl9pPr marL="16598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398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450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2014" y="1999770"/>
            <a:ext cx="4433455" cy="618084"/>
          </a:xfrm>
        </p:spPr>
        <p:txBody>
          <a:bodyPr anchor="t"/>
          <a:lstStyle>
            <a:lvl1pPr algn="l">
              <a:defRPr sz="1815" b="1" cap="all"/>
            </a:lvl1pPr>
          </a:lstStyle>
          <a:p>
            <a:r>
              <a:rPr lang="en-US"/>
              <a:t>Click to edit Master title style</a:t>
            </a:r>
          </a:p>
        </p:txBody>
      </p:sp>
      <p:sp>
        <p:nvSpPr>
          <p:cNvPr id="3" name="Text Placeholder 2"/>
          <p:cNvSpPr>
            <a:spLocks noGrp="1"/>
          </p:cNvSpPr>
          <p:nvPr>
            <p:ph type="body" idx="1"/>
          </p:nvPr>
        </p:nvSpPr>
        <p:spPr>
          <a:xfrm>
            <a:off x="412014" y="1319013"/>
            <a:ext cx="4433455" cy="680757"/>
          </a:xfrm>
        </p:spPr>
        <p:txBody>
          <a:bodyPr anchor="b"/>
          <a:lstStyle>
            <a:lvl1pPr marL="0" indent="0">
              <a:buNone/>
              <a:defRPr sz="908">
                <a:solidFill>
                  <a:schemeClr val="tx1">
                    <a:tint val="75000"/>
                  </a:schemeClr>
                </a:solidFill>
              </a:defRPr>
            </a:lvl1pPr>
            <a:lvl2pPr marL="207477" indent="0">
              <a:buNone/>
              <a:defRPr sz="817">
                <a:solidFill>
                  <a:schemeClr val="tx1">
                    <a:tint val="75000"/>
                  </a:schemeClr>
                </a:solidFill>
              </a:defRPr>
            </a:lvl2pPr>
            <a:lvl3pPr marL="414955" indent="0">
              <a:buNone/>
              <a:defRPr sz="726">
                <a:solidFill>
                  <a:schemeClr val="tx1">
                    <a:tint val="75000"/>
                  </a:schemeClr>
                </a:solidFill>
              </a:defRPr>
            </a:lvl3pPr>
            <a:lvl4pPr marL="622432" indent="0">
              <a:buNone/>
              <a:defRPr sz="635">
                <a:solidFill>
                  <a:schemeClr val="tx1">
                    <a:tint val="75000"/>
                  </a:schemeClr>
                </a:solidFill>
              </a:defRPr>
            </a:lvl4pPr>
            <a:lvl5pPr marL="829909" indent="0">
              <a:buNone/>
              <a:defRPr sz="635">
                <a:solidFill>
                  <a:schemeClr val="tx1">
                    <a:tint val="75000"/>
                  </a:schemeClr>
                </a:solidFill>
              </a:defRPr>
            </a:lvl5pPr>
            <a:lvl6pPr marL="1037387" indent="0">
              <a:buNone/>
              <a:defRPr sz="635">
                <a:solidFill>
                  <a:schemeClr val="tx1">
                    <a:tint val="75000"/>
                  </a:schemeClr>
                </a:solidFill>
              </a:defRPr>
            </a:lvl6pPr>
            <a:lvl7pPr marL="1244864" indent="0">
              <a:buNone/>
              <a:defRPr sz="635">
                <a:solidFill>
                  <a:schemeClr val="tx1">
                    <a:tint val="75000"/>
                  </a:schemeClr>
                </a:solidFill>
              </a:defRPr>
            </a:lvl7pPr>
            <a:lvl8pPr marL="1452342" indent="0">
              <a:buNone/>
              <a:defRPr sz="635">
                <a:solidFill>
                  <a:schemeClr val="tx1">
                    <a:tint val="75000"/>
                  </a:schemeClr>
                </a:solidFill>
              </a:defRPr>
            </a:lvl8pPr>
            <a:lvl9pPr marL="1659819" indent="0">
              <a:buNone/>
              <a:defRPr sz="6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1382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0791" y="726142"/>
            <a:ext cx="2303658" cy="2053798"/>
          </a:xfrm>
        </p:spPr>
        <p:txBody>
          <a:bodyPr/>
          <a:lstStyle>
            <a:lvl1pPr>
              <a:defRPr sz="1271"/>
            </a:lvl1pPr>
            <a:lvl2pPr>
              <a:defRPr sz="1089"/>
            </a:lvl2pPr>
            <a:lvl3pPr>
              <a:defRPr sz="908"/>
            </a:lvl3pPr>
            <a:lvl4pPr>
              <a:defRPr sz="817"/>
            </a:lvl4pPr>
            <a:lvl5pPr>
              <a:defRPr sz="817"/>
            </a:lvl5pPr>
            <a:lvl6pPr>
              <a:defRPr sz="817"/>
            </a:lvl6pPr>
            <a:lvl7pPr>
              <a:defRPr sz="817"/>
            </a:lvl7pPr>
            <a:lvl8pPr>
              <a:defRPr sz="817"/>
            </a:lvl8pPr>
            <a:lvl9pPr>
              <a:defRPr sz="8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51380" y="726142"/>
            <a:ext cx="2303658" cy="2053798"/>
          </a:xfrm>
        </p:spPr>
        <p:txBody>
          <a:bodyPr/>
          <a:lstStyle>
            <a:lvl1pPr>
              <a:defRPr sz="1271"/>
            </a:lvl1pPr>
            <a:lvl2pPr>
              <a:defRPr sz="1089"/>
            </a:lvl2pPr>
            <a:lvl3pPr>
              <a:defRPr sz="908"/>
            </a:lvl3pPr>
            <a:lvl4pPr>
              <a:defRPr sz="817"/>
            </a:lvl4pPr>
            <a:lvl5pPr>
              <a:defRPr sz="817"/>
            </a:lvl5pPr>
            <a:lvl6pPr>
              <a:defRPr sz="817"/>
            </a:lvl6pPr>
            <a:lvl7pPr>
              <a:defRPr sz="817"/>
            </a:lvl7pPr>
            <a:lvl8pPr>
              <a:defRPr sz="817"/>
            </a:lvl8pPr>
            <a:lvl9pPr>
              <a:defRPr sz="8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383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0791" y="696606"/>
            <a:ext cx="2304564" cy="290312"/>
          </a:xfrm>
        </p:spPr>
        <p:txBody>
          <a:bodyPr anchor="b"/>
          <a:lstStyle>
            <a:lvl1pPr marL="0" indent="0">
              <a:buNone/>
              <a:defRPr sz="1089" b="1"/>
            </a:lvl1pPr>
            <a:lvl2pPr marL="207477" indent="0">
              <a:buNone/>
              <a:defRPr sz="908" b="1"/>
            </a:lvl2pPr>
            <a:lvl3pPr marL="414955" indent="0">
              <a:buNone/>
              <a:defRPr sz="817" b="1"/>
            </a:lvl3pPr>
            <a:lvl4pPr marL="622432" indent="0">
              <a:buNone/>
              <a:defRPr sz="726" b="1"/>
            </a:lvl4pPr>
            <a:lvl5pPr marL="829909" indent="0">
              <a:buNone/>
              <a:defRPr sz="726" b="1"/>
            </a:lvl5pPr>
            <a:lvl6pPr marL="1037387" indent="0">
              <a:buNone/>
              <a:defRPr sz="726" b="1"/>
            </a:lvl6pPr>
            <a:lvl7pPr marL="1244864" indent="0">
              <a:buNone/>
              <a:defRPr sz="726" b="1"/>
            </a:lvl7pPr>
            <a:lvl8pPr marL="1452342" indent="0">
              <a:buNone/>
              <a:defRPr sz="726" b="1"/>
            </a:lvl8pPr>
            <a:lvl9pPr marL="1659819" indent="0">
              <a:buNone/>
              <a:defRPr sz="726" b="1"/>
            </a:lvl9pPr>
          </a:lstStyle>
          <a:p>
            <a:pPr lvl="0"/>
            <a:r>
              <a:rPr lang="en-US"/>
              <a:t>Click to edit Master text styles</a:t>
            </a:r>
          </a:p>
        </p:txBody>
      </p:sp>
      <p:sp>
        <p:nvSpPr>
          <p:cNvPr id="4" name="Content Placeholder 3"/>
          <p:cNvSpPr>
            <a:spLocks noGrp="1"/>
          </p:cNvSpPr>
          <p:nvPr>
            <p:ph sz="half" idx="2"/>
          </p:nvPr>
        </p:nvSpPr>
        <p:spPr>
          <a:xfrm>
            <a:off x="260791" y="986918"/>
            <a:ext cx="2304564" cy="1793021"/>
          </a:xfrm>
        </p:spPr>
        <p:txBody>
          <a:bodyPr/>
          <a:lstStyle>
            <a:lvl1pPr>
              <a:defRPr sz="1089"/>
            </a:lvl1pPr>
            <a:lvl2pPr>
              <a:defRPr sz="908"/>
            </a:lvl2pPr>
            <a:lvl3pPr>
              <a:defRPr sz="817"/>
            </a:lvl3pPr>
            <a:lvl4pPr>
              <a:defRPr sz="726"/>
            </a:lvl4pPr>
            <a:lvl5pPr>
              <a:defRPr sz="726"/>
            </a:lvl5pPr>
            <a:lvl6pPr>
              <a:defRPr sz="726"/>
            </a:lvl6pPr>
            <a:lvl7pPr>
              <a:defRPr sz="726"/>
            </a:lvl7pPr>
            <a:lvl8pPr>
              <a:defRPr sz="726"/>
            </a:lvl8pPr>
            <a:lvl9pPr>
              <a:defRPr sz="7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49569" y="696606"/>
            <a:ext cx="2305469" cy="290312"/>
          </a:xfrm>
        </p:spPr>
        <p:txBody>
          <a:bodyPr anchor="b"/>
          <a:lstStyle>
            <a:lvl1pPr marL="0" indent="0">
              <a:buNone/>
              <a:defRPr sz="1089" b="1"/>
            </a:lvl1pPr>
            <a:lvl2pPr marL="207477" indent="0">
              <a:buNone/>
              <a:defRPr sz="908" b="1"/>
            </a:lvl2pPr>
            <a:lvl3pPr marL="414955" indent="0">
              <a:buNone/>
              <a:defRPr sz="817" b="1"/>
            </a:lvl3pPr>
            <a:lvl4pPr marL="622432" indent="0">
              <a:buNone/>
              <a:defRPr sz="726" b="1"/>
            </a:lvl4pPr>
            <a:lvl5pPr marL="829909" indent="0">
              <a:buNone/>
              <a:defRPr sz="726" b="1"/>
            </a:lvl5pPr>
            <a:lvl6pPr marL="1037387" indent="0">
              <a:buNone/>
              <a:defRPr sz="726" b="1"/>
            </a:lvl6pPr>
            <a:lvl7pPr marL="1244864" indent="0">
              <a:buNone/>
              <a:defRPr sz="726" b="1"/>
            </a:lvl7pPr>
            <a:lvl8pPr marL="1452342" indent="0">
              <a:buNone/>
              <a:defRPr sz="726" b="1"/>
            </a:lvl8pPr>
            <a:lvl9pPr marL="1659819" indent="0">
              <a:buNone/>
              <a:defRPr sz="726" b="1"/>
            </a:lvl9pPr>
          </a:lstStyle>
          <a:p>
            <a:pPr lvl="0"/>
            <a:r>
              <a:rPr lang="en-US"/>
              <a:t>Click to edit Master text styles</a:t>
            </a:r>
          </a:p>
        </p:txBody>
      </p:sp>
      <p:sp>
        <p:nvSpPr>
          <p:cNvPr id="6" name="Content Placeholder 5"/>
          <p:cNvSpPr>
            <a:spLocks noGrp="1"/>
          </p:cNvSpPr>
          <p:nvPr>
            <p:ph sz="quarter" idx="4"/>
          </p:nvPr>
        </p:nvSpPr>
        <p:spPr>
          <a:xfrm>
            <a:off x="2649569" y="986918"/>
            <a:ext cx="2305469" cy="1793021"/>
          </a:xfrm>
        </p:spPr>
        <p:txBody>
          <a:bodyPr/>
          <a:lstStyle>
            <a:lvl1pPr>
              <a:defRPr sz="1089"/>
            </a:lvl1pPr>
            <a:lvl2pPr>
              <a:defRPr sz="908"/>
            </a:lvl2pPr>
            <a:lvl3pPr>
              <a:defRPr sz="817"/>
            </a:lvl3pPr>
            <a:lvl4pPr>
              <a:defRPr sz="726"/>
            </a:lvl4pPr>
            <a:lvl5pPr>
              <a:defRPr sz="726"/>
            </a:lvl5pPr>
            <a:lvl6pPr>
              <a:defRPr sz="726"/>
            </a:lvl6pPr>
            <a:lvl7pPr>
              <a:defRPr sz="726"/>
            </a:lvl7pPr>
            <a:lvl8pPr>
              <a:defRPr sz="726"/>
            </a:lvl8pPr>
            <a:lvl9pPr>
              <a:defRPr sz="7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901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706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605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0792" y="123905"/>
            <a:ext cx="1715972" cy="527317"/>
          </a:xfrm>
        </p:spPr>
        <p:txBody>
          <a:bodyPr anchor="b"/>
          <a:lstStyle>
            <a:lvl1pPr algn="l">
              <a:defRPr sz="908" b="1"/>
            </a:lvl1pPr>
          </a:lstStyle>
          <a:p>
            <a:r>
              <a:rPr lang="en-US"/>
              <a:t>Click to edit Master title style</a:t>
            </a:r>
          </a:p>
        </p:txBody>
      </p:sp>
      <p:sp>
        <p:nvSpPr>
          <p:cNvPr id="3" name="Content Placeholder 2"/>
          <p:cNvSpPr>
            <a:spLocks noGrp="1"/>
          </p:cNvSpPr>
          <p:nvPr>
            <p:ph idx="1"/>
          </p:nvPr>
        </p:nvSpPr>
        <p:spPr>
          <a:xfrm>
            <a:off x="2039244" y="123906"/>
            <a:ext cx="2915793" cy="2656034"/>
          </a:xfrm>
        </p:spPr>
        <p:txBody>
          <a:bodyPr/>
          <a:lstStyle>
            <a:lvl1pPr>
              <a:defRPr sz="1452"/>
            </a:lvl1pPr>
            <a:lvl2pPr>
              <a:defRPr sz="1271"/>
            </a:lvl2pPr>
            <a:lvl3pPr>
              <a:defRPr sz="1089"/>
            </a:lvl3pPr>
            <a:lvl4pPr>
              <a:defRPr sz="908"/>
            </a:lvl4pPr>
            <a:lvl5pPr>
              <a:defRPr sz="908"/>
            </a:lvl5pPr>
            <a:lvl6pPr>
              <a:defRPr sz="908"/>
            </a:lvl6pPr>
            <a:lvl7pPr>
              <a:defRPr sz="908"/>
            </a:lvl7pPr>
            <a:lvl8pPr>
              <a:defRPr sz="908"/>
            </a:lvl8pPr>
            <a:lvl9pPr>
              <a:defRPr sz="9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0792" y="651222"/>
            <a:ext cx="1715972" cy="2128718"/>
          </a:xfrm>
        </p:spPr>
        <p:txBody>
          <a:bodyPr/>
          <a:lstStyle>
            <a:lvl1pPr marL="0" indent="0">
              <a:buNone/>
              <a:defRPr sz="635"/>
            </a:lvl1pPr>
            <a:lvl2pPr marL="207477" indent="0">
              <a:buNone/>
              <a:defRPr sz="545"/>
            </a:lvl2pPr>
            <a:lvl3pPr marL="414955" indent="0">
              <a:buNone/>
              <a:defRPr sz="454"/>
            </a:lvl3pPr>
            <a:lvl4pPr marL="622432" indent="0">
              <a:buNone/>
              <a:defRPr sz="408"/>
            </a:lvl4pPr>
            <a:lvl5pPr marL="829909" indent="0">
              <a:buNone/>
              <a:defRPr sz="408"/>
            </a:lvl5pPr>
            <a:lvl6pPr marL="1037387" indent="0">
              <a:buNone/>
              <a:defRPr sz="408"/>
            </a:lvl6pPr>
            <a:lvl7pPr marL="1244864" indent="0">
              <a:buNone/>
              <a:defRPr sz="408"/>
            </a:lvl7pPr>
            <a:lvl8pPr marL="1452342" indent="0">
              <a:buNone/>
              <a:defRPr sz="408"/>
            </a:lvl8pPr>
            <a:lvl9pPr marL="1659819" indent="0">
              <a:buNone/>
              <a:defRPr sz="40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931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2339" y="2178424"/>
            <a:ext cx="3129497" cy="257175"/>
          </a:xfrm>
        </p:spPr>
        <p:txBody>
          <a:bodyPr anchor="b"/>
          <a:lstStyle>
            <a:lvl1pPr algn="l">
              <a:defRPr sz="908" b="1"/>
            </a:lvl1pPr>
          </a:lstStyle>
          <a:p>
            <a:r>
              <a:rPr lang="en-US"/>
              <a:t>Click to edit Master title style</a:t>
            </a:r>
          </a:p>
        </p:txBody>
      </p:sp>
      <p:sp>
        <p:nvSpPr>
          <p:cNvPr id="3" name="Picture Placeholder 2"/>
          <p:cNvSpPr>
            <a:spLocks noGrp="1"/>
          </p:cNvSpPr>
          <p:nvPr>
            <p:ph type="pic" idx="1"/>
          </p:nvPr>
        </p:nvSpPr>
        <p:spPr>
          <a:xfrm>
            <a:off x="1022339" y="278066"/>
            <a:ext cx="3129497" cy="1867220"/>
          </a:xfrm>
        </p:spPr>
        <p:txBody>
          <a:bodyPr/>
          <a:lstStyle>
            <a:lvl1pPr marL="0" indent="0">
              <a:buNone/>
              <a:defRPr sz="1452"/>
            </a:lvl1pPr>
            <a:lvl2pPr marL="207477" indent="0">
              <a:buNone/>
              <a:defRPr sz="1271"/>
            </a:lvl2pPr>
            <a:lvl3pPr marL="414955" indent="0">
              <a:buNone/>
              <a:defRPr sz="1089"/>
            </a:lvl3pPr>
            <a:lvl4pPr marL="622432" indent="0">
              <a:buNone/>
              <a:defRPr sz="908"/>
            </a:lvl4pPr>
            <a:lvl5pPr marL="829909" indent="0">
              <a:buNone/>
              <a:defRPr sz="908"/>
            </a:lvl5pPr>
            <a:lvl6pPr marL="1037387" indent="0">
              <a:buNone/>
              <a:defRPr sz="908"/>
            </a:lvl6pPr>
            <a:lvl7pPr marL="1244864" indent="0">
              <a:buNone/>
              <a:defRPr sz="908"/>
            </a:lvl7pPr>
            <a:lvl8pPr marL="1452342" indent="0">
              <a:buNone/>
              <a:defRPr sz="908"/>
            </a:lvl8pPr>
            <a:lvl9pPr marL="1659819" indent="0">
              <a:buNone/>
              <a:defRPr sz="908"/>
            </a:lvl9pPr>
          </a:lstStyle>
          <a:p>
            <a:endParaRPr lang="en-US"/>
          </a:p>
        </p:txBody>
      </p:sp>
      <p:sp>
        <p:nvSpPr>
          <p:cNvPr id="4" name="Text Placeholder 3"/>
          <p:cNvSpPr>
            <a:spLocks noGrp="1"/>
          </p:cNvSpPr>
          <p:nvPr>
            <p:ph type="body" sz="half" idx="2"/>
          </p:nvPr>
        </p:nvSpPr>
        <p:spPr>
          <a:xfrm>
            <a:off x="1022339" y="2435599"/>
            <a:ext cx="3129497" cy="365231"/>
          </a:xfrm>
        </p:spPr>
        <p:txBody>
          <a:bodyPr/>
          <a:lstStyle>
            <a:lvl1pPr marL="0" indent="0">
              <a:buNone/>
              <a:defRPr sz="635"/>
            </a:lvl1pPr>
            <a:lvl2pPr marL="207477" indent="0">
              <a:buNone/>
              <a:defRPr sz="545"/>
            </a:lvl2pPr>
            <a:lvl3pPr marL="414955" indent="0">
              <a:buNone/>
              <a:defRPr sz="454"/>
            </a:lvl3pPr>
            <a:lvl4pPr marL="622432" indent="0">
              <a:buNone/>
              <a:defRPr sz="408"/>
            </a:lvl4pPr>
            <a:lvl5pPr marL="829909" indent="0">
              <a:buNone/>
              <a:defRPr sz="408"/>
            </a:lvl5pPr>
            <a:lvl6pPr marL="1037387" indent="0">
              <a:buNone/>
              <a:defRPr sz="408"/>
            </a:lvl6pPr>
            <a:lvl7pPr marL="1244864" indent="0">
              <a:buNone/>
              <a:defRPr sz="408"/>
            </a:lvl7pPr>
            <a:lvl8pPr marL="1452342" indent="0">
              <a:buNone/>
              <a:defRPr sz="408"/>
            </a:lvl8pPr>
            <a:lvl9pPr marL="1659819" indent="0">
              <a:buNone/>
              <a:defRPr sz="40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442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416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81476" y="124626"/>
            <a:ext cx="1173561" cy="26553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0791" y="124626"/>
            <a:ext cx="3433754" cy="2655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776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364808887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18722220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557" y="0"/>
            <a:ext cx="10287000" cy="6858000"/>
          </a:xfrm>
          <a:prstGeom prst="rect">
            <a:avLst/>
          </a:prstGeom>
        </p:spPr>
      </p:pic>
      <p:sp>
        <p:nvSpPr>
          <p:cNvPr id="3" name="Picture Placeholder 2">
            <a:extLst>
              <a:ext uri="{FF2B5EF4-FFF2-40B4-BE49-F238E27FC236}">
                <a16:creationId xmlns:a16="http://schemas.microsoft.com/office/drawing/2014/main" id="{32EE68A2-6E51-E1A3-28B8-B10EF2B4C0EA}"/>
              </a:ext>
            </a:extLst>
          </p:cNvPr>
          <p:cNvSpPr>
            <a:spLocks noGrp="1"/>
          </p:cNvSpPr>
          <p:nvPr>
            <p:ph type="pic" idx="1" hasCustomPrompt="1"/>
          </p:nvPr>
        </p:nvSpPr>
        <p:spPr>
          <a:xfrm>
            <a:off x="3581400" y="0"/>
            <a:ext cx="8605043" cy="6858000"/>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E"/>
              <a:t>Change picture from Slide Master</a:t>
            </a:r>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99633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2271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7.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19" Type="http://schemas.openxmlformats.org/officeDocument/2006/relationships/image" Target="../media/image3.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5.xml"/><Relationship Id="rId7"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26/05/2025</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32" r:id="rId8"/>
    <p:sldLayoutId id="2147483729" r:id="rId9"/>
    <p:sldLayoutId id="2147483730" r:id="rId10"/>
    <p:sldLayoutId id="2147483731" r:id="rId11"/>
    <p:sldLayoutId id="2147483712" r:id="rId12"/>
    <p:sldLayoutId id="2147483727" r:id="rId13"/>
    <p:sldLayoutId id="2147483711" r:id="rId14"/>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0791" y="124626"/>
            <a:ext cx="4694246" cy="518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60791" y="726142"/>
            <a:ext cx="4694246" cy="20537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0791" y="2884394"/>
            <a:ext cx="1217027" cy="165687"/>
          </a:xfrm>
          <a:prstGeom prst="rect">
            <a:avLst/>
          </a:prstGeom>
        </p:spPr>
        <p:txBody>
          <a:bodyPr vert="horz" lIns="91440" tIns="45720" rIns="91440" bIns="45720" rtlCol="0" anchor="ctr"/>
          <a:lstStyle>
            <a:lvl1pPr algn="l">
              <a:defRPr sz="545">
                <a:solidFill>
                  <a:schemeClr val="tx1">
                    <a:tint val="75000"/>
                  </a:schemeClr>
                </a:solidFill>
              </a:defRPr>
            </a:lvl1pPr>
          </a:lstStyle>
          <a:p>
            <a:fld id="{1D8BD707-D9CF-40AE-B4C6-C98DA3205C09}" type="datetimeFigureOut">
              <a:rPr lang="en-US" smtClean="0"/>
              <a:pPr/>
              <a:t>5/26/2025</a:t>
            </a:fld>
            <a:endParaRPr lang="en-US"/>
          </a:p>
        </p:txBody>
      </p:sp>
      <p:sp>
        <p:nvSpPr>
          <p:cNvPr id="5" name="Footer Placeholder 4"/>
          <p:cNvSpPr>
            <a:spLocks noGrp="1"/>
          </p:cNvSpPr>
          <p:nvPr>
            <p:ph type="ftr" sz="quarter" idx="3"/>
          </p:nvPr>
        </p:nvSpPr>
        <p:spPr>
          <a:xfrm>
            <a:off x="1782075" y="2884394"/>
            <a:ext cx="1651679" cy="165687"/>
          </a:xfrm>
          <a:prstGeom prst="rect">
            <a:avLst/>
          </a:prstGeom>
        </p:spPr>
        <p:txBody>
          <a:bodyPr vert="horz" lIns="91440" tIns="45720" rIns="91440" bIns="45720" rtlCol="0" anchor="ctr"/>
          <a:lstStyle>
            <a:lvl1pPr algn="ctr">
              <a:defRPr sz="54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738011" y="2884394"/>
            <a:ext cx="1217027" cy="165687"/>
          </a:xfrm>
          <a:prstGeom prst="rect">
            <a:avLst/>
          </a:prstGeom>
        </p:spPr>
        <p:txBody>
          <a:bodyPr vert="horz" lIns="91440" tIns="45720" rIns="91440" bIns="45720" rtlCol="0" anchor="ctr"/>
          <a:lstStyle>
            <a:lvl1pPr algn="r">
              <a:defRPr sz="54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319759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14955" rtl="0" eaLnBrk="1" latinLnBrk="0" hangingPunct="1">
        <a:spcBef>
          <a:spcPct val="0"/>
        </a:spcBef>
        <a:buNone/>
        <a:defRPr sz="1997" kern="1200">
          <a:solidFill>
            <a:schemeClr val="tx1"/>
          </a:solidFill>
          <a:latin typeface="+mj-lt"/>
          <a:ea typeface="+mj-ea"/>
          <a:cs typeface="+mj-cs"/>
        </a:defRPr>
      </a:lvl1pPr>
    </p:titleStyle>
    <p:bodyStyle>
      <a:lvl1pPr marL="155608" indent="-155608" algn="l" defTabSz="414955" rtl="0" eaLnBrk="1" latinLnBrk="0" hangingPunct="1">
        <a:spcBef>
          <a:spcPct val="20000"/>
        </a:spcBef>
        <a:buFont typeface="Arial" pitchFamily="34" charset="0"/>
        <a:buChar char="•"/>
        <a:defRPr sz="1452" kern="1200">
          <a:solidFill>
            <a:schemeClr val="tx1"/>
          </a:solidFill>
          <a:latin typeface="+mn-lt"/>
          <a:ea typeface="+mn-ea"/>
          <a:cs typeface="+mn-cs"/>
        </a:defRPr>
      </a:lvl1pPr>
      <a:lvl2pPr marL="337151" indent="-129673" algn="l" defTabSz="414955" rtl="0" eaLnBrk="1" latinLnBrk="0" hangingPunct="1">
        <a:spcBef>
          <a:spcPct val="20000"/>
        </a:spcBef>
        <a:buFont typeface="Arial" pitchFamily="34" charset="0"/>
        <a:buChar char="–"/>
        <a:defRPr sz="1271" kern="1200">
          <a:solidFill>
            <a:schemeClr val="tx1"/>
          </a:solidFill>
          <a:latin typeface="+mn-lt"/>
          <a:ea typeface="+mn-ea"/>
          <a:cs typeface="+mn-cs"/>
        </a:defRPr>
      </a:lvl2pPr>
      <a:lvl3pPr marL="518693" indent="-103739" algn="l" defTabSz="414955" rtl="0" eaLnBrk="1" latinLnBrk="0" hangingPunct="1">
        <a:spcBef>
          <a:spcPct val="20000"/>
        </a:spcBef>
        <a:buFont typeface="Arial" pitchFamily="34" charset="0"/>
        <a:buChar char="•"/>
        <a:defRPr sz="1089" kern="1200">
          <a:solidFill>
            <a:schemeClr val="tx1"/>
          </a:solidFill>
          <a:latin typeface="+mn-lt"/>
          <a:ea typeface="+mn-ea"/>
          <a:cs typeface="+mn-cs"/>
        </a:defRPr>
      </a:lvl3pPr>
      <a:lvl4pPr marL="726171"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4pPr>
      <a:lvl5pPr marL="933648"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5pPr>
      <a:lvl6pPr marL="1141125"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6pPr>
      <a:lvl7pPr marL="1348603"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7pPr>
      <a:lvl8pPr marL="1556080"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8pPr>
      <a:lvl9pPr marL="1763558" indent="-103739" algn="l" defTabSz="414955" rtl="0" eaLnBrk="1" latinLnBrk="0" hangingPunct="1">
        <a:spcBef>
          <a:spcPct val="20000"/>
        </a:spcBef>
        <a:buFont typeface="Arial" pitchFamily="34" charset="0"/>
        <a:buChar char="•"/>
        <a:defRPr sz="908" kern="1200">
          <a:solidFill>
            <a:schemeClr val="tx1"/>
          </a:solidFill>
          <a:latin typeface="+mn-lt"/>
          <a:ea typeface="+mn-ea"/>
          <a:cs typeface="+mn-cs"/>
        </a:defRPr>
      </a:lvl9pPr>
    </p:bodyStyle>
    <p:otherStyle>
      <a:defPPr>
        <a:defRPr lang="en-US"/>
      </a:defPPr>
      <a:lvl1pPr marL="0" algn="l" defTabSz="414955" rtl="0" eaLnBrk="1" latinLnBrk="0" hangingPunct="1">
        <a:defRPr sz="817" kern="1200">
          <a:solidFill>
            <a:schemeClr val="tx1"/>
          </a:solidFill>
          <a:latin typeface="+mn-lt"/>
          <a:ea typeface="+mn-ea"/>
          <a:cs typeface="+mn-cs"/>
        </a:defRPr>
      </a:lvl1pPr>
      <a:lvl2pPr marL="207477" algn="l" defTabSz="414955" rtl="0" eaLnBrk="1" latinLnBrk="0" hangingPunct="1">
        <a:defRPr sz="817" kern="1200">
          <a:solidFill>
            <a:schemeClr val="tx1"/>
          </a:solidFill>
          <a:latin typeface="+mn-lt"/>
          <a:ea typeface="+mn-ea"/>
          <a:cs typeface="+mn-cs"/>
        </a:defRPr>
      </a:lvl2pPr>
      <a:lvl3pPr marL="414955" algn="l" defTabSz="414955" rtl="0" eaLnBrk="1" latinLnBrk="0" hangingPunct="1">
        <a:defRPr sz="817" kern="1200">
          <a:solidFill>
            <a:schemeClr val="tx1"/>
          </a:solidFill>
          <a:latin typeface="+mn-lt"/>
          <a:ea typeface="+mn-ea"/>
          <a:cs typeface="+mn-cs"/>
        </a:defRPr>
      </a:lvl3pPr>
      <a:lvl4pPr marL="622432" algn="l" defTabSz="414955" rtl="0" eaLnBrk="1" latinLnBrk="0" hangingPunct="1">
        <a:defRPr sz="817" kern="1200">
          <a:solidFill>
            <a:schemeClr val="tx1"/>
          </a:solidFill>
          <a:latin typeface="+mn-lt"/>
          <a:ea typeface="+mn-ea"/>
          <a:cs typeface="+mn-cs"/>
        </a:defRPr>
      </a:lvl4pPr>
      <a:lvl5pPr marL="829909" algn="l" defTabSz="414955" rtl="0" eaLnBrk="1" latinLnBrk="0" hangingPunct="1">
        <a:defRPr sz="817" kern="1200">
          <a:solidFill>
            <a:schemeClr val="tx1"/>
          </a:solidFill>
          <a:latin typeface="+mn-lt"/>
          <a:ea typeface="+mn-ea"/>
          <a:cs typeface="+mn-cs"/>
        </a:defRPr>
      </a:lvl5pPr>
      <a:lvl6pPr marL="1037387" algn="l" defTabSz="414955" rtl="0" eaLnBrk="1" latinLnBrk="0" hangingPunct="1">
        <a:defRPr sz="817" kern="1200">
          <a:solidFill>
            <a:schemeClr val="tx1"/>
          </a:solidFill>
          <a:latin typeface="+mn-lt"/>
          <a:ea typeface="+mn-ea"/>
          <a:cs typeface="+mn-cs"/>
        </a:defRPr>
      </a:lvl6pPr>
      <a:lvl7pPr marL="1244864" algn="l" defTabSz="414955" rtl="0" eaLnBrk="1" latinLnBrk="0" hangingPunct="1">
        <a:defRPr sz="817" kern="1200">
          <a:solidFill>
            <a:schemeClr val="tx1"/>
          </a:solidFill>
          <a:latin typeface="+mn-lt"/>
          <a:ea typeface="+mn-ea"/>
          <a:cs typeface="+mn-cs"/>
        </a:defRPr>
      </a:lvl7pPr>
      <a:lvl8pPr marL="1452342" algn="l" defTabSz="414955" rtl="0" eaLnBrk="1" latinLnBrk="0" hangingPunct="1">
        <a:defRPr sz="817" kern="1200">
          <a:solidFill>
            <a:schemeClr val="tx1"/>
          </a:solidFill>
          <a:latin typeface="+mn-lt"/>
          <a:ea typeface="+mn-ea"/>
          <a:cs typeface="+mn-cs"/>
        </a:defRPr>
      </a:lvl8pPr>
      <a:lvl9pPr marL="1659819" algn="l" defTabSz="414955" rtl="0" eaLnBrk="1" latinLnBrk="0" hangingPunct="1">
        <a:defRPr sz="81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3010854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padlet.com/jct2/classical-languages-ancient-greek-and-latin-k4fpx96za8hu5011"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adlet.com/jct2/classical-languages-ancient-greek-and-latin-k4fpx96za8hu5011" TargetMode="Externa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2.sv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4.xml"/><Relationship Id="rId16" Type="http://schemas.openxmlformats.org/officeDocument/2006/relationships/image" Target="../media/image56.png"/><Relationship Id="rId1" Type="http://schemas.openxmlformats.org/officeDocument/2006/relationships/slideLayout" Target="../slideLayouts/slideLayout2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hyperlink" Target="http://www.oide.ie/" TargetMode="External"/><Relationship Id="rId7"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mailto:info@oide.i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726D-92A1-B0EC-A5D6-2C32628992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F1C9C2-750E-6DFB-8A39-F80DA27D16DD}"/>
              </a:ext>
            </a:extLst>
          </p:cNvPr>
          <p:cNvSpPr>
            <a:spLocks noGrp="1"/>
          </p:cNvSpPr>
          <p:nvPr>
            <p:ph type="body" sz="quarter" idx="1"/>
          </p:nvPr>
        </p:nvSpPr>
        <p:spPr>
          <a:xfrm>
            <a:off x="1329607" y="4121759"/>
            <a:ext cx="7955835" cy="1513838"/>
          </a:xfrm>
        </p:spPr>
        <p:txBody>
          <a:bodyPr vert="horz" lIns="91440" tIns="45720" rIns="91440" bIns="45720" rtlCol="0" anchor="t">
            <a:normAutofit/>
          </a:bodyPr>
          <a:lstStyle/>
          <a:p>
            <a:pPr marL="0" indent="0">
              <a:buNone/>
            </a:pPr>
            <a:r>
              <a:rPr lang="en-US" sz="2800" dirty="0">
                <a:ea typeface="Calibri Light"/>
                <a:cs typeface="Calibri Light"/>
              </a:rPr>
              <a:t>SEC Sample Papers for Tranche 1 subjects</a:t>
            </a:r>
          </a:p>
          <a:p>
            <a:endParaRPr lang="en-US" sz="2800" dirty="0"/>
          </a:p>
        </p:txBody>
      </p:sp>
      <p:sp>
        <p:nvSpPr>
          <p:cNvPr id="4" name="Rectangle 1">
            <a:extLst>
              <a:ext uri="{FF2B5EF4-FFF2-40B4-BE49-F238E27FC236}">
                <a16:creationId xmlns:a16="http://schemas.microsoft.com/office/drawing/2014/main" id="{E02693B4-60C7-2995-D93A-75E2C1BDDD67}"/>
              </a:ext>
            </a:extLst>
          </p:cNvPr>
          <p:cNvSpPr>
            <a:spLocks noGrp="1" noChangeArrowheads="1"/>
          </p:cNvSpPr>
          <p:nvPr>
            <p:ph type="title"/>
          </p:nvPr>
        </p:nvSpPr>
        <p:spPr bwMode="auto">
          <a:xfrm>
            <a:off x="1329607" y="2777102"/>
            <a:ext cx="8500193"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4400" b="1" dirty="0">
                <a:ea typeface="Calibri Light"/>
                <a:cs typeface="Arial"/>
              </a:rPr>
              <a:t>Leaving Certificate</a:t>
            </a:r>
            <a:br>
              <a:rPr lang="en-US" sz="4400" b="1" dirty="0">
                <a:ea typeface="Calibri Light"/>
                <a:cs typeface="Arial"/>
              </a:rPr>
            </a:br>
            <a:r>
              <a:rPr lang="en-US" sz="4400" b="1" dirty="0">
                <a:ea typeface="Calibri Light"/>
                <a:cs typeface="Arial"/>
              </a:rPr>
              <a:t>Ancient Greek and Latin</a:t>
            </a:r>
            <a:endParaRPr lang="en-US" sz="4400" b="1" dirty="0">
              <a:highlight>
                <a:srgbClr val="FFFF00"/>
              </a:highlight>
              <a:ea typeface="Calibri Light"/>
              <a:cs typeface="Arial"/>
            </a:endParaRPr>
          </a:p>
        </p:txBody>
      </p:sp>
      <p:sp>
        <p:nvSpPr>
          <p:cNvPr id="5" name="Rectangle 2">
            <a:extLst>
              <a:ext uri="{FF2B5EF4-FFF2-40B4-BE49-F238E27FC236}">
                <a16:creationId xmlns:a16="http://schemas.microsoft.com/office/drawing/2014/main" id="{403E7655-0374-B66C-B3A0-C44D064DF39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Rectangle 3">
            <a:extLst>
              <a:ext uri="{FF2B5EF4-FFF2-40B4-BE49-F238E27FC236}">
                <a16:creationId xmlns:a16="http://schemas.microsoft.com/office/drawing/2014/main" id="{C8CB142E-20FE-EF84-CFE2-43F45887143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 Placeholder 2">
            <a:extLst>
              <a:ext uri="{FF2B5EF4-FFF2-40B4-BE49-F238E27FC236}">
                <a16:creationId xmlns:a16="http://schemas.microsoft.com/office/drawing/2014/main" id="{E7B09248-9FAF-796D-1CB9-93682C6AD57D}"/>
              </a:ext>
            </a:extLst>
          </p:cNvPr>
          <p:cNvSpPr txBox="1">
            <a:spLocks/>
          </p:cNvSpPr>
          <p:nvPr/>
        </p:nvSpPr>
        <p:spPr>
          <a:xfrm>
            <a:off x="1334388" y="2004296"/>
            <a:ext cx="6895212" cy="151383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Clr>
                <a:schemeClr val="bg1"/>
              </a:buClr>
              <a:buFont typeface="Arial" panose="020B0604020202020204" pitchFamily="34" charset="0"/>
              <a:buNone/>
              <a:defRPr sz="4000" b="0" i="0" kern="1200" spc="0">
                <a:solidFill>
                  <a:schemeClr val="bg1"/>
                </a:solidFill>
                <a:latin typeface="+mn-lt"/>
                <a:ea typeface="Calibri Light" charset="0"/>
                <a:cs typeface="Calibri Light" charset="0"/>
              </a:defRPr>
            </a:lvl1pPr>
            <a:lvl2pPr marL="685800" indent="0" algn="l" defTabSz="914400" rtl="0" eaLnBrk="1" latinLnBrk="0" hangingPunct="1">
              <a:lnSpc>
                <a:spcPct val="120000"/>
              </a:lnSpc>
              <a:spcBef>
                <a:spcPts val="500"/>
              </a:spcBef>
              <a:buClr>
                <a:schemeClr val="bg1"/>
              </a:buClr>
              <a:buFont typeface="Arial" panose="020B0604020202020204" pitchFamily="34" charset="0"/>
              <a:buChar char="•"/>
              <a:defRPr sz="1600" b="0" kern="1200" spc="0">
                <a:solidFill>
                  <a:schemeClr val="tx1"/>
                </a:solidFill>
                <a:latin typeface="+mn-lt"/>
                <a:ea typeface="Calibri" charset="0"/>
                <a:cs typeface="Calibri" charset="0"/>
                <a:sym typeface="Georgia"/>
              </a:defRPr>
            </a:lvl2pPr>
            <a:lvl3pPr marL="1143000" indent="-228600" algn="l" defTabSz="914400" rtl="0" eaLnBrk="1" latinLnBrk="0" hangingPunct="1">
              <a:lnSpc>
                <a:spcPct val="120000"/>
              </a:lnSpc>
              <a:spcBef>
                <a:spcPts val="500"/>
              </a:spcBef>
              <a:buClr>
                <a:schemeClr val="bg1"/>
              </a:buClr>
              <a:buFont typeface="Arial" panose="020B0604020202020204" pitchFamily="34" charset="0"/>
              <a:buChar char="•"/>
              <a:defRPr sz="1200" b="0" i="1" kern="1200" spc="0">
                <a:solidFill>
                  <a:schemeClr val="tx1"/>
                </a:solidFill>
                <a:latin typeface="+mn-lt"/>
                <a:ea typeface="Calibri Light" charset="0"/>
                <a:cs typeface="Calibri Light" charset="0"/>
              </a:defRPr>
            </a:lvl3pPr>
            <a:lvl4pPr marL="1600200" indent="-228600" algn="l" defTabSz="914400" rtl="0" eaLnBrk="1" latinLnBrk="0" hangingPunct="1">
              <a:lnSpc>
                <a:spcPct val="120000"/>
              </a:lnSpc>
              <a:spcBef>
                <a:spcPts val="500"/>
              </a:spcBef>
              <a:buClr>
                <a:schemeClr val="bg1"/>
              </a:buClr>
              <a:buFont typeface="Arial" panose="020B0604020202020204" pitchFamily="34" charset="0"/>
              <a:buChar char="•"/>
              <a:defRPr sz="1200" kern="1200" spc="0">
                <a:solidFill>
                  <a:schemeClr val="tx1"/>
                </a:solidFill>
                <a:latin typeface="+mn-lt"/>
                <a:ea typeface="Georgia"/>
                <a:cs typeface="Georgia"/>
                <a:sym typeface="Georgia"/>
              </a:defRPr>
            </a:lvl4pPr>
            <a:lvl5pPr marL="2057400" indent="-228600" algn="l" defTabSz="914400" rtl="0" eaLnBrk="1" latinLnBrk="0" hangingPunct="1">
              <a:lnSpc>
                <a:spcPct val="120000"/>
              </a:lnSpc>
              <a:spcBef>
                <a:spcPts val="500"/>
              </a:spcBef>
              <a:buClr>
                <a:schemeClr val="bg1"/>
              </a:buClr>
              <a:buFont typeface="Arial" panose="020B0604020202020204" pitchFamily="34" charset="0"/>
              <a:buChar char="•"/>
              <a:defRPr sz="1200" b="0" i="1" kern="1200" spc="0">
                <a:solidFill>
                  <a:schemeClr val="tx1"/>
                </a:solidFill>
                <a:latin typeface="+mn-lt"/>
                <a:ea typeface="Calibri Light" charset="0"/>
                <a:cs typeface="Calibr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Calibri Light"/>
                <a:cs typeface="Calibri Light"/>
              </a:rPr>
              <a:t>Senior Cycle Redevelopment Webinar</a:t>
            </a:r>
            <a:endParaRPr kumimoji="0" lang="en-US" sz="4000" b="0" i="0" u="none" strike="noStrike" kern="1200" cap="none" spc="0" normalizeH="0" baseline="0" noProof="0" dirty="0">
              <a:ln>
                <a:noFill/>
              </a:ln>
              <a:solidFill>
                <a:prstClr val="white"/>
              </a:solidFill>
              <a:effectLst/>
              <a:uLnTx/>
              <a:uFillTx/>
              <a:latin typeface="Arial" panose="020B0604020202020204"/>
              <a:ea typeface="Calibri Light" charset="0"/>
              <a:cs typeface="Calibri Light" charset="0"/>
            </a:endParaRPr>
          </a:p>
        </p:txBody>
      </p:sp>
    </p:spTree>
    <p:extLst>
      <p:ext uri="{BB962C8B-B14F-4D97-AF65-F5344CB8AC3E}">
        <p14:creationId xmlns:p14="http://schemas.microsoft.com/office/powerpoint/2010/main" val="257514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56FE16-7981-3B21-8C6A-6D6A79DF0956}"/>
              </a:ext>
            </a:extLst>
          </p:cNvPr>
          <p:cNvSpPr>
            <a:spLocks noGrp="1"/>
          </p:cNvSpPr>
          <p:nvPr>
            <p:ph type="title"/>
          </p:nvPr>
        </p:nvSpPr>
        <p:spPr>
          <a:xfrm>
            <a:off x="435428" y="1878722"/>
            <a:ext cx="3857625" cy="1069975"/>
          </a:xfrm>
        </p:spPr>
        <p:txBody>
          <a:bodyPr>
            <a:normAutofit/>
          </a:bodyPr>
          <a:lstStyle/>
          <a:p>
            <a:r>
              <a:rPr lang="en-IE" sz="4400"/>
              <a:t>Part 1</a:t>
            </a:r>
            <a:endParaRPr lang="en-GB" sz="4400"/>
          </a:p>
        </p:txBody>
      </p:sp>
      <p:sp>
        <p:nvSpPr>
          <p:cNvPr id="4" name="Text Placeholder 2">
            <a:extLst>
              <a:ext uri="{FF2B5EF4-FFF2-40B4-BE49-F238E27FC236}">
                <a16:creationId xmlns:a16="http://schemas.microsoft.com/office/drawing/2014/main" id="{5230A7DF-6F9F-892E-FAB0-7CAD76811D8E}"/>
              </a:ext>
            </a:extLst>
          </p:cNvPr>
          <p:cNvSpPr>
            <a:spLocks noGrp="1"/>
          </p:cNvSpPr>
          <p:nvPr>
            <p:ph type="body" sz="half" idx="2"/>
          </p:nvPr>
        </p:nvSpPr>
        <p:spPr>
          <a:xfrm>
            <a:off x="435428" y="2948697"/>
            <a:ext cx="4372495" cy="2944813"/>
          </a:xfrm>
        </p:spPr>
        <p:txBody>
          <a:bodyPr>
            <a:normAutofit/>
          </a:bodyPr>
          <a:lstStyle/>
          <a:p>
            <a:r>
              <a:rPr lang="en-IE" sz="3200"/>
              <a:t>Approaches to differentiation</a:t>
            </a:r>
            <a:endParaRPr lang="en-GB" sz="3200"/>
          </a:p>
        </p:txBody>
      </p:sp>
    </p:spTree>
    <p:extLst>
      <p:ext uri="{BB962C8B-B14F-4D97-AF65-F5344CB8AC3E}">
        <p14:creationId xmlns:p14="http://schemas.microsoft.com/office/powerpoint/2010/main" val="30931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3D6E-1B52-31D7-AC8B-83D9C1F7F027}"/>
              </a:ext>
            </a:extLst>
          </p:cNvPr>
          <p:cNvSpPr>
            <a:spLocks noGrp="1"/>
          </p:cNvSpPr>
          <p:nvPr>
            <p:ph type="title"/>
          </p:nvPr>
        </p:nvSpPr>
        <p:spPr/>
        <p:txBody>
          <a:bodyPr/>
          <a:lstStyle/>
          <a:p>
            <a:r>
              <a:rPr lang="en-IE" dirty="0"/>
              <a:t>Students at the Centre of Teaching, Learning and Assessment  </a:t>
            </a:r>
            <a:endParaRPr lang="en-GB" dirty="0"/>
          </a:p>
        </p:txBody>
      </p:sp>
      <p:sp>
        <p:nvSpPr>
          <p:cNvPr id="3" name="Content Placeholder 2">
            <a:extLst>
              <a:ext uri="{FF2B5EF4-FFF2-40B4-BE49-F238E27FC236}">
                <a16:creationId xmlns:a16="http://schemas.microsoft.com/office/drawing/2014/main" id="{11BC5488-6B1B-2FB4-D44F-A3D6F35CEC2D}"/>
              </a:ext>
            </a:extLst>
          </p:cNvPr>
          <p:cNvSpPr>
            <a:spLocks noGrp="1"/>
          </p:cNvSpPr>
          <p:nvPr>
            <p:ph sz="half" idx="1"/>
          </p:nvPr>
        </p:nvSpPr>
        <p:spPr>
          <a:xfrm>
            <a:off x="511628" y="1967140"/>
            <a:ext cx="5181600" cy="4351338"/>
          </a:xfrm>
        </p:spPr>
        <p:txBody>
          <a:bodyPr>
            <a:normAutofit/>
          </a:bodyPr>
          <a:lstStyle/>
          <a:p>
            <a:pPr marL="0" indent="0" algn="ctr">
              <a:buNone/>
            </a:pPr>
            <a:r>
              <a:rPr lang="en-GB" sz="2200" dirty="0">
                <a:solidFill>
                  <a:schemeClr val="tx1"/>
                </a:solidFill>
              </a:rPr>
              <a:t>“The educational experience in senior cycle should be</a:t>
            </a:r>
          </a:p>
          <a:p>
            <a:pPr marL="0" indent="0" algn="ctr">
              <a:buNone/>
            </a:pPr>
            <a:r>
              <a:rPr lang="en-GB" sz="2200" dirty="0">
                <a:solidFill>
                  <a:schemeClr val="tx1"/>
                </a:solidFill>
              </a:rPr>
              <a:t> </a:t>
            </a:r>
            <a:r>
              <a:rPr lang="en-GB" sz="2200" b="1" dirty="0">
                <a:solidFill>
                  <a:schemeClr val="tx1"/>
                </a:solidFill>
              </a:rPr>
              <a:t>inclusive of </a:t>
            </a:r>
            <a:r>
              <a:rPr lang="en-GB" sz="2200" b="1" u="sng" dirty="0">
                <a:solidFill>
                  <a:schemeClr val="tx1"/>
                </a:solidFill>
              </a:rPr>
              <a:t>every</a:t>
            </a:r>
            <a:r>
              <a:rPr lang="en-GB" sz="2200" b="1" dirty="0">
                <a:solidFill>
                  <a:schemeClr val="tx1"/>
                </a:solidFill>
              </a:rPr>
              <a:t> student</a:t>
            </a:r>
            <a:r>
              <a:rPr lang="en-GB" sz="2200" dirty="0">
                <a:solidFill>
                  <a:schemeClr val="tx1"/>
                </a:solidFill>
              </a:rPr>
              <a:t>,</a:t>
            </a:r>
          </a:p>
          <a:p>
            <a:pPr marL="0" indent="0" algn="ctr">
              <a:buNone/>
            </a:pPr>
            <a:endParaRPr lang="en-GB" sz="2200" dirty="0">
              <a:solidFill>
                <a:schemeClr val="tx1"/>
              </a:solidFill>
            </a:endParaRPr>
          </a:p>
          <a:p>
            <a:pPr marL="0" indent="0" algn="ctr">
              <a:buNone/>
            </a:pPr>
            <a:r>
              <a:rPr lang="en-GB" sz="2200" dirty="0">
                <a:solidFill>
                  <a:schemeClr val="tx1"/>
                </a:solidFill>
              </a:rPr>
              <a:t> </a:t>
            </a:r>
            <a:r>
              <a:rPr lang="en-GB" sz="2200" b="1" dirty="0">
                <a:solidFill>
                  <a:schemeClr val="tx1"/>
                </a:solidFill>
              </a:rPr>
              <a:t>respond to </a:t>
            </a:r>
            <a:r>
              <a:rPr lang="en-GB" sz="2200" b="1" u="sng" dirty="0">
                <a:solidFill>
                  <a:schemeClr val="tx1"/>
                </a:solidFill>
              </a:rPr>
              <a:t>their</a:t>
            </a:r>
            <a:r>
              <a:rPr lang="en-GB" sz="2200" b="1" dirty="0">
                <a:solidFill>
                  <a:schemeClr val="tx1"/>
                </a:solidFill>
              </a:rPr>
              <a:t> learning strengths and needs,</a:t>
            </a:r>
          </a:p>
          <a:p>
            <a:pPr marL="0" indent="0" algn="ctr">
              <a:buNone/>
            </a:pPr>
            <a:endParaRPr lang="en-GB" sz="2200" b="1" dirty="0">
              <a:solidFill>
                <a:schemeClr val="tx1"/>
              </a:solidFill>
            </a:endParaRPr>
          </a:p>
          <a:p>
            <a:pPr marL="0" indent="0" algn="ctr">
              <a:buNone/>
            </a:pPr>
            <a:r>
              <a:rPr lang="en-GB" sz="2200" b="1" dirty="0">
                <a:solidFill>
                  <a:schemeClr val="tx1"/>
                </a:solidFill>
              </a:rPr>
              <a:t> and celebrate, value, and respect diversity.”</a:t>
            </a:r>
          </a:p>
        </p:txBody>
      </p:sp>
      <p:sp>
        <p:nvSpPr>
          <p:cNvPr id="4" name="Content Placeholder 3">
            <a:extLst>
              <a:ext uri="{FF2B5EF4-FFF2-40B4-BE49-F238E27FC236}">
                <a16:creationId xmlns:a16="http://schemas.microsoft.com/office/drawing/2014/main" id="{356E2327-9FF6-B5B2-537C-E4BDFC671324}"/>
              </a:ext>
            </a:extLst>
          </p:cNvPr>
          <p:cNvSpPr>
            <a:spLocks noGrp="1"/>
          </p:cNvSpPr>
          <p:nvPr>
            <p:ph sz="half" idx="2"/>
          </p:nvPr>
        </p:nvSpPr>
        <p:spPr>
          <a:xfrm>
            <a:off x="6498774" y="1814739"/>
            <a:ext cx="5181600" cy="4351338"/>
          </a:xfrm>
        </p:spPr>
        <p:txBody>
          <a:bodyPr>
            <a:normAutofit/>
          </a:bodyPr>
          <a:lstStyle/>
          <a:p>
            <a:pPr marL="0" indent="0" algn="ctr">
              <a:lnSpc>
                <a:spcPct val="100000"/>
              </a:lnSpc>
              <a:buNone/>
            </a:pPr>
            <a:r>
              <a:rPr lang="en-GB" sz="2200" dirty="0">
                <a:solidFill>
                  <a:schemeClr val="tx1"/>
                </a:solidFill>
              </a:rPr>
              <a:t>“Students’ participation in the classroom and their understanding of the classical language and society will be</a:t>
            </a:r>
          </a:p>
          <a:p>
            <a:pPr marL="0" indent="0" algn="ctr">
              <a:lnSpc>
                <a:spcPct val="100000"/>
              </a:lnSpc>
              <a:buNone/>
            </a:pPr>
            <a:r>
              <a:rPr lang="en-GB" sz="2200" dirty="0">
                <a:solidFill>
                  <a:schemeClr val="tx1"/>
                </a:solidFill>
              </a:rPr>
              <a:t> </a:t>
            </a:r>
            <a:r>
              <a:rPr lang="en-GB" sz="2200" b="1" dirty="0">
                <a:solidFill>
                  <a:schemeClr val="tx1"/>
                </a:solidFill>
              </a:rPr>
              <a:t>enhanced </a:t>
            </a:r>
          </a:p>
          <a:p>
            <a:pPr marL="0" indent="0" algn="ctr">
              <a:lnSpc>
                <a:spcPct val="100000"/>
              </a:lnSpc>
              <a:buNone/>
            </a:pPr>
            <a:r>
              <a:rPr lang="en-GB" sz="2200" b="1" dirty="0">
                <a:solidFill>
                  <a:schemeClr val="tx1"/>
                </a:solidFill>
              </a:rPr>
              <a:t>when teachers stimulate</a:t>
            </a:r>
            <a:r>
              <a:rPr lang="en-GB" sz="2200" dirty="0">
                <a:solidFill>
                  <a:schemeClr val="tx1"/>
                </a:solidFill>
              </a:rPr>
              <a:t> them to </a:t>
            </a:r>
            <a:r>
              <a:rPr lang="en-GB" sz="2200" b="1" dirty="0">
                <a:solidFill>
                  <a:schemeClr val="tx1"/>
                </a:solidFill>
              </a:rPr>
              <a:t>connect</a:t>
            </a:r>
            <a:r>
              <a:rPr lang="en-GB" sz="2200" dirty="0">
                <a:solidFill>
                  <a:schemeClr val="tx1"/>
                </a:solidFill>
              </a:rPr>
              <a:t> the content of learning to</a:t>
            </a:r>
          </a:p>
          <a:p>
            <a:pPr marL="0" indent="0" algn="ctr">
              <a:lnSpc>
                <a:spcPct val="100000"/>
              </a:lnSpc>
              <a:buNone/>
            </a:pPr>
            <a:r>
              <a:rPr lang="en-GB" sz="2200" b="1" dirty="0">
                <a:solidFill>
                  <a:schemeClr val="tx1"/>
                </a:solidFill>
              </a:rPr>
              <a:t>their own lives and experience.”</a:t>
            </a:r>
          </a:p>
        </p:txBody>
      </p:sp>
      <p:sp>
        <p:nvSpPr>
          <p:cNvPr id="7" name="TextBox 6">
            <a:extLst>
              <a:ext uri="{FF2B5EF4-FFF2-40B4-BE49-F238E27FC236}">
                <a16:creationId xmlns:a16="http://schemas.microsoft.com/office/drawing/2014/main" id="{AE818671-D2F4-54DF-B967-4F4D470A573F}"/>
              </a:ext>
            </a:extLst>
          </p:cNvPr>
          <p:cNvSpPr txBox="1"/>
          <p:nvPr/>
        </p:nvSpPr>
        <p:spPr>
          <a:xfrm>
            <a:off x="838200" y="6119363"/>
            <a:ext cx="6096000" cy="646331"/>
          </a:xfrm>
          <a:prstGeom prst="rect">
            <a:avLst/>
          </a:prstGeom>
          <a:noFill/>
        </p:spPr>
        <p:txBody>
          <a:bodyPr wrap="square">
            <a:spAutoFit/>
          </a:bodyPr>
          <a:lstStyle/>
          <a:p>
            <a:pPr marL="0" indent="0">
              <a:buNone/>
            </a:pPr>
            <a:r>
              <a:rPr lang="en-GB" sz="1800" dirty="0">
                <a:solidFill>
                  <a:srgbClr val="0E85AA"/>
                </a:solidFill>
              </a:rPr>
              <a:t>Department of Education, 2024, p.3 &amp; 19 Curriculum Specification for Leaving Certificate Latin</a:t>
            </a:r>
          </a:p>
        </p:txBody>
      </p:sp>
    </p:spTree>
    <p:extLst>
      <p:ext uri="{BB962C8B-B14F-4D97-AF65-F5344CB8AC3E}">
        <p14:creationId xmlns:p14="http://schemas.microsoft.com/office/powerpoint/2010/main" val="388238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FC622-5572-356D-6570-9AA0AE4A48B8}"/>
              </a:ext>
            </a:extLst>
          </p:cNvPr>
          <p:cNvSpPr>
            <a:spLocks noGrp="1"/>
          </p:cNvSpPr>
          <p:nvPr>
            <p:ph sz="half" idx="1"/>
          </p:nvPr>
        </p:nvSpPr>
        <p:spPr/>
        <p:txBody>
          <a:bodyPr>
            <a:normAutofit fontScale="25000" lnSpcReduction="20000"/>
          </a:bodyPr>
          <a:lstStyle/>
          <a:p>
            <a:pPr marL="0" indent="0" algn="ctr">
              <a:lnSpc>
                <a:spcPct val="120000"/>
              </a:lnSpc>
              <a:buNone/>
            </a:pPr>
            <a:r>
              <a:rPr lang="en-GB" sz="8800" dirty="0">
                <a:solidFill>
                  <a:schemeClr val="tx1"/>
                </a:solidFill>
              </a:rPr>
              <a:t>“students may have varying levels of classical language skills and plurilingual and pluricultural competence, arising from their prior learning.”</a:t>
            </a:r>
          </a:p>
          <a:p>
            <a:pPr marL="0" indent="0" algn="ctr">
              <a:lnSpc>
                <a:spcPct val="120000"/>
              </a:lnSpc>
              <a:buNone/>
            </a:pPr>
            <a:endParaRPr lang="en-GB" sz="8800" dirty="0">
              <a:solidFill>
                <a:schemeClr val="tx1"/>
              </a:solidFill>
            </a:endParaRPr>
          </a:p>
          <a:p>
            <a:pPr marL="0" indent="0" algn="ctr">
              <a:lnSpc>
                <a:spcPct val="120000"/>
              </a:lnSpc>
              <a:buNone/>
            </a:pPr>
            <a:r>
              <a:rPr lang="en-GB" sz="8800" dirty="0">
                <a:solidFill>
                  <a:schemeClr val="tx1"/>
                </a:solidFill>
              </a:rPr>
              <a:t>“The Leaving Certificate Classical Languages specifications are intended for students from </a:t>
            </a:r>
            <a:r>
              <a:rPr lang="en-GB" sz="8800" b="1" dirty="0">
                <a:solidFill>
                  <a:schemeClr val="tx1"/>
                </a:solidFill>
              </a:rPr>
              <a:t>all language backgrounds</a:t>
            </a:r>
            <a:r>
              <a:rPr lang="en-GB" sz="8800" dirty="0">
                <a:solidFill>
                  <a:schemeClr val="tx1"/>
                </a:solidFill>
              </a:rPr>
              <a:t>.</a:t>
            </a:r>
          </a:p>
          <a:p>
            <a:pPr marL="0" indent="0" algn="ctr">
              <a:lnSpc>
                <a:spcPct val="120000"/>
              </a:lnSpc>
              <a:buNone/>
            </a:pPr>
            <a:r>
              <a:rPr lang="en-GB" sz="8000" dirty="0">
                <a:solidFill>
                  <a:schemeClr val="tx1"/>
                </a:solidFill>
              </a:rPr>
              <a:t> </a:t>
            </a:r>
            <a:endParaRPr lang="en-GB" sz="8600" dirty="0">
              <a:solidFill>
                <a:schemeClr val="tx1"/>
              </a:solidFill>
            </a:endParaRPr>
          </a:p>
          <a:p>
            <a:pPr marL="0" indent="0" algn="ctr">
              <a:buNone/>
            </a:pPr>
            <a:endParaRPr lang="en-GB" sz="8600" dirty="0"/>
          </a:p>
          <a:p>
            <a:endParaRPr lang="en-GB" dirty="0"/>
          </a:p>
        </p:txBody>
      </p:sp>
      <p:sp>
        <p:nvSpPr>
          <p:cNvPr id="4" name="Content Placeholder 3">
            <a:extLst>
              <a:ext uri="{FF2B5EF4-FFF2-40B4-BE49-F238E27FC236}">
                <a16:creationId xmlns:a16="http://schemas.microsoft.com/office/drawing/2014/main" id="{27538F36-7DB5-F0DA-47F3-A603571CB937}"/>
              </a:ext>
            </a:extLst>
          </p:cNvPr>
          <p:cNvSpPr>
            <a:spLocks noGrp="1"/>
          </p:cNvSpPr>
          <p:nvPr>
            <p:ph sz="half" idx="2"/>
          </p:nvPr>
        </p:nvSpPr>
        <p:spPr/>
        <p:txBody>
          <a:bodyPr>
            <a:normAutofit fontScale="25000" lnSpcReduction="20000"/>
          </a:bodyPr>
          <a:lstStyle/>
          <a:p>
            <a:pPr marL="0" indent="0" algn="ctr">
              <a:lnSpc>
                <a:spcPct val="120000"/>
              </a:lnSpc>
              <a:buNone/>
            </a:pPr>
            <a:r>
              <a:rPr lang="en-GB" sz="8800" dirty="0">
                <a:solidFill>
                  <a:schemeClr val="tx1"/>
                </a:solidFill>
              </a:rPr>
              <a:t>“This includes students who have </a:t>
            </a:r>
            <a:r>
              <a:rPr lang="en-GB" sz="8800" b="1" dirty="0">
                <a:solidFill>
                  <a:schemeClr val="tx1"/>
                </a:solidFill>
              </a:rPr>
              <a:t>some previous experience with the language </a:t>
            </a:r>
          </a:p>
          <a:p>
            <a:pPr marL="0" indent="0" algn="ctr">
              <a:lnSpc>
                <a:spcPct val="120000"/>
              </a:lnSpc>
              <a:buNone/>
            </a:pPr>
            <a:r>
              <a:rPr lang="en-GB" sz="8800" dirty="0">
                <a:solidFill>
                  <a:schemeClr val="tx1"/>
                </a:solidFill>
              </a:rPr>
              <a:t>and students who have </a:t>
            </a:r>
          </a:p>
          <a:p>
            <a:pPr marL="0" indent="0" algn="ctr">
              <a:lnSpc>
                <a:spcPct val="120000"/>
              </a:lnSpc>
              <a:buNone/>
            </a:pPr>
            <a:r>
              <a:rPr lang="en-GB" sz="8800" b="1" dirty="0">
                <a:solidFill>
                  <a:schemeClr val="tx1"/>
                </a:solidFill>
              </a:rPr>
              <a:t>no prior experience </a:t>
            </a:r>
            <a:r>
              <a:rPr lang="en-GB" sz="8800" dirty="0">
                <a:solidFill>
                  <a:schemeClr val="tx1"/>
                </a:solidFill>
              </a:rPr>
              <a:t>with the language.”</a:t>
            </a:r>
          </a:p>
          <a:p>
            <a:pPr marL="0" indent="0" algn="ctr">
              <a:lnSpc>
                <a:spcPct val="120000"/>
              </a:lnSpc>
              <a:buNone/>
            </a:pPr>
            <a:endParaRPr lang="en-GB" sz="8800" dirty="0">
              <a:solidFill>
                <a:schemeClr val="tx1"/>
              </a:solidFill>
            </a:endParaRPr>
          </a:p>
          <a:p>
            <a:pPr marL="0" indent="0" algn="ctr">
              <a:lnSpc>
                <a:spcPct val="120000"/>
              </a:lnSpc>
              <a:buNone/>
            </a:pPr>
            <a:r>
              <a:rPr lang="en-GB" sz="8800" dirty="0">
                <a:solidFill>
                  <a:schemeClr val="tx1"/>
                </a:solidFill>
              </a:rPr>
              <a:t>“learning outcomes and experiences are </a:t>
            </a:r>
            <a:r>
              <a:rPr lang="en-GB" sz="8800" b="1" dirty="0">
                <a:solidFill>
                  <a:schemeClr val="tx1"/>
                </a:solidFill>
              </a:rPr>
              <a:t>intended to meet the needs </a:t>
            </a:r>
          </a:p>
          <a:p>
            <a:pPr marL="0" indent="0" algn="ctr">
              <a:lnSpc>
                <a:spcPct val="120000"/>
              </a:lnSpc>
              <a:buNone/>
            </a:pPr>
            <a:r>
              <a:rPr lang="en-GB" sz="8800" b="1" dirty="0">
                <a:solidFill>
                  <a:schemeClr val="tx1"/>
                </a:solidFill>
              </a:rPr>
              <a:t>of all students</a:t>
            </a:r>
            <a:r>
              <a:rPr lang="en-GB" sz="11200" dirty="0">
                <a:solidFill>
                  <a:schemeClr val="tx1"/>
                </a:solidFill>
              </a:rPr>
              <a:t>.” </a:t>
            </a:r>
          </a:p>
          <a:p>
            <a:pPr algn="ctr"/>
            <a:endParaRPr lang="en-GB" sz="11200" dirty="0"/>
          </a:p>
          <a:p>
            <a:pPr algn="ctr"/>
            <a:endParaRPr lang="en-GB" sz="11200"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8A1D2CE3-F700-A4EA-0154-B1310093D4A5}"/>
              </a:ext>
            </a:extLst>
          </p:cNvPr>
          <p:cNvSpPr txBox="1"/>
          <p:nvPr/>
        </p:nvSpPr>
        <p:spPr>
          <a:xfrm>
            <a:off x="838200" y="6119363"/>
            <a:ext cx="6030686" cy="646331"/>
          </a:xfrm>
          <a:prstGeom prst="rect">
            <a:avLst/>
          </a:prstGeom>
          <a:noFill/>
        </p:spPr>
        <p:txBody>
          <a:bodyPr wrap="square">
            <a:spAutoFit/>
          </a:bodyPr>
          <a:lstStyle/>
          <a:p>
            <a:pPr marL="0" indent="0">
              <a:buNone/>
            </a:pPr>
            <a:r>
              <a:rPr lang="en-GB" sz="1800" dirty="0">
                <a:solidFill>
                  <a:srgbClr val="0E85AA"/>
                </a:solidFill>
              </a:rPr>
              <a:t>Department of Education, 2024, </a:t>
            </a:r>
            <a:r>
              <a:rPr lang="en-GB" dirty="0">
                <a:solidFill>
                  <a:srgbClr val="0E85AA"/>
                </a:solidFill>
              </a:rPr>
              <a:t>p. 20</a:t>
            </a:r>
            <a:r>
              <a:rPr lang="en-GB" sz="1800" dirty="0">
                <a:solidFill>
                  <a:srgbClr val="0E85AA"/>
                </a:solidFill>
              </a:rPr>
              <a:t> Curriculum Specification for Leaving Certificate Latin</a:t>
            </a:r>
          </a:p>
        </p:txBody>
      </p:sp>
      <p:sp>
        <p:nvSpPr>
          <p:cNvPr id="6" name="Title 1">
            <a:extLst>
              <a:ext uri="{FF2B5EF4-FFF2-40B4-BE49-F238E27FC236}">
                <a16:creationId xmlns:a16="http://schemas.microsoft.com/office/drawing/2014/main" id="{7837586A-A3DB-EE78-A6ED-CF1FC4230277}"/>
              </a:ext>
            </a:extLst>
          </p:cNvPr>
          <p:cNvSpPr txBox="1">
            <a:spLocks/>
          </p:cNvSpPr>
          <p:nvPr/>
        </p:nvSpPr>
        <p:spPr>
          <a:xfrm>
            <a:off x="838200" y="315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IE"/>
              <a:t>Students at the Centre of Teaching, Learning and Assessment  </a:t>
            </a:r>
            <a:endParaRPr lang="en-GB"/>
          </a:p>
        </p:txBody>
      </p:sp>
    </p:spTree>
    <p:extLst>
      <p:ext uri="{BB962C8B-B14F-4D97-AF65-F5344CB8AC3E}">
        <p14:creationId xmlns:p14="http://schemas.microsoft.com/office/powerpoint/2010/main" val="14609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8A3E-9341-FD28-88D1-79BEABE7F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C46D4-4795-4583-C860-143B89B8AA7D}"/>
              </a:ext>
            </a:extLst>
          </p:cNvPr>
          <p:cNvSpPr>
            <a:spLocks noGrp="1"/>
          </p:cNvSpPr>
          <p:nvPr>
            <p:ph type="title"/>
          </p:nvPr>
        </p:nvSpPr>
        <p:spPr>
          <a:xfrm>
            <a:off x="308919" y="681037"/>
            <a:ext cx="9786551" cy="1325563"/>
          </a:xfrm>
        </p:spPr>
        <p:txBody>
          <a:bodyPr>
            <a:normAutofit fontScale="90000"/>
          </a:bodyPr>
          <a:lstStyle/>
          <a:p>
            <a:r>
              <a:rPr lang="en-GB" dirty="0"/>
              <a:t>Learning outcomes in the specification are not distinguished between higher and ordinary level</a:t>
            </a:r>
            <a:br>
              <a:rPr lang="en-GB" dirty="0"/>
            </a:br>
            <a:endParaRPr lang="en-GB" dirty="0"/>
          </a:p>
        </p:txBody>
      </p:sp>
      <p:sp>
        <p:nvSpPr>
          <p:cNvPr id="3" name="Content Placeholder 2">
            <a:extLst>
              <a:ext uri="{FF2B5EF4-FFF2-40B4-BE49-F238E27FC236}">
                <a16:creationId xmlns:a16="http://schemas.microsoft.com/office/drawing/2014/main" id="{92BFC439-185F-88E6-921E-F72AE5E1440A}"/>
              </a:ext>
            </a:extLst>
          </p:cNvPr>
          <p:cNvSpPr>
            <a:spLocks noGrp="1"/>
          </p:cNvSpPr>
          <p:nvPr>
            <p:ph sz="half" idx="1"/>
          </p:nvPr>
        </p:nvSpPr>
        <p:spPr>
          <a:xfrm>
            <a:off x="838199" y="2496065"/>
            <a:ext cx="10381735" cy="3680898"/>
          </a:xfrm>
        </p:spPr>
        <p:txBody>
          <a:bodyPr>
            <a:normAutofit lnSpcReduction="10000"/>
          </a:bodyPr>
          <a:lstStyle/>
          <a:p>
            <a:r>
              <a:rPr lang="en-GB" dirty="0">
                <a:solidFill>
                  <a:schemeClr val="tx1"/>
                </a:solidFill>
              </a:rPr>
              <a:t>Each action verb is described in terms of what the learner should be able to do once they have achieved the learning outcome </a:t>
            </a:r>
          </a:p>
          <a:p>
            <a:pPr marL="0" indent="0">
              <a:buNone/>
            </a:pPr>
            <a:endParaRPr lang="en-GB" dirty="0">
              <a:solidFill>
                <a:schemeClr val="tx1"/>
              </a:solidFill>
            </a:endParaRPr>
          </a:p>
          <a:p>
            <a:r>
              <a:rPr lang="en-GB" dirty="0">
                <a:solidFill>
                  <a:schemeClr val="tx1"/>
                </a:solidFill>
              </a:rPr>
              <a:t>The learning outcome action verb details the highest level achievable by student  </a:t>
            </a:r>
          </a:p>
          <a:p>
            <a:endParaRPr lang="en-GB" dirty="0">
              <a:solidFill>
                <a:schemeClr val="tx1"/>
              </a:solidFill>
            </a:endParaRPr>
          </a:p>
          <a:p>
            <a:r>
              <a:rPr lang="en-GB" dirty="0">
                <a:solidFill>
                  <a:schemeClr val="tx1"/>
                </a:solidFill>
              </a:rPr>
              <a:t>Command words are used for examination purposes in the examination papers</a:t>
            </a:r>
          </a:p>
          <a:p>
            <a:endParaRPr lang="en-GB" dirty="0"/>
          </a:p>
        </p:txBody>
      </p:sp>
    </p:spTree>
    <p:extLst>
      <p:ext uri="{BB962C8B-B14F-4D97-AF65-F5344CB8AC3E}">
        <p14:creationId xmlns:p14="http://schemas.microsoft.com/office/powerpoint/2010/main" val="19253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BB284E-132E-AA96-EB78-404E437526CF}"/>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3200" b="0" i="0" u="none" strike="noStrike" kern="1200" cap="none" spc="0" normalizeH="0" baseline="0" noProof="0">
                <a:ln>
                  <a:noFill/>
                </a:ln>
                <a:solidFill>
                  <a:prstClr val="white"/>
                </a:solidFill>
                <a:effectLst/>
                <a:uLnTx/>
                <a:uFillTx/>
                <a:latin typeface="Arial" panose="020B0604020202020204"/>
                <a:ea typeface="+mn-ea"/>
                <a:cs typeface="+mn-cs"/>
              </a:rPr>
              <a:t>Key Documents</a:t>
            </a:r>
            <a:endParaRPr kumimoji="0" lang="en-GB" sz="3200" b="0" i="0" u="none" strike="noStrike" kern="1200" cap="none" spc="0" normalizeH="0" baseline="0" noProof="0">
              <a:ln>
                <a:noFill/>
              </a:ln>
              <a:solidFill>
                <a:prstClr val="white"/>
              </a:solidFill>
              <a:effectLst/>
              <a:uLnTx/>
              <a:uFillTx/>
              <a:latin typeface="Arial" panose="020B0604020202020204"/>
              <a:ea typeface="+mn-ea"/>
              <a:cs typeface="+mn-cs"/>
            </a:endParaRPr>
          </a:p>
          <a:p>
            <a:endParaRPr lang="en-GB"/>
          </a:p>
        </p:txBody>
      </p:sp>
      <p:sp>
        <p:nvSpPr>
          <p:cNvPr id="4" name="Title 1">
            <a:extLst>
              <a:ext uri="{FF2B5EF4-FFF2-40B4-BE49-F238E27FC236}">
                <a16:creationId xmlns:a16="http://schemas.microsoft.com/office/drawing/2014/main" id="{959F7C21-EFC4-4EB1-C312-B67F4D02FFC4}"/>
              </a:ext>
            </a:extLst>
          </p:cNvPr>
          <p:cNvSpPr>
            <a:spLocks noGrp="1"/>
          </p:cNvSpPr>
          <p:nvPr>
            <p:ph type="title"/>
          </p:nvPr>
        </p:nvSpPr>
        <p:spPr>
          <a:xfrm>
            <a:off x="914400" y="1854200"/>
            <a:ext cx="3857625" cy="1069975"/>
          </a:xfrm>
        </p:spPr>
        <p:txBody>
          <a:bodyPr>
            <a:normAutofit/>
          </a:bodyPr>
          <a:lstStyle/>
          <a:p>
            <a:r>
              <a:rPr lang="en-IE" sz="4400"/>
              <a:t>Part 2</a:t>
            </a:r>
            <a:endParaRPr lang="en-GB" sz="4400"/>
          </a:p>
        </p:txBody>
      </p:sp>
    </p:spTree>
    <p:extLst>
      <p:ext uri="{BB962C8B-B14F-4D97-AF65-F5344CB8AC3E}">
        <p14:creationId xmlns:p14="http://schemas.microsoft.com/office/powerpoint/2010/main" val="327886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F75A1-EA92-2C27-3D38-7FCD5B031E08}"/>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DA80CB03-CEC4-53F3-0B48-8298C2605D98}"/>
              </a:ext>
            </a:extLst>
          </p:cNvPr>
          <p:cNvGrpSpPr/>
          <p:nvPr/>
        </p:nvGrpSpPr>
        <p:grpSpPr>
          <a:xfrm>
            <a:off x="1879893" y="5484173"/>
            <a:ext cx="2527856" cy="1328542"/>
            <a:chOff x="-4662" y="-50450"/>
            <a:chExt cx="998197" cy="524613"/>
          </a:xfrm>
        </p:grpSpPr>
        <p:sp>
          <p:nvSpPr>
            <p:cNvPr id="9" name="Freeform 9">
              <a:extLst>
                <a:ext uri="{FF2B5EF4-FFF2-40B4-BE49-F238E27FC236}">
                  <a16:creationId xmlns:a16="http://schemas.microsoft.com/office/drawing/2014/main" id="{16666984-60CC-9651-07CC-CE1CD79309C2}"/>
                </a:ext>
              </a:extLst>
            </p:cNvPr>
            <p:cNvSpPr/>
            <p:nvPr/>
          </p:nvSpPr>
          <p:spPr>
            <a:xfrm>
              <a:off x="-4662" y="-7111"/>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0" name="TextBox 10">
              <a:extLst>
                <a:ext uri="{FF2B5EF4-FFF2-40B4-BE49-F238E27FC236}">
                  <a16:creationId xmlns:a16="http://schemas.microsoft.com/office/drawing/2014/main" id="{58AEB862-FB85-5AFA-1A43-82E8DFF9CF93}"/>
                </a:ext>
              </a:extLst>
            </p:cNvPr>
            <p:cNvSpPr txBox="1"/>
            <p:nvPr/>
          </p:nvSpPr>
          <p:spPr>
            <a:xfrm>
              <a:off x="0" y="-50450"/>
              <a:ext cx="993535" cy="524613"/>
            </a:xfrm>
            <a:prstGeom prst="rect">
              <a:avLst/>
            </a:prstGeom>
          </p:spPr>
          <p:txBody>
            <a:bodyPr lIns="32599" tIns="32599" rIns="32599" bIns="32599" rtlCol="0" anchor="ctr"/>
            <a:lstStyle/>
            <a:p>
              <a:pPr algn="ctr" defTabSz="414955">
                <a:lnSpc>
                  <a:spcPts val="2069"/>
                </a:lnSpc>
              </a:pPr>
              <a:r>
                <a:rPr lang="en-US" sz="1604" b="1" dirty="0">
                  <a:solidFill>
                    <a:srgbClr val="000000"/>
                  </a:solidFill>
                  <a:latin typeface="Arial Bold"/>
                  <a:ea typeface="Arial Bold"/>
                  <a:cs typeface="Arial Bold"/>
                  <a:sym typeface="Arial Bold"/>
                </a:rPr>
                <a:t>Additional Assessment Component</a:t>
              </a:r>
            </a:p>
            <a:p>
              <a:pPr algn="ctr" defTabSz="414955">
                <a:lnSpc>
                  <a:spcPts val="2069"/>
                </a:lnSpc>
              </a:pPr>
              <a:r>
                <a:rPr lang="en-US" sz="1604" b="1" dirty="0">
                  <a:solidFill>
                    <a:srgbClr val="000000"/>
                  </a:solidFill>
                  <a:latin typeface="Arial Bold"/>
                  <a:ea typeface="Arial Bold"/>
                  <a:cs typeface="Arial Bold"/>
                  <a:sym typeface="Arial Bold"/>
                </a:rPr>
                <a:t>40%</a:t>
              </a:r>
            </a:p>
          </p:txBody>
        </p:sp>
      </p:grpSp>
      <p:sp>
        <p:nvSpPr>
          <p:cNvPr id="12" name="Freeform 12">
            <a:extLst>
              <a:ext uri="{FF2B5EF4-FFF2-40B4-BE49-F238E27FC236}">
                <a16:creationId xmlns:a16="http://schemas.microsoft.com/office/drawing/2014/main" id="{8C054888-DF4E-EC50-F9C7-C8DEC7210CC8}"/>
              </a:ext>
            </a:extLst>
          </p:cNvPr>
          <p:cNvSpPr/>
          <p:nvPr/>
        </p:nvSpPr>
        <p:spPr>
          <a:xfrm>
            <a:off x="7629291" y="5608471"/>
            <a:ext cx="2516049"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3" name="TextBox 13">
            <a:extLst>
              <a:ext uri="{FF2B5EF4-FFF2-40B4-BE49-F238E27FC236}">
                <a16:creationId xmlns:a16="http://schemas.microsoft.com/office/drawing/2014/main" id="{EEEB9181-3137-DDAE-AB1C-4B4A0182452D}"/>
              </a:ext>
            </a:extLst>
          </p:cNvPr>
          <p:cNvSpPr txBox="1"/>
          <p:nvPr/>
        </p:nvSpPr>
        <p:spPr>
          <a:xfrm>
            <a:off x="7645926" y="5529686"/>
            <a:ext cx="2516049" cy="1328542"/>
          </a:xfrm>
          <a:prstGeom prst="rect">
            <a:avLst/>
          </a:prstGeom>
        </p:spPr>
        <p:txBody>
          <a:bodyPr lIns="32599" tIns="32599" rIns="32599" bIns="32599" rtlCol="0" anchor="ctr"/>
          <a:lstStyle/>
          <a:p>
            <a:pPr algn="ctr" defTabSz="414955">
              <a:lnSpc>
                <a:spcPts val="2069"/>
              </a:lnSpc>
            </a:pPr>
            <a:r>
              <a:rPr lang="en-US" sz="1604" b="1" dirty="0">
                <a:solidFill>
                  <a:srgbClr val="000000"/>
                </a:solidFill>
                <a:latin typeface="Arial Bold"/>
                <a:ea typeface="Arial Bold"/>
                <a:cs typeface="Arial Bold"/>
                <a:sym typeface="Arial Bold"/>
              </a:rPr>
              <a:t>Examination</a:t>
            </a:r>
          </a:p>
          <a:p>
            <a:pPr algn="ctr" defTabSz="414955">
              <a:lnSpc>
                <a:spcPts val="2069"/>
              </a:lnSpc>
            </a:pPr>
            <a:r>
              <a:rPr lang="en-US" sz="1604" b="1" dirty="0">
                <a:solidFill>
                  <a:srgbClr val="000000"/>
                </a:solidFill>
                <a:latin typeface="Arial Bold"/>
                <a:ea typeface="Arial Bold"/>
                <a:cs typeface="Arial Bold"/>
                <a:sym typeface="Arial Bold"/>
              </a:rPr>
              <a:t>60%</a:t>
            </a:r>
          </a:p>
        </p:txBody>
      </p:sp>
      <p:grpSp>
        <p:nvGrpSpPr>
          <p:cNvPr id="46" name="Group 45">
            <a:extLst>
              <a:ext uri="{FF2B5EF4-FFF2-40B4-BE49-F238E27FC236}">
                <a16:creationId xmlns:a16="http://schemas.microsoft.com/office/drawing/2014/main" id="{0E28EDF8-201D-0B09-E075-C6FBC4C6563E}"/>
              </a:ext>
            </a:extLst>
          </p:cNvPr>
          <p:cNvGrpSpPr/>
          <p:nvPr/>
        </p:nvGrpSpPr>
        <p:grpSpPr>
          <a:xfrm>
            <a:off x="4047336" y="3368561"/>
            <a:ext cx="4097326" cy="1328542"/>
            <a:chOff x="4724957" y="2868728"/>
            <a:chExt cx="2530947" cy="1328542"/>
          </a:xfrm>
        </p:grpSpPr>
        <p:sp>
          <p:nvSpPr>
            <p:cNvPr id="15" name="Freeform 15">
              <a:extLst>
                <a:ext uri="{FF2B5EF4-FFF2-40B4-BE49-F238E27FC236}">
                  <a16:creationId xmlns:a16="http://schemas.microsoft.com/office/drawing/2014/main" id="{E76BCDBA-579E-C518-727A-BF1F4107C7B7}"/>
                </a:ext>
              </a:extLst>
            </p:cNvPr>
            <p:cNvSpPr/>
            <p:nvPr/>
          </p:nvSpPr>
          <p:spPr>
            <a:xfrm>
              <a:off x="4724957" y="3069149"/>
              <a:ext cx="2516050"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6" name="TextBox 16">
              <a:extLst>
                <a:ext uri="{FF2B5EF4-FFF2-40B4-BE49-F238E27FC236}">
                  <a16:creationId xmlns:a16="http://schemas.microsoft.com/office/drawing/2014/main" id="{4A471832-D19B-6EF5-0B6A-5F3350EB3972}"/>
                </a:ext>
              </a:extLst>
            </p:cNvPr>
            <p:cNvSpPr txBox="1"/>
            <p:nvPr/>
          </p:nvSpPr>
          <p:spPr>
            <a:xfrm>
              <a:off x="4739854" y="2868728"/>
              <a:ext cx="2516050" cy="1328542"/>
            </a:xfrm>
            <a:prstGeom prst="rect">
              <a:avLst/>
            </a:prstGeom>
          </p:spPr>
          <p:txBody>
            <a:bodyPr lIns="32599" tIns="32599" rIns="32599" bIns="32599" rtlCol="0" anchor="ctr"/>
            <a:lstStyle/>
            <a:p>
              <a:pPr algn="ctr" defTabSz="414955">
                <a:lnSpc>
                  <a:spcPts val="2069"/>
                </a:lnSpc>
              </a:pPr>
              <a:r>
                <a:rPr lang="en-US" sz="1604" b="1" dirty="0">
                  <a:solidFill>
                    <a:srgbClr val="000000"/>
                  </a:solidFill>
                  <a:latin typeface="Arial Bold"/>
                  <a:ea typeface="Arial Bold"/>
                  <a:cs typeface="Arial Bold"/>
                  <a:sym typeface="Arial Bold"/>
                </a:rPr>
                <a:t>Teaching, Learning </a:t>
              </a:r>
            </a:p>
            <a:p>
              <a:pPr algn="ctr" defTabSz="414955">
                <a:lnSpc>
                  <a:spcPts val="2069"/>
                </a:lnSpc>
              </a:pPr>
              <a:r>
                <a:rPr lang="en-US" sz="1604" b="1" dirty="0">
                  <a:solidFill>
                    <a:srgbClr val="000000"/>
                  </a:solidFill>
                  <a:latin typeface="Arial Bold"/>
                  <a:ea typeface="Arial Bold"/>
                  <a:cs typeface="Arial Bold"/>
                  <a:sym typeface="Arial Bold"/>
                </a:rPr>
                <a:t>and Assessment</a:t>
              </a:r>
            </a:p>
          </p:txBody>
        </p:sp>
      </p:grpSp>
      <p:grpSp>
        <p:nvGrpSpPr>
          <p:cNvPr id="2" name="Group 1">
            <a:extLst>
              <a:ext uri="{FF2B5EF4-FFF2-40B4-BE49-F238E27FC236}">
                <a16:creationId xmlns:a16="http://schemas.microsoft.com/office/drawing/2014/main" id="{549D67C8-045B-6669-B4B3-C524DB212576}"/>
              </a:ext>
            </a:extLst>
          </p:cNvPr>
          <p:cNvGrpSpPr/>
          <p:nvPr/>
        </p:nvGrpSpPr>
        <p:grpSpPr>
          <a:xfrm>
            <a:off x="4432863" y="2468274"/>
            <a:ext cx="3390900" cy="961683"/>
            <a:chOff x="4354835" y="2948158"/>
            <a:chExt cx="3390900" cy="961683"/>
          </a:xfrm>
        </p:grpSpPr>
        <p:sp>
          <p:nvSpPr>
            <p:cNvPr id="3" name="Freeform 3">
              <a:extLst>
                <a:ext uri="{FF2B5EF4-FFF2-40B4-BE49-F238E27FC236}">
                  <a16:creationId xmlns:a16="http://schemas.microsoft.com/office/drawing/2014/main" id="{2B52A1AD-6ADB-3C34-4641-A5C5D2064E26}"/>
                </a:ext>
              </a:extLst>
            </p:cNvPr>
            <p:cNvSpPr/>
            <p:nvPr/>
          </p:nvSpPr>
          <p:spPr>
            <a:xfrm>
              <a:off x="4354835" y="3033145"/>
              <a:ext cx="3390900" cy="813197"/>
            </a:xfrm>
            <a:custGeom>
              <a:avLst/>
              <a:gdLst/>
              <a:ahLst/>
              <a:cxnLst/>
              <a:rect l="l" t="t" r="r" b="b"/>
              <a:pathLst>
                <a:path w="589086" h="419838">
                  <a:moveTo>
                    <a:pt x="82423" y="0"/>
                  </a:moveTo>
                  <a:lnTo>
                    <a:pt x="506662" y="0"/>
                  </a:lnTo>
                  <a:cubicBezTo>
                    <a:pt x="552183" y="0"/>
                    <a:pt x="589086" y="36902"/>
                    <a:pt x="589086" y="82423"/>
                  </a:cubicBezTo>
                  <a:lnTo>
                    <a:pt x="589086" y="337415"/>
                  </a:lnTo>
                  <a:cubicBezTo>
                    <a:pt x="589086" y="382936"/>
                    <a:pt x="552183" y="419838"/>
                    <a:pt x="506662" y="419838"/>
                  </a:cubicBezTo>
                  <a:lnTo>
                    <a:pt x="82423" y="419838"/>
                  </a:lnTo>
                  <a:cubicBezTo>
                    <a:pt x="36902" y="419838"/>
                    <a:pt x="0" y="382936"/>
                    <a:pt x="0" y="337415"/>
                  </a:cubicBezTo>
                  <a:lnTo>
                    <a:pt x="0" y="82423"/>
                  </a:lnTo>
                  <a:cubicBezTo>
                    <a:pt x="0" y="36902"/>
                    <a:pt x="36902" y="0"/>
                    <a:pt x="82423"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9" name="TextBox 19">
              <a:extLst>
                <a:ext uri="{FF2B5EF4-FFF2-40B4-BE49-F238E27FC236}">
                  <a16:creationId xmlns:a16="http://schemas.microsoft.com/office/drawing/2014/main" id="{59BAC43E-19D5-7B67-F166-DAC2D3FBEA63}"/>
                </a:ext>
              </a:extLst>
            </p:cNvPr>
            <p:cNvSpPr txBox="1">
              <a:spLocks/>
            </p:cNvSpPr>
            <p:nvPr/>
          </p:nvSpPr>
          <p:spPr>
            <a:xfrm>
              <a:off x="4464121" y="2948158"/>
              <a:ext cx="3194942" cy="961683"/>
            </a:xfrm>
            <a:prstGeom prst="rect">
              <a:avLst/>
            </a:prstGeom>
          </p:spPr>
          <p:txBody>
            <a:bodyPr lIns="32599" tIns="32599" rIns="32599" bIns="32599" rtlCol="0" anchor="ctr"/>
            <a:lstStyle/>
            <a:p>
              <a:pPr algn="ctr" defTabSz="414955">
                <a:lnSpc>
                  <a:spcPts val="2069"/>
                </a:lnSpc>
              </a:pPr>
              <a:r>
                <a:rPr lang="en-US" sz="1604" b="1" dirty="0">
                  <a:latin typeface="Arial" panose="020B0604020202020204" pitchFamily="34" charset="0"/>
                  <a:ea typeface="Arial Bold"/>
                  <a:cs typeface="Arial" panose="020B0604020202020204" pitchFamily="34" charset="0"/>
                  <a:sym typeface="Arial Bold"/>
                </a:rPr>
                <a:t>Indicative Vocabulary List</a:t>
              </a:r>
            </a:p>
          </p:txBody>
        </p:sp>
      </p:grpSp>
      <p:sp>
        <p:nvSpPr>
          <p:cNvPr id="21" name="Freeform 21">
            <a:extLst>
              <a:ext uri="{FF2B5EF4-FFF2-40B4-BE49-F238E27FC236}">
                <a16:creationId xmlns:a16="http://schemas.microsoft.com/office/drawing/2014/main" id="{DAF17801-A0BD-29DB-0201-220789C8EE10}"/>
              </a:ext>
            </a:extLst>
          </p:cNvPr>
          <p:cNvSpPr/>
          <p:nvPr/>
        </p:nvSpPr>
        <p:spPr>
          <a:xfrm>
            <a:off x="337722" y="5723614"/>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grpSp>
        <p:nvGrpSpPr>
          <p:cNvPr id="55" name="Group 54">
            <a:extLst>
              <a:ext uri="{FF2B5EF4-FFF2-40B4-BE49-F238E27FC236}">
                <a16:creationId xmlns:a16="http://schemas.microsoft.com/office/drawing/2014/main" id="{D9F2A6BA-1DA9-A3E2-E816-DE789317B9B2}"/>
              </a:ext>
            </a:extLst>
          </p:cNvPr>
          <p:cNvGrpSpPr/>
          <p:nvPr/>
        </p:nvGrpSpPr>
        <p:grpSpPr>
          <a:xfrm>
            <a:off x="10351839" y="639376"/>
            <a:ext cx="1409531" cy="1178745"/>
            <a:chOff x="10151115" y="2945415"/>
            <a:chExt cx="1409531" cy="1178745"/>
          </a:xfrm>
        </p:grpSpPr>
        <p:sp>
          <p:nvSpPr>
            <p:cNvPr id="27" name="Freeform 27">
              <a:extLst>
                <a:ext uri="{FF2B5EF4-FFF2-40B4-BE49-F238E27FC236}">
                  <a16:creationId xmlns:a16="http://schemas.microsoft.com/office/drawing/2014/main" id="{72874954-F36C-4798-7C05-E3ACD983CBD0}"/>
                </a:ext>
              </a:extLst>
            </p:cNvPr>
            <p:cNvSpPr/>
            <p:nvPr/>
          </p:nvSpPr>
          <p:spPr>
            <a:xfrm>
              <a:off x="10158897" y="3102435"/>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8" name="TextBox 28">
              <a:extLst>
                <a:ext uri="{FF2B5EF4-FFF2-40B4-BE49-F238E27FC236}">
                  <a16:creationId xmlns:a16="http://schemas.microsoft.com/office/drawing/2014/main" id="{07ABEC66-76E7-7950-872C-6C61B5379C20}"/>
                </a:ext>
              </a:extLst>
            </p:cNvPr>
            <p:cNvSpPr txBox="1"/>
            <p:nvPr/>
          </p:nvSpPr>
          <p:spPr>
            <a:xfrm>
              <a:off x="10151115" y="2945415"/>
              <a:ext cx="1401749" cy="1178745"/>
            </a:xfrm>
            <a:prstGeom prst="rect">
              <a:avLst/>
            </a:prstGeom>
          </p:spPr>
          <p:txBody>
            <a:bodyPr lIns="32599" tIns="32599" rIns="32599" bIns="32599" rtlCol="0" anchor="ctr"/>
            <a:lstStyle/>
            <a:p>
              <a:pPr algn="ctr" defTabSz="414955">
                <a:lnSpc>
                  <a:spcPts val="2069"/>
                </a:lnSpc>
              </a:pPr>
              <a:r>
                <a:rPr lang="en-US" sz="1604" b="1" dirty="0">
                  <a:solidFill>
                    <a:schemeClr val="bg1"/>
                  </a:solidFill>
                  <a:latin typeface="Arial" panose="020B0604020202020204" pitchFamily="34" charset="0"/>
                  <a:ea typeface="Arial Bold"/>
                  <a:cs typeface="Arial" panose="020B0604020202020204" pitchFamily="34" charset="0"/>
                  <a:sym typeface="Arial Bold"/>
                </a:rPr>
                <a:t>Capstone Oide Support Document</a:t>
              </a:r>
            </a:p>
          </p:txBody>
        </p:sp>
      </p:grpSp>
      <p:sp>
        <p:nvSpPr>
          <p:cNvPr id="41" name="Freeform 41">
            <a:extLst>
              <a:ext uri="{FF2B5EF4-FFF2-40B4-BE49-F238E27FC236}">
                <a16:creationId xmlns:a16="http://schemas.microsoft.com/office/drawing/2014/main" id="{7B2B4048-1F38-61C5-BBA9-23D73ACF6666}"/>
              </a:ext>
            </a:extLst>
          </p:cNvPr>
          <p:cNvSpPr/>
          <p:nvPr/>
        </p:nvSpPr>
        <p:spPr>
          <a:xfrm>
            <a:off x="226740" y="86673"/>
            <a:ext cx="2911426" cy="698742"/>
          </a:xfrm>
          <a:custGeom>
            <a:avLst/>
            <a:gdLst/>
            <a:ahLst/>
            <a:cxnLst/>
            <a:rect l="l" t="t" r="r" b="b"/>
            <a:pathLst>
              <a:path w="6415921" h="1539821">
                <a:moveTo>
                  <a:pt x="0" y="0"/>
                </a:moveTo>
                <a:lnTo>
                  <a:pt x="6415921" y="0"/>
                </a:lnTo>
                <a:lnTo>
                  <a:pt x="6415921" y="1539821"/>
                </a:lnTo>
                <a:lnTo>
                  <a:pt x="0" y="1539821"/>
                </a:lnTo>
                <a:lnTo>
                  <a:pt x="0" y="0"/>
                </a:lnTo>
                <a:close/>
              </a:path>
            </a:pathLst>
          </a:custGeom>
          <a:blipFill>
            <a:blip r:embed="rId3"/>
            <a:stretch>
              <a:fillRect/>
            </a:stretch>
          </a:blipFill>
        </p:spPr>
        <p:txBody>
          <a:bodyPr/>
          <a:lstStyle/>
          <a:p>
            <a:pPr defTabSz="414955"/>
            <a:endParaRPr lang="en-GB" sz="817">
              <a:solidFill>
                <a:prstClr val="black"/>
              </a:solidFill>
              <a:latin typeface="Calibri"/>
            </a:endParaRPr>
          </a:p>
        </p:txBody>
      </p:sp>
      <p:grpSp>
        <p:nvGrpSpPr>
          <p:cNvPr id="5" name="Group 5">
            <a:extLst>
              <a:ext uri="{FF2B5EF4-FFF2-40B4-BE49-F238E27FC236}">
                <a16:creationId xmlns:a16="http://schemas.microsoft.com/office/drawing/2014/main" id="{86BA4D88-229C-CCA7-8C2C-63EAEB5B9261}"/>
              </a:ext>
            </a:extLst>
          </p:cNvPr>
          <p:cNvGrpSpPr/>
          <p:nvPr/>
        </p:nvGrpSpPr>
        <p:grpSpPr>
          <a:xfrm>
            <a:off x="3588575" y="162890"/>
            <a:ext cx="5040084" cy="1095160"/>
            <a:chOff x="0" y="0"/>
            <a:chExt cx="1113091" cy="622098"/>
          </a:xfrm>
        </p:grpSpPr>
        <p:sp>
          <p:nvSpPr>
            <p:cNvPr id="6" name="Freeform 6">
              <a:extLst>
                <a:ext uri="{FF2B5EF4-FFF2-40B4-BE49-F238E27FC236}">
                  <a16:creationId xmlns:a16="http://schemas.microsoft.com/office/drawing/2014/main" id="{D6CD99D7-1325-82FB-366F-0A4F6EAF8FB8}"/>
                </a:ext>
              </a:extLst>
            </p:cNvPr>
            <p:cNvSpPr/>
            <p:nvPr/>
          </p:nvSpPr>
          <p:spPr>
            <a:xfrm>
              <a:off x="0" y="0"/>
              <a:ext cx="1113091" cy="622098"/>
            </a:xfrm>
            <a:custGeom>
              <a:avLst/>
              <a:gdLst/>
              <a:ahLst/>
              <a:cxnLst/>
              <a:rect l="l" t="t" r="r" b="b"/>
              <a:pathLst>
                <a:path w="1113091" h="622098">
                  <a:moveTo>
                    <a:pt x="43621" y="0"/>
                  </a:moveTo>
                  <a:lnTo>
                    <a:pt x="1069470" y="0"/>
                  </a:lnTo>
                  <a:cubicBezTo>
                    <a:pt x="1081039" y="0"/>
                    <a:pt x="1092134" y="4596"/>
                    <a:pt x="1100315" y="12776"/>
                  </a:cubicBezTo>
                  <a:cubicBezTo>
                    <a:pt x="1108495" y="20957"/>
                    <a:pt x="1113091" y="32052"/>
                    <a:pt x="1113091" y="43621"/>
                  </a:cubicBezTo>
                  <a:lnTo>
                    <a:pt x="1113091" y="578477"/>
                  </a:lnTo>
                  <a:cubicBezTo>
                    <a:pt x="1113091" y="602568"/>
                    <a:pt x="1093561" y="622098"/>
                    <a:pt x="1069470" y="622098"/>
                  </a:cubicBezTo>
                  <a:lnTo>
                    <a:pt x="43621" y="622098"/>
                  </a:lnTo>
                  <a:cubicBezTo>
                    <a:pt x="19530" y="622098"/>
                    <a:pt x="0" y="602568"/>
                    <a:pt x="0" y="578477"/>
                  </a:cubicBezTo>
                  <a:lnTo>
                    <a:pt x="0" y="43621"/>
                  </a:lnTo>
                  <a:cubicBezTo>
                    <a:pt x="0" y="19530"/>
                    <a:pt x="19530" y="0"/>
                    <a:pt x="43621"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7" name="TextBox 7">
              <a:extLst>
                <a:ext uri="{FF2B5EF4-FFF2-40B4-BE49-F238E27FC236}">
                  <a16:creationId xmlns:a16="http://schemas.microsoft.com/office/drawing/2014/main" id="{CB5D7F61-B8C2-86B7-CE1F-A5341A0B905A}"/>
                </a:ext>
              </a:extLst>
            </p:cNvPr>
            <p:cNvSpPr txBox="1"/>
            <p:nvPr/>
          </p:nvSpPr>
          <p:spPr>
            <a:xfrm>
              <a:off x="0" y="-114300"/>
              <a:ext cx="1113091" cy="736398"/>
            </a:xfrm>
            <a:prstGeom prst="rect">
              <a:avLst/>
            </a:prstGeom>
          </p:spPr>
          <p:txBody>
            <a:bodyPr lIns="32599" tIns="32599" rIns="32599" bIns="32599" rtlCol="0" anchor="ctr"/>
            <a:lstStyle/>
            <a:p>
              <a:pPr algn="ctr" defTabSz="414955">
                <a:lnSpc>
                  <a:spcPts val="1886"/>
                </a:lnSpc>
              </a:pPr>
              <a:endParaRPr sz="817">
                <a:solidFill>
                  <a:prstClr val="black"/>
                </a:solidFill>
                <a:latin typeface="Calibri"/>
              </a:endParaRPr>
            </a:p>
          </p:txBody>
        </p:sp>
      </p:grpSp>
      <p:sp>
        <p:nvSpPr>
          <p:cNvPr id="43" name="TextBox 43">
            <a:extLst>
              <a:ext uri="{FF2B5EF4-FFF2-40B4-BE49-F238E27FC236}">
                <a16:creationId xmlns:a16="http://schemas.microsoft.com/office/drawing/2014/main" id="{FA83421C-8512-410B-B336-D3A4023911EB}"/>
              </a:ext>
            </a:extLst>
          </p:cNvPr>
          <p:cNvSpPr txBox="1"/>
          <p:nvPr/>
        </p:nvSpPr>
        <p:spPr>
          <a:xfrm>
            <a:off x="3717472" y="440563"/>
            <a:ext cx="4757056" cy="615553"/>
          </a:xfrm>
          <a:prstGeom prst="rect">
            <a:avLst/>
          </a:prstGeom>
        </p:spPr>
        <p:txBody>
          <a:bodyPr wrap="square" lIns="0" tIns="0" rIns="0" bIns="0" rtlCol="0" anchor="t">
            <a:spAutoFit/>
          </a:bodyPr>
          <a:lstStyle/>
          <a:p>
            <a:pPr algn="ctr" defTabSz="414955">
              <a:lnSpc>
                <a:spcPts val="2407"/>
              </a:lnSpc>
            </a:pPr>
            <a:r>
              <a:rPr lang="en-US" sz="2407" b="1" dirty="0">
                <a:latin typeface="Arial Bold"/>
                <a:ea typeface="Arial Bold"/>
                <a:cs typeface="Arial Bold"/>
                <a:sym typeface="Arial Bold"/>
              </a:rPr>
              <a:t>Ancient Greek/Latin</a:t>
            </a:r>
          </a:p>
          <a:p>
            <a:pPr algn="ctr" defTabSz="414955">
              <a:lnSpc>
                <a:spcPts val="2407"/>
              </a:lnSpc>
            </a:pPr>
            <a:r>
              <a:rPr lang="en-US" sz="2407" b="1" dirty="0">
                <a:latin typeface="Arial Bold"/>
                <a:ea typeface="Arial Bold"/>
                <a:cs typeface="Arial Bold"/>
                <a:sym typeface="Arial Bold"/>
              </a:rPr>
              <a:t>Specification </a:t>
            </a:r>
          </a:p>
        </p:txBody>
      </p:sp>
      <p:sp>
        <p:nvSpPr>
          <p:cNvPr id="207" name="TextBox 22">
            <a:extLst>
              <a:ext uri="{FF2B5EF4-FFF2-40B4-BE49-F238E27FC236}">
                <a16:creationId xmlns:a16="http://schemas.microsoft.com/office/drawing/2014/main" id="{34B6CDB0-787F-11EB-5614-5D48487ECDBC}"/>
              </a:ext>
            </a:extLst>
          </p:cNvPr>
          <p:cNvSpPr txBox="1"/>
          <p:nvPr/>
        </p:nvSpPr>
        <p:spPr>
          <a:xfrm>
            <a:off x="280704" y="5550703"/>
            <a:ext cx="1401749" cy="1178745"/>
          </a:xfrm>
          <a:prstGeom prst="rect">
            <a:avLst/>
          </a:prstGeom>
        </p:spPr>
        <p:txBody>
          <a:bodyPr lIns="32599" tIns="32599" rIns="32599" bIns="32599" rtlCol="0" anchor="ctr"/>
          <a:lstStyle/>
          <a:p>
            <a:pPr algn="ctr" defTabSz="414955">
              <a:lnSpc>
                <a:spcPts val="2069"/>
              </a:lnSpc>
            </a:pPr>
            <a:r>
              <a:rPr lang="en-US" sz="1604" b="1" dirty="0">
                <a:solidFill>
                  <a:schemeClr val="bg1"/>
                </a:solidFill>
                <a:latin typeface="Arial" panose="020B0604020202020204" pitchFamily="34" charset="0"/>
                <a:ea typeface="Arial Bold"/>
                <a:cs typeface="Arial" panose="020B0604020202020204" pitchFamily="34" charset="0"/>
                <a:sym typeface="Arial Bold"/>
              </a:rPr>
              <a:t>AAC Guidelines</a:t>
            </a:r>
          </a:p>
        </p:txBody>
      </p:sp>
      <p:grpSp>
        <p:nvGrpSpPr>
          <p:cNvPr id="217" name="Group 216">
            <a:extLst>
              <a:ext uri="{FF2B5EF4-FFF2-40B4-BE49-F238E27FC236}">
                <a16:creationId xmlns:a16="http://schemas.microsoft.com/office/drawing/2014/main" id="{D8D274F0-EFE4-B4BE-E3EC-F89D9A455095}"/>
              </a:ext>
            </a:extLst>
          </p:cNvPr>
          <p:cNvGrpSpPr/>
          <p:nvPr/>
        </p:nvGrpSpPr>
        <p:grpSpPr>
          <a:xfrm>
            <a:off x="10260282" y="5588877"/>
            <a:ext cx="1415386" cy="1178745"/>
            <a:chOff x="23160066" y="12320206"/>
            <a:chExt cx="3119090" cy="2597605"/>
          </a:xfrm>
        </p:grpSpPr>
        <p:sp>
          <p:nvSpPr>
            <p:cNvPr id="208" name="Freeform 21">
              <a:extLst>
                <a:ext uri="{FF2B5EF4-FFF2-40B4-BE49-F238E27FC236}">
                  <a16:creationId xmlns:a16="http://schemas.microsoft.com/office/drawing/2014/main" id="{416B075A-BA2C-836B-A321-D462E8A30192}"/>
                </a:ext>
              </a:extLst>
            </p:cNvPr>
            <p:cNvSpPr/>
            <p:nvPr/>
          </p:nvSpPr>
          <p:spPr>
            <a:xfrm>
              <a:off x="23190117" y="12617126"/>
              <a:ext cx="3089039" cy="201288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10" name="TextBox 22">
              <a:extLst>
                <a:ext uri="{FF2B5EF4-FFF2-40B4-BE49-F238E27FC236}">
                  <a16:creationId xmlns:a16="http://schemas.microsoft.com/office/drawing/2014/main" id="{A86A785E-6796-8457-C8A1-7F66ED877CA1}"/>
                </a:ext>
              </a:extLst>
            </p:cNvPr>
            <p:cNvSpPr txBox="1"/>
            <p:nvPr/>
          </p:nvSpPr>
          <p:spPr>
            <a:xfrm>
              <a:off x="23160066" y="12320206"/>
              <a:ext cx="3089039" cy="2597605"/>
            </a:xfrm>
            <a:prstGeom prst="rect">
              <a:avLst/>
            </a:prstGeom>
          </p:spPr>
          <p:txBody>
            <a:bodyPr lIns="32599" tIns="32599" rIns="32599" bIns="32599" rtlCol="0" anchor="ctr"/>
            <a:lstStyle/>
            <a:p>
              <a:pPr algn="ctr" defTabSz="414955">
                <a:lnSpc>
                  <a:spcPts val="2069"/>
                </a:lnSpc>
              </a:pPr>
              <a:r>
                <a:rPr lang="en-US" sz="1604" b="1" dirty="0">
                  <a:solidFill>
                    <a:schemeClr val="bg1"/>
                  </a:solidFill>
                  <a:latin typeface="Arial" panose="020B0604020202020204" pitchFamily="34" charset="0"/>
                  <a:ea typeface="Arial Bold"/>
                  <a:cs typeface="Arial" panose="020B0604020202020204" pitchFamily="34" charset="0"/>
                  <a:sym typeface="Arial Bold"/>
                </a:rPr>
                <a:t>Sample Papers x4</a:t>
              </a:r>
            </a:p>
          </p:txBody>
        </p:sp>
      </p:grpSp>
      <p:cxnSp>
        <p:nvCxnSpPr>
          <p:cNvPr id="58" name="Straight Arrow Connector 57">
            <a:extLst>
              <a:ext uri="{FF2B5EF4-FFF2-40B4-BE49-F238E27FC236}">
                <a16:creationId xmlns:a16="http://schemas.microsoft.com/office/drawing/2014/main" id="{17B9437C-22AD-0159-7130-8117073EAD66}"/>
              </a:ext>
            </a:extLst>
          </p:cNvPr>
          <p:cNvCxnSpPr>
            <a:cxnSpLocks/>
          </p:cNvCxnSpPr>
          <p:nvPr/>
        </p:nvCxnSpPr>
        <p:spPr>
          <a:xfrm flipH="1">
            <a:off x="6074771" y="3245055"/>
            <a:ext cx="1750" cy="52287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027CED3-6F1E-4F0F-16BD-6766CB85E1F5}"/>
              </a:ext>
            </a:extLst>
          </p:cNvPr>
          <p:cNvCxnSpPr>
            <a:cxnSpLocks/>
          </p:cNvCxnSpPr>
          <p:nvPr/>
        </p:nvCxnSpPr>
        <p:spPr>
          <a:xfrm flipV="1">
            <a:off x="9315577" y="1340833"/>
            <a:ext cx="991230" cy="1254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E917246-0154-54F1-0A13-6394906B2FF7}"/>
              </a:ext>
            </a:extLst>
          </p:cNvPr>
          <p:cNvCxnSpPr>
            <a:cxnSpLocks/>
          </p:cNvCxnSpPr>
          <p:nvPr/>
        </p:nvCxnSpPr>
        <p:spPr>
          <a:xfrm flipH="1">
            <a:off x="1638768" y="6125529"/>
            <a:ext cx="391257" cy="14545"/>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EEDFC74-BCEF-96AD-CAD0-4AB04DB5F7C6}"/>
              </a:ext>
            </a:extLst>
          </p:cNvPr>
          <p:cNvCxnSpPr>
            <a:cxnSpLocks/>
          </p:cNvCxnSpPr>
          <p:nvPr/>
        </p:nvCxnSpPr>
        <p:spPr>
          <a:xfrm>
            <a:off x="9964086" y="6193957"/>
            <a:ext cx="395535"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492089A-A4C4-B5CF-7C3E-8CE55B1F9D0D}"/>
              </a:ext>
            </a:extLst>
          </p:cNvPr>
          <p:cNvGrpSpPr/>
          <p:nvPr/>
        </p:nvGrpSpPr>
        <p:grpSpPr>
          <a:xfrm>
            <a:off x="4407750" y="4969727"/>
            <a:ext cx="3191966" cy="1255460"/>
            <a:chOff x="4407750" y="4969727"/>
            <a:chExt cx="3191966" cy="1255460"/>
          </a:xfrm>
        </p:grpSpPr>
        <p:cxnSp>
          <p:nvCxnSpPr>
            <p:cNvPr id="82" name="Connector: Elbow 81">
              <a:extLst>
                <a:ext uri="{FF2B5EF4-FFF2-40B4-BE49-F238E27FC236}">
                  <a16:creationId xmlns:a16="http://schemas.microsoft.com/office/drawing/2014/main" id="{1737573C-B6B4-067E-A71B-8F5BC9A2D4CE}"/>
                </a:ext>
              </a:extLst>
            </p:cNvPr>
            <p:cNvCxnSpPr>
              <a:cxnSpLocks/>
            </p:cNvCxnSpPr>
            <p:nvPr/>
          </p:nvCxnSpPr>
          <p:spPr>
            <a:xfrm>
              <a:off x="6068764" y="5093744"/>
              <a:ext cx="1530952" cy="1131443"/>
            </a:xfrm>
            <a:prstGeom prst="bentConnector3">
              <a:avLst>
                <a:gd name="adj1" fmla="val 227"/>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91E09702-7968-B10F-4314-696059263E19}"/>
                </a:ext>
              </a:extLst>
            </p:cNvPr>
            <p:cNvCxnSpPr>
              <a:cxnSpLocks/>
            </p:cNvCxnSpPr>
            <p:nvPr/>
          </p:nvCxnSpPr>
          <p:spPr>
            <a:xfrm rot="5400000">
              <a:off x="4614058" y="4763419"/>
              <a:ext cx="1248397" cy="1661014"/>
            </a:xfrm>
            <a:prstGeom prst="bentConnector2">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4">
            <a:extLst>
              <a:ext uri="{FF2B5EF4-FFF2-40B4-BE49-F238E27FC236}">
                <a16:creationId xmlns:a16="http://schemas.microsoft.com/office/drawing/2014/main" id="{D5415665-BF41-B629-6DAF-38695C016AA6}"/>
              </a:ext>
            </a:extLst>
          </p:cNvPr>
          <p:cNvGrpSpPr/>
          <p:nvPr/>
        </p:nvGrpSpPr>
        <p:grpSpPr>
          <a:xfrm>
            <a:off x="3575958" y="1179371"/>
            <a:ext cx="5040083" cy="1328542"/>
            <a:chOff x="0" y="-68156"/>
            <a:chExt cx="993535" cy="524613"/>
          </a:xfrm>
        </p:grpSpPr>
        <p:sp>
          <p:nvSpPr>
            <p:cNvPr id="20" name="Freeform 15">
              <a:extLst>
                <a:ext uri="{FF2B5EF4-FFF2-40B4-BE49-F238E27FC236}">
                  <a16:creationId xmlns:a16="http://schemas.microsoft.com/office/drawing/2014/main" id="{A495D858-D700-C82A-0AC6-81A8A1C59DAA}"/>
                </a:ext>
              </a:extLst>
            </p:cNvPr>
            <p:cNvSpPr/>
            <p:nvPr/>
          </p:nvSpPr>
          <p:spPr>
            <a:xfrm>
              <a:off x="0" y="0"/>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9" name="TextBox 16">
              <a:extLst>
                <a:ext uri="{FF2B5EF4-FFF2-40B4-BE49-F238E27FC236}">
                  <a16:creationId xmlns:a16="http://schemas.microsoft.com/office/drawing/2014/main" id="{F4D8F4D0-14A1-2BF0-EEC6-DA18CDE563E1}"/>
                </a:ext>
              </a:extLst>
            </p:cNvPr>
            <p:cNvSpPr txBox="1"/>
            <p:nvPr/>
          </p:nvSpPr>
          <p:spPr>
            <a:xfrm>
              <a:off x="0" y="-68156"/>
              <a:ext cx="993535" cy="524613"/>
            </a:xfrm>
            <a:prstGeom prst="rect">
              <a:avLst/>
            </a:prstGeom>
          </p:spPr>
          <p:txBody>
            <a:bodyPr lIns="32599" tIns="32599" rIns="32599" bIns="32599" rtlCol="0" anchor="ctr"/>
            <a:lstStyle/>
            <a:p>
              <a:pPr algn="ctr" defTabSz="414955">
                <a:lnSpc>
                  <a:spcPts val="2069"/>
                </a:lnSpc>
              </a:pPr>
              <a:r>
                <a:rPr lang="en-US" sz="1604" b="1" dirty="0">
                  <a:solidFill>
                    <a:srgbClr val="000000"/>
                  </a:solidFill>
                  <a:latin typeface="Arial Bold"/>
                  <a:ea typeface="Arial Bold"/>
                  <a:cs typeface="Arial Bold"/>
                  <a:sym typeface="Arial Bold"/>
                </a:rPr>
                <a:t>Department Circular 0028/2025 </a:t>
              </a:r>
            </a:p>
          </p:txBody>
        </p:sp>
      </p:grpSp>
      <p:sp>
        <p:nvSpPr>
          <p:cNvPr id="36" name="Freeform 30">
            <a:extLst>
              <a:ext uri="{FF2B5EF4-FFF2-40B4-BE49-F238E27FC236}">
                <a16:creationId xmlns:a16="http://schemas.microsoft.com/office/drawing/2014/main" id="{38247445-2466-136E-A6EB-2003CE4609A2}"/>
              </a:ext>
            </a:extLst>
          </p:cNvPr>
          <p:cNvSpPr/>
          <p:nvPr/>
        </p:nvSpPr>
        <p:spPr>
          <a:xfrm>
            <a:off x="2911013" y="809230"/>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30" name="Freeform 30">
            <a:extLst>
              <a:ext uri="{FF2B5EF4-FFF2-40B4-BE49-F238E27FC236}">
                <a16:creationId xmlns:a16="http://schemas.microsoft.com/office/drawing/2014/main" id="{16276E5B-F95F-2357-FE07-84B8BA70805E}"/>
              </a:ext>
            </a:extLst>
          </p:cNvPr>
          <p:cNvSpPr/>
          <p:nvPr/>
        </p:nvSpPr>
        <p:spPr>
          <a:xfrm>
            <a:off x="7868796" y="766388"/>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5" name="TextBox 25">
            <a:extLst>
              <a:ext uri="{FF2B5EF4-FFF2-40B4-BE49-F238E27FC236}">
                <a16:creationId xmlns:a16="http://schemas.microsoft.com/office/drawing/2014/main" id="{0BDEFF9E-13BA-43CF-B893-089C114B8A5C}"/>
              </a:ext>
            </a:extLst>
          </p:cNvPr>
          <p:cNvSpPr txBox="1"/>
          <p:nvPr/>
        </p:nvSpPr>
        <p:spPr>
          <a:xfrm>
            <a:off x="7823763" y="614041"/>
            <a:ext cx="1491814" cy="1328542"/>
          </a:xfrm>
          <a:prstGeom prst="rect">
            <a:avLst/>
          </a:prstGeom>
        </p:spPr>
        <p:txBody>
          <a:bodyPr lIns="32599" tIns="32599" rIns="32599" bIns="32599" rtlCol="0" anchor="ctr"/>
          <a:lstStyle/>
          <a:p>
            <a:pPr algn="ctr" defTabSz="414955">
              <a:lnSpc>
                <a:spcPts val="2069"/>
              </a:lnSpc>
            </a:pPr>
            <a:r>
              <a:rPr lang="en-US" sz="1604" b="1" dirty="0">
                <a:solidFill>
                  <a:srgbClr val="000000"/>
                </a:solidFill>
                <a:latin typeface="Arial Bold"/>
                <a:ea typeface="Arial Bold"/>
                <a:cs typeface="Arial Bold"/>
                <a:sym typeface="Arial Bold"/>
              </a:rPr>
              <a:t>Capstone </a:t>
            </a:r>
          </a:p>
          <a:p>
            <a:pPr algn="ctr" defTabSz="414955">
              <a:lnSpc>
                <a:spcPts val="2069"/>
              </a:lnSpc>
            </a:pPr>
            <a:r>
              <a:rPr lang="en-US" sz="1604" b="1" dirty="0">
                <a:solidFill>
                  <a:srgbClr val="000000"/>
                </a:solidFill>
                <a:latin typeface="Arial Bold"/>
                <a:ea typeface="Arial Bold"/>
                <a:cs typeface="Arial Bold"/>
                <a:sym typeface="Arial Bold"/>
              </a:rPr>
              <a:t>Text</a:t>
            </a:r>
          </a:p>
        </p:txBody>
      </p:sp>
      <p:sp>
        <p:nvSpPr>
          <p:cNvPr id="22" name="TextBox 22">
            <a:extLst>
              <a:ext uri="{FF2B5EF4-FFF2-40B4-BE49-F238E27FC236}">
                <a16:creationId xmlns:a16="http://schemas.microsoft.com/office/drawing/2014/main" id="{E39F5960-516A-D304-2026-B0746B741709}"/>
              </a:ext>
            </a:extLst>
          </p:cNvPr>
          <p:cNvSpPr txBox="1"/>
          <p:nvPr/>
        </p:nvSpPr>
        <p:spPr>
          <a:xfrm>
            <a:off x="2898395" y="718756"/>
            <a:ext cx="1401749" cy="1178745"/>
          </a:xfrm>
          <a:prstGeom prst="rect">
            <a:avLst/>
          </a:prstGeom>
        </p:spPr>
        <p:txBody>
          <a:bodyPr lIns="32599" tIns="32599" rIns="32599" bIns="32599" rtlCol="0" anchor="ctr"/>
          <a:lstStyle/>
          <a:p>
            <a:pPr algn="ctr" defTabSz="414955">
              <a:lnSpc>
                <a:spcPts val="2069"/>
              </a:lnSpc>
            </a:pPr>
            <a:r>
              <a:rPr lang="en-US" sz="1604" b="1" dirty="0">
                <a:latin typeface="Arial" panose="020B0604020202020204" pitchFamily="34" charset="0"/>
                <a:ea typeface="Arial Bold"/>
                <a:cs typeface="Arial" panose="020B0604020202020204" pitchFamily="34" charset="0"/>
                <a:sym typeface="Arial Bold"/>
              </a:rPr>
              <a:t>Grammar for Unseen Texts</a:t>
            </a:r>
          </a:p>
        </p:txBody>
      </p:sp>
      <p:cxnSp>
        <p:nvCxnSpPr>
          <p:cNvPr id="53" name="Straight Arrow Connector 52">
            <a:extLst>
              <a:ext uri="{FF2B5EF4-FFF2-40B4-BE49-F238E27FC236}">
                <a16:creationId xmlns:a16="http://schemas.microsoft.com/office/drawing/2014/main" id="{EEB9A08D-E03B-E035-67CF-15AB0C18BAF8}"/>
              </a:ext>
            </a:extLst>
          </p:cNvPr>
          <p:cNvCxnSpPr>
            <a:cxnSpLocks/>
          </p:cNvCxnSpPr>
          <p:nvPr/>
        </p:nvCxnSpPr>
        <p:spPr>
          <a:xfrm>
            <a:off x="6064305" y="2212619"/>
            <a:ext cx="0" cy="45051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2858896-27D9-B039-664F-2870F6422658}"/>
              </a:ext>
            </a:extLst>
          </p:cNvPr>
          <p:cNvCxnSpPr>
            <a:cxnSpLocks/>
          </p:cNvCxnSpPr>
          <p:nvPr/>
        </p:nvCxnSpPr>
        <p:spPr>
          <a:xfrm>
            <a:off x="6059001" y="1128147"/>
            <a:ext cx="0" cy="5814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D598BF1-5ACD-18CA-82C5-CA5C5E8E0765}"/>
              </a:ext>
            </a:extLst>
          </p:cNvPr>
          <p:cNvCxnSpPr>
            <a:cxnSpLocks/>
          </p:cNvCxnSpPr>
          <p:nvPr/>
        </p:nvCxnSpPr>
        <p:spPr>
          <a:xfrm>
            <a:off x="8178854" y="4638626"/>
            <a:ext cx="969259" cy="6627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E0DCD19-C341-7A1A-F819-212EC98943BB}"/>
              </a:ext>
            </a:extLst>
          </p:cNvPr>
          <p:cNvCxnSpPr>
            <a:cxnSpLocks/>
          </p:cNvCxnSpPr>
          <p:nvPr/>
        </p:nvCxnSpPr>
        <p:spPr>
          <a:xfrm flipH="1">
            <a:off x="3043887" y="4676623"/>
            <a:ext cx="907883" cy="62475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D1620B1-E531-6CFC-2824-2FD97A54B9A3}"/>
              </a:ext>
            </a:extLst>
          </p:cNvPr>
          <p:cNvGrpSpPr/>
          <p:nvPr/>
        </p:nvGrpSpPr>
        <p:grpSpPr>
          <a:xfrm>
            <a:off x="6083940" y="4285343"/>
            <a:ext cx="1491814" cy="1188838"/>
            <a:chOff x="7052517" y="4208306"/>
            <a:chExt cx="1491814" cy="1188838"/>
          </a:xfrm>
        </p:grpSpPr>
        <p:sp>
          <p:nvSpPr>
            <p:cNvPr id="47" name="Freeform 21">
              <a:extLst>
                <a:ext uri="{FF2B5EF4-FFF2-40B4-BE49-F238E27FC236}">
                  <a16:creationId xmlns:a16="http://schemas.microsoft.com/office/drawing/2014/main" id="{3E759D77-54D5-C4E5-90B3-B4AB504787F0}"/>
                </a:ext>
              </a:extLst>
            </p:cNvPr>
            <p:cNvSpPr/>
            <p:nvPr/>
          </p:nvSpPr>
          <p:spPr>
            <a:xfrm>
              <a:off x="7086664" y="4326564"/>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pic>
          <p:nvPicPr>
            <p:cNvPr id="114" name="Picture 113" descr="A diagram of a key competencies in senior cycle&#10;&#10;AI-generated content may be incorrect.">
              <a:extLst>
                <a:ext uri="{FF2B5EF4-FFF2-40B4-BE49-F238E27FC236}">
                  <a16:creationId xmlns:a16="http://schemas.microsoft.com/office/drawing/2014/main" id="{C54AC1E7-BFE4-6465-9AB3-F8A6AE1AF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993" y="4365578"/>
              <a:ext cx="991484" cy="981609"/>
            </a:xfrm>
            <a:prstGeom prst="rect">
              <a:avLst/>
            </a:prstGeom>
          </p:spPr>
        </p:pic>
        <p:sp>
          <p:nvSpPr>
            <p:cNvPr id="31" name="TextBox 31">
              <a:extLst>
                <a:ext uri="{FF2B5EF4-FFF2-40B4-BE49-F238E27FC236}">
                  <a16:creationId xmlns:a16="http://schemas.microsoft.com/office/drawing/2014/main" id="{D5824CED-D97B-C6F0-1AE1-61CB50BF46F5}"/>
                </a:ext>
              </a:extLst>
            </p:cNvPr>
            <p:cNvSpPr txBox="1"/>
            <p:nvPr/>
          </p:nvSpPr>
          <p:spPr>
            <a:xfrm>
              <a:off x="7052517" y="4208306"/>
              <a:ext cx="1491814" cy="1178745"/>
            </a:xfrm>
            <a:prstGeom prst="rect">
              <a:avLst/>
            </a:prstGeom>
          </p:spPr>
          <p:txBody>
            <a:bodyPr lIns="32599" tIns="32599" rIns="32599" bIns="32599" rtlCol="0" anchor="ctr"/>
            <a:lstStyle/>
            <a:p>
              <a:pPr algn="ctr" defTabSz="414955">
                <a:lnSpc>
                  <a:spcPts val="2069"/>
                </a:lnSpc>
              </a:pPr>
              <a:r>
                <a:rPr lang="en-US" sz="1500" b="1" dirty="0">
                  <a:latin typeface="Arial" panose="020B0604020202020204" pitchFamily="34" charset="0"/>
                  <a:ea typeface="Arial Bold"/>
                  <a:cs typeface="Arial" panose="020B0604020202020204" pitchFamily="34" charset="0"/>
                  <a:sym typeface="Arial Bold"/>
                </a:rPr>
                <a:t>Key Competencies</a:t>
              </a:r>
            </a:p>
          </p:txBody>
        </p:sp>
      </p:grpSp>
      <p:cxnSp>
        <p:nvCxnSpPr>
          <p:cNvPr id="14" name="Straight Arrow Connector 13">
            <a:extLst>
              <a:ext uri="{FF2B5EF4-FFF2-40B4-BE49-F238E27FC236}">
                <a16:creationId xmlns:a16="http://schemas.microsoft.com/office/drawing/2014/main" id="{DB491905-F257-A613-2D2B-51EDBDB280AC}"/>
              </a:ext>
            </a:extLst>
          </p:cNvPr>
          <p:cNvCxnSpPr>
            <a:cxnSpLocks/>
          </p:cNvCxnSpPr>
          <p:nvPr/>
        </p:nvCxnSpPr>
        <p:spPr>
          <a:xfrm>
            <a:off x="5173546" y="5522717"/>
            <a:ext cx="838200" cy="547776"/>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4D511FE-FF27-A795-7B26-568E2EC53A94}"/>
              </a:ext>
            </a:extLst>
          </p:cNvPr>
          <p:cNvCxnSpPr>
            <a:cxnSpLocks/>
          </p:cNvCxnSpPr>
          <p:nvPr/>
        </p:nvCxnSpPr>
        <p:spPr>
          <a:xfrm flipV="1">
            <a:off x="6145377" y="5545622"/>
            <a:ext cx="909239" cy="482342"/>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Freeform 21">
            <a:extLst>
              <a:ext uri="{FF2B5EF4-FFF2-40B4-BE49-F238E27FC236}">
                <a16:creationId xmlns:a16="http://schemas.microsoft.com/office/drawing/2014/main" id="{E4D83219-D5E3-FBC0-3705-4284BED47101}"/>
              </a:ext>
            </a:extLst>
          </p:cNvPr>
          <p:cNvSpPr/>
          <p:nvPr/>
        </p:nvSpPr>
        <p:spPr>
          <a:xfrm>
            <a:off x="4618854" y="4408648"/>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64" name="TextBox 31">
            <a:extLst>
              <a:ext uri="{FF2B5EF4-FFF2-40B4-BE49-F238E27FC236}">
                <a16:creationId xmlns:a16="http://schemas.microsoft.com/office/drawing/2014/main" id="{55970225-749C-A49D-38EC-82FCCF572093}"/>
              </a:ext>
            </a:extLst>
          </p:cNvPr>
          <p:cNvSpPr txBox="1"/>
          <p:nvPr/>
        </p:nvSpPr>
        <p:spPr>
          <a:xfrm>
            <a:off x="4584707" y="4290390"/>
            <a:ext cx="1491814" cy="1178745"/>
          </a:xfrm>
          <a:prstGeom prst="rect">
            <a:avLst/>
          </a:prstGeom>
        </p:spPr>
        <p:txBody>
          <a:bodyPr lIns="32599" tIns="32599" rIns="32599" bIns="32599" rtlCol="0" anchor="ctr"/>
          <a:lstStyle/>
          <a:p>
            <a:pPr algn="ctr" defTabSz="414955">
              <a:lnSpc>
                <a:spcPts val="2069"/>
              </a:lnSpc>
            </a:pPr>
            <a:r>
              <a:rPr lang="en-US" sz="1500" b="1" dirty="0">
                <a:latin typeface="Arial" panose="020B0604020202020204" pitchFamily="34" charset="0"/>
                <a:ea typeface="Arial Bold"/>
                <a:cs typeface="Arial" panose="020B0604020202020204" pitchFamily="34" charset="0"/>
                <a:sym typeface="Arial Bold"/>
              </a:rPr>
              <a:t>Learning Outcomes</a:t>
            </a:r>
          </a:p>
        </p:txBody>
      </p:sp>
    </p:spTree>
    <p:extLst>
      <p:ext uri="{BB962C8B-B14F-4D97-AF65-F5344CB8AC3E}">
        <p14:creationId xmlns:p14="http://schemas.microsoft.com/office/powerpoint/2010/main" val="255457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fade">
                                      <p:cBhvr>
                                        <p:cTn id="100" dur="500"/>
                                        <p:tgtEl>
                                          <p:spTgt spid="7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9"/>
                                        </p:tgtEl>
                                        <p:attrNameLst>
                                          <p:attrName>style.visibility</p:attrName>
                                        </p:attrNameLst>
                                      </p:cBhvr>
                                      <p:to>
                                        <p:strVal val="visible"/>
                                      </p:to>
                                    </p:set>
                                    <p:animEffect transition="in" filter="fade">
                                      <p:cBhvr>
                                        <p:cTn id="110" dur="500"/>
                                        <p:tgtEl>
                                          <p:spTgt spid="79"/>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17"/>
                                        </p:tgtEl>
                                        <p:attrNameLst>
                                          <p:attrName>style.visibility</p:attrName>
                                        </p:attrNameLst>
                                      </p:cBhvr>
                                      <p:to>
                                        <p:strVal val="visible"/>
                                      </p:to>
                                    </p:set>
                                    <p:animEffect transition="in" filter="fade">
                                      <p:cBhvr>
                                        <p:cTn id="115" dur="500"/>
                                        <p:tgtEl>
                                          <p:spTgt spid="21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9"/>
                                        </p:tgtEl>
                                        <p:attrNameLst>
                                          <p:attrName>style.visibility</p:attrName>
                                        </p:attrNameLst>
                                      </p:cBhvr>
                                      <p:to>
                                        <p:strVal val="visible"/>
                                      </p:to>
                                    </p:set>
                                    <p:animEffect transition="in" filter="fade">
                                      <p:cBhvr>
                                        <p:cTn id="120" dur="500"/>
                                        <p:tgtEl>
                                          <p:spTgt spid="99"/>
                                        </p:tgtEl>
                                      </p:cBhvr>
                                    </p:animEffect>
                                  </p:childTnLst>
                                </p:cTn>
                              </p:par>
                              <p:par>
                                <p:cTn id="121" presetID="10" presetClass="entr" presetSubtype="0" fill="hold" nodeType="withEffect">
                                  <p:stCondLst>
                                    <p:cond delay="0"/>
                                  </p:stCondLst>
                                  <p:childTnLst>
                                    <p:set>
                                      <p:cBhvr>
                                        <p:cTn id="122" dur="1" fill="hold">
                                          <p:stCondLst>
                                            <p:cond delay="0"/>
                                          </p:stCondLst>
                                        </p:cTn>
                                        <p:tgtEl>
                                          <p:spTgt spid="87"/>
                                        </p:tgtEl>
                                        <p:attrNameLst>
                                          <p:attrName>style.visibility</p:attrName>
                                        </p:attrNameLst>
                                      </p:cBhvr>
                                      <p:to>
                                        <p:strVal val="visible"/>
                                      </p:to>
                                    </p:set>
                                    <p:animEffect transition="in" filter="fade">
                                      <p:cBhvr>
                                        <p:cTn id="123" dur="500"/>
                                        <p:tgtEl>
                                          <p:spTgt spid="8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fade">
                                      <p:cBhvr>
                                        <p:cTn id="128" dur="500"/>
                                        <p:tgtEl>
                                          <p:spTgt spid="14"/>
                                        </p:tgtEl>
                                      </p:cBhvr>
                                    </p:animEffect>
                                  </p:childTnLst>
                                </p:cTn>
                              </p:par>
                              <p:par>
                                <p:cTn id="129" presetID="10" presetClass="entr" presetSubtype="0" fill="hold"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1" grpId="0" animBg="1"/>
      <p:bldP spid="43" grpId="0"/>
      <p:bldP spid="36" grpId="0" animBg="1"/>
      <p:bldP spid="30" grpId="0" animBg="1"/>
      <p:bldP spid="25" grpId="0"/>
      <p:bldP spid="22" grpId="0"/>
      <p:bldP spid="62" grpId="0" animBg="1"/>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14FDA9-4B48-0AF0-25B0-93CC55C44C12}"/>
              </a:ext>
            </a:extLst>
          </p:cNvPr>
          <p:cNvSpPr/>
          <p:nvPr/>
        </p:nvSpPr>
        <p:spPr>
          <a:xfrm>
            <a:off x="7244861" y="2125135"/>
            <a:ext cx="5052646" cy="472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E87F83-18A1-C799-21E9-7B79524107CD}"/>
              </a:ext>
            </a:extLst>
          </p:cNvPr>
          <p:cNvSpPr>
            <a:spLocks noGrp="1"/>
          </p:cNvSpPr>
          <p:nvPr>
            <p:ph type="title"/>
          </p:nvPr>
        </p:nvSpPr>
        <p:spPr/>
        <p:txBody>
          <a:bodyPr>
            <a:normAutofit/>
          </a:bodyPr>
          <a:lstStyle/>
          <a:p>
            <a:r>
              <a:rPr lang="en-GB" dirty="0">
                <a:latin typeface="Aptos" panose="020B0004020202020204" pitchFamily="34" charset="0"/>
                <a:ea typeface="Aptos" panose="020B0004020202020204" pitchFamily="34" charset="0"/>
                <a:cs typeface="Arial" panose="020B0604020202020204" pitchFamily="34" charset="0"/>
              </a:rPr>
              <a:t>Prescribed Material for the Leaving Certificate 2027 - </a:t>
            </a:r>
            <a:r>
              <a:rPr lang="en-GB" dirty="0"/>
              <a:t>the Capstone Text</a:t>
            </a:r>
          </a:p>
        </p:txBody>
      </p:sp>
      <p:pic>
        <p:nvPicPr>
          <p:cNvPr id="8" name="Content Placeholder 7">
            <a:extLst>
              <a:ext uri="{FF2B5EF4-FFF2-40B4-BE49-F238E27FC236}">
                <a16:creationId xmlns:a16="http://schemas.microsoft.com/office/drawing/2014/main" id="{BECD46DA-2AFB-1E01-6AA7-09F510F641B4}"/>
              </a:ext>
            </a:extLst>
          </p:cNvPr>
          <p:cNvPicPr>
            <a:picLocks noGrp="1" noChangeAspect="1"/>
          </p:cNvPicPr>
          <p:nvPr>
            <p:ph sz="half" idx="2"/>
          </p:nvPr>
        </p:nvPicPr>
        <p:blipFill>
          <a:blip r:embed="rId3"/>
          <a:stretch>
            <a:fillRect/>
          </a:stretch>
        </p:blipFill>
        <p:spPr>
          <a:xfrm>
            <a:off x="7791894" y="1784657"/>
            <a:ext cx="3644693" cy="4724400"/>
          </a:xfrm>
          <a:ln>
            <a:solidFill>
              <a:schemeClr val="bg1"/>
            </a:solidFill>
          </a:ln>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C22D425B-84D0-960E-9C50-EE4610EFAFF6}"/>
              </a:ext>
            </a:extLst>
          </p:cNvPr>
          <p:cNvSpPr txBox="1"/>
          <p:nvPr/>
        </p:nvSpPr>
        <p:spPr>
          <a:xfrm>
            <a:off x="4947138" y="2924802"/>
            <a:ext cx="2297723" cy="1077218"/>
          </a:xfrm>
          <a:prstGeom prst="rect">
            <a:avLst/>
          </a:prstGeom>
          <a:noFill/>
        </p:spPr>
        <p:txBody>
          <a:bodyPr wrap="square" rtlCol="0">
            <a:spAutoFit/>
          </a:bodyPr>
          <a:lstStyle/>
          <a:p>
            <a:pPr algn="ctr"/>
            <a:r>
              <a:rPr lang="en-IE" sz="3200" b="1" dirty="0">
                <a:solidFill>
                  <a:srgbClr val="FF0000"/>
                </a:solidFill>
              </a:rPr>
              <a:t>Circular 0028/2025</a:t>
            </a:r>
            <a:endParaRPr lang="en-GB" sz="3200" b="1" dirty="0">
              <a:solidFill>
                <a:srgbClr val="FF0000"/>
              </a:solidFill>
            </a:endParaRPr>
          </a:p>
        </p:txBody>
      </p:sp>
      <p:pic>
        <p:nvPicPr>
          <p:cNvPr id="22" name="Picture 21">
            <a:extLst>
              <a:ext uri="{FF2B5EF4-FFF2-40B4-BE49-F238E27FC236}">
                <a16:creationId xmlns:a16="http://schemas.microsoft.com/office/drawing/2014/main" id="{12613BE8-B9BD-1453-F02E-261EF4C77D69}"/>
              </a:ext>
            </a:extLst>
          </p:cNvPr>
          <p:cNvPicPr>
            <a:picLocks noChangeAspect="1"/>
          </p:cNvPicPr>
          <p:nvPr/>
        </p:nvPicPr>
        <p:blipFill>
          <a:blip r:embed="rId4"/>
          <a:stretch>
            <a:fillRect/>
          </a:stretch>
        </p:blipFill>
        <p:spPr>
          <a:xfrm>
            <a:off x="1456409" y="2192867"/>
            <a:ext cx="2967143" cy="4103905"/>
          </a:xfrm>
          <a:prstGeom prst="rect">
            <a:avLst/>
          </a:prstGeom>
          <a:ln>
            <a:solidFill>
              <a:schemeClr val="bg1"/>
            </a:solidFill>
          </a:ln>
          <a:effectLst>
            <a:outerShdw blurRad="63500" sx="102000" sy="102000" algn="ctr" rotWithShape="0">
              <a:prstClr val="black">
                <a:alpha val="40000"/>
              </a:prstClr>
            </a:outerShdw>
          </a:effectLst>
        </p:spPr>
      </p:pic>
      <p:cxnSp>
        <p:nvCxnSpPr>
          <p:cNvPr id="24" name="Straight Arrow Connector 23">
            <a:extLst>
              <a:ext uri="{FF2B5EF4-FFF2-40B4-BE49-F238E27FC236}">
                <a16:creationId xmlns:a16="http://schemas.microsoft.com/office/drawing/2014/main" id="{D4668EE0-46A5-E4E7-28A6-D7D7E42AEE25}"/>
              </a:ext>
            </a:extLst>
          </p:cNvPr>
          <p:cNvCxnSpPr>
            <a:cxnSpLocks/>
          </p:cNvCxnSpPr>
          <p:nvPr/>
        </p:nvCxnSpPr>
        <p:spPr>
          <a:xfrm flipV="1">
            <a:off x="4677508" y="3933198"/>
            <a:ext cx="2860430" cy="427318"/>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02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F47855-F296-9180-AF47-25F14B911F98}"/>
              </a:ext>
            </a:extLst>
          </p:cNvPr>
          <p:cNvSpPr/>
          <p:nvPr/>
        </p:nvSpPr>
        <p:spPr>
          <a:xfrm>
            <a:off x="6096000" y="4001294"/>
            <a:ext cx="6096000" cy="2856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D766AE7-DB4E-9782-24DA-7CDB6A54D563}"/>
              </a:ext>
            </a:extLst>
          </p:cNvPr>
          <p:cNvSpPr>
            <a:spLocks noGrp="1"/>
          </p:cNvSpPr>
          <p:nvPr>
            <p:ph type="title"/>
          </p:nvPr>
        </p:nvSpPr>
        <p:spPr/>
        <p:txBody>
          <a:bodyPr/>
          <a:lstStyle/>
          <a:p>
            <a:r>
              <a:rPr lang="en-GB" dirty="0">
                <a:latin typeface="Aptos" panose="020B0004020202020204" pitchFamily="34" charset="0"/>
                <a:ea typeface="Aptos" panose="020B0004020202020204" pitchFamily="34" charset="0"/>
                <a:cs typeface="Arial" panose="020B0604020202020204" pitchFamily="34" charset="0"/>
              </a:rPr>
              <a:t>Prescribed Material for the Leaving Certificate 2027</a:t>
            </a:r>
            <a:endParaRPr lang="en-GB" dirty="0">
              <a:highlight>
                <a:srgbClr val="FFFF00"/>
              </a:highlight>
            </a:endParaRPr>
          </a:p>
        </p:txBody>
      </p:sp>
      <p:sp>
        <p:nvSpPr>
          <p:cNvPr id="3" name="Content Placeholder 2">
            <a:extLst>
              <a:ext uri="{FF2B5EF4-FFF2-40B4-BE49-F238E27FC236}">
                <a16:creationId xmlns:a16="http://schemas.microsoft.com/office/drawing/2014/main" id="{EA3639C2-9145-E66B-C849-E1A3C6C43311}"/>
              </a:ext>
            </a:extLst>
          </p:cNvPr>
          <p:cNvSpPr>
            <a:spLocks noGrp="1"/>
          </p:cNvSpPr>
          <p:nvPr>
            <p:ph sz="half" idx="1"/>
          </p:nvPr>
        </p:nvSpPr>
        <p:spPr/>
        <p:txBody>
          <a:bodyPr/>
          <a:lstStyle/>
          <a:p>
            <a:pPr marL="0" indent="0" algn="ctr">
              <a:buNone/>
            </a:pPr>
            <a:r>
              <a:rPr lang="en-IE"/>
              <a:t>Ancient Greek</a:t>
            </a:r>
          </a:p>
          <a:p>
            <a:pPr marL="0" indent="0" algn="ctr">
              <a:buNone/>
            </a:pPr>
            <a:endParaRPr lang="en-GB"/>
          </a:p>
        </p:txBody>
      </p:sp>
      <p:sp>
        <p:nvSpPr>
          <p:cNvPr id="4" name="Content Placeholder 3">
            <a:extLst>
              <a:ext uri="{FF2B5EF4-FFF2-40B4-BE49-F238E27FC236}">
                <a16:creationId xmlns:a16="http://schemas.microsoft.com/office/drawing/2014/main" id="{11AA5FE0-E91A-A1C5-523D-5248FEA6CA34}"/>
              </a:ext>
            </a:extLst>
          </p:cNvPr>
          <p:cNvSpPr>
            <a:spLocks noGrp="1"/>
          </p:cNvSpPr>
          <p:nvPr>
            <p:ph sz="half" idx="2"/>
          </p:nvPr>
        </p:nvSpPr>
        <p:spPr/>
        <p:txBody>
          <a:bodyPr/>
          <a:lstStyle/>
          <a:p>
            <a:pPr marL="0" indent="0" algn="ctr">
              <a:buNone/>
            </a:pPr>
            <a:r>
              <a:rPr lang="en-IE"/>
              <a:t>Latin</a:t>
            </a:r>
            <a:endParaRPr lang="en-GB"/>
          </a:p>
        </p:txBody>
      </p:sp>
      <p:pic>
        <p:nvPicPr>
          <p:cNvPr id="5" name="Picture 4">
            <a:extLst>
              <a:ext uri="{FF2B5EF4-FFF2-40B4-BE49-F238E27FC236}">
                <a16:creationId xmlns:a16="http://schemas.microsoft.com/office/drawing/2014/main" id="{FFD25317-19F7-78D8-7305-6B1C4820B648}"/>
              </a:ext>
            </a:extLst>
          </p:cNvPr>
          <p:cNvPicPr>
            <a:picLocks noChangeAspect="1"/>
          </p:cNvPicPr>
          <p:nvPr/>
        </p:nvPicPr>
        <p:blipFill>
          <a:blip r:embed="rId3"/>
          <a:srcRect l="6820" t="1697" r="8465"/>
          <a:stretch/>
        </p:blipFill>
        <p:spPr>
          <a:xfrm>
            <a:off x="1185496" y="2348135"/>
            <a:ext cx="4485441" cy="4239735"/>
          </a:xfrm>
          <a:prstGeom prst="rect">
            <a:avLst/>
          </a:prstGeom>
          <a:ln>
            <a:solidFill>
              <a:schemeClr val="bg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0B0A095-ACE4-6097-803F-405F049AFA00}"/>
              </a:ext>
            </a:extLst>
          </p:cNvPr>
          <p:cNvPicPr>
            <a:picLocks noChangeAspect="1"/>
          </p:cNvPicPr>
          <p:nvPr/>
        </p:nvPicPr>
        <p:blipFill>
          <a:blip r:embed="rId4"/>
          <a:srcRect t="2314"/>
          <a:stretch/>
        </p:blipFill>
        <p:spPr>
          <a:xfrm>
            <a:off x="6474170" y="2327949"/>
            <a:ext cx="4577659" cy="4259921"/>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6233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3573E7-5005-ED50-69A1-14CD0CBF64A0}"/>
              </a:ext>
            </a:extLst>
          </p:cNvPr>
          <p:cNvSpPr/>
          <p:nvPr/>
        </p:nvSpPr>
        <p:spPr>
          <a:xfrm>
            <a:off x="0" y="1568729"/>
            <a:ext cx="12192000" cy="528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932B08-E1E9-F0FF-B750-FC9B6025F030}"/>
              </a:ext>
            </a:extLst>
          </p:cNvPr>
          <p:cNvSpPr>
            <a:spLocks noGrp="1"/>
          </p:cNvSpPr>
          <p:nvPr>
            <p:ph type="title"/>
          </p:nvPr>
        </p:nvSpPr>
        <p:spPr>
          <a:xfrm>
            <a:off x="622528" y="230756"/>
            <a:ext cx="11139715" cy="1301973"/>
          </a:xfrm>
        </p:spPr>
        <p:txBody>
          <a:bodyPr>
            <a:normAutofit/>
          </a:bodyPr>
          <a:lstStyle/>
          <a:p>
            <a:r>
              <a:rPr lang="en-IE" dirty="0"/>
              <a:t>Capstone Text: Ancient Greek </a:t>
            </a:r>
            <a:br>
              <a:rPr lang="en-IE" dirty="0"/>
            </a:br>
            <a:r>
              <a:rPr lang="en-IE" sz="2800" i="1" dirty="0"/>
              <a:t>Euripides Medea: Jason and Medea the breakdown of a relationship</a:t>
            </a:r>
            <a:endParaRPr lang="en-GB" sz="2800" dirty="0"/>
          </a:p>
        </p:txBody>
      </p:sp>
      <p:sp>
        <p:nvSpPr>
          <p:cNvPr id="3" name="Text Placeholder 2">
            <a:extLst>
              <a:ext uri="{FF2B5EF4-FFF2-40B4-BE49-F238E27FC236}">
                <a16:creationId xmlns:a16="http://schemas.microsoft.com/office/drawing/2014/main" id="{EC2F9FA9-7070-ABF8-627D-B8FA4D763328}"/>
              </a:ext>
            </a:extLst>
          </p:cNvPr>
          <p:cNvSpPr>
            <a:spLocks noGrp="1"/>
          </p:cNvSpPr>
          <p:nvPr>
            <p:ph type="body" idx="1"/>
          </p:nvPr>
        </p:nvSpPr>
        <p:spPr>
          <a:xfrm>
            <a:off x="622528" y="1568729"/>
            <a:ext cx="10512424" cy="1284513"/>
          </a:xfrm>
        </p:spPr>
        <p:txBody>
          <a:bodyPr/>
          <a:lstStyle/>
          <a:p>
            <a:r>
              <a:rPr lang="en-GB" sz="2000" dirty="0">
                <a:solidFill>
                  <a:schemeClr val="tx1"/>
                </a:solidFill>
                <a:ea typeface="Calibri" panose="020F0502020204030204" pitchFamily="34" charset="0"/>
                <a:cs typeface="Arial" panose="020B0604020202020204" pitchFamily="34" charset="0"/>
              </a:rPr>
              <a:t>General context: </a:t>
            </a:r>
            <a:r>
              <a:rPr lang="en-GB" sz="2000" b="0" dirty="0">
                <a:solidFill>
                  <a:schemeClr val="tx1"/>
                </a:solidFill>
                <a:ea typeface="Calibri" panose="020F0502020204030204" pitchFamily="34" charset="0"/>
                <a:cs typeface="Arial" panose="020B0604020202020204" pitchFamily="34" charset="0"/>
              </a:rPr>
              <a:t>Euripides’ </a:t>
            </a:r>
            <a:r>
              <a:rPr lang="en-GB" sz="2000" b="0" i="1" dirty="0">
                <a:solidFill>
                  <a:schemeClr val="tx1"/>
                </a:solidFill>
                <a:ea typeface="Calibri" panose="020F0502020204030204" pitchFamily="34" charset="0"/>
                <a:cs typeface="Arial" panose="020B0604020202020204" pitchFamily="34" charset="0"/>
              </a:rPr>
              <a:t>Medea </a:t>
            </a:r>
            <a:r>
              <a:rPr lang="en-GB" sz="2000" b="0" dirty="0">
                <a:solidFill>
                  <a:schemeClr val="tx1"/>
                </a:solidFill>
                <a:ea typeface="Calibri" panose="020F0502020204030204" pitchFamily="34" charset="0"/>
                <a:cs typeface="Arial" panose="020B0604020202020204" pitchFamily="34" charset="0"/>
              </a:rPr>
              <a:t>to be read in full in the language of instruction</a:t>
            </a:r>
            <a:endParaRPr lang="en-GB" sz="2000" b="0" dirty="0"/>
          </a:p>
          <a:p>
            <a:r>
              <a:rPr lang="en-GB" sz="2000" dirty="0">
                <a:solidFill>
                  <a:schemeClr val="tx1"/>
                </a:solidFill>
                <a:ea typeface="Calibri" panose="020F0502020204030204" pitchFamily="34" charset="0"/>
                <a:cs typeface="Arial" panose="020B0604020202020204" pitchFamily="34" charset="0"/>
              </a:rPr>
              <a:t>Topics: </a:t>
            </a:r>
            <a:r>
              <a:rPr lang="en-GB" sz="2000" b="0" dirty="0">
                <a:solidFill>
                  <a:schemeClr val="tx1"/>
                </a:solidFill>
                <a:ea typeface="Calibri" panose="020F0502020204030204" pitchFamily="34" charset="0"/>
                <a:cs typeface="Arial" panose="020B0604020202020204" pitchFamily="34" charset="0"/>
              </a:rPr>
              <a:t>Literary, cultural and historical</a:t>
            </a:r>
          </a:p>
          <a:p>
            <a:r>
              <a:rPr lang="en-GB" sz="2000" dirty="0">
                <a:solidFill>
                  <a:schemeClr val="tx1"/>
                </a:solidFill>
                <a:ea typeface="Calibri" panose="020F0502020204030204" pitchFamily="34" charset="0"/>
                <a:cs typeface="Arial" panose="020B0604020202020204" pitchFamily="34" charset="0"/>
              </a:rPr>
              <a:t>Edition: </a:t>
            </a:r>
            <a:r>
              <a:rPr lang="en-GB" sz="2000" b="0" dirty="0">
                <a:solidFill>
                  <a:schemeClr val="tx1"/>
                </a:solidFill>
                <a:ea typeface="Calibri" panose="020F0502020204030204" pitchFamily="34" charset="0"/>
                <a:cs typeface="Arial" panose="020B0604020202020204" pitchFamily="34" charset="0"/>
              </a:rPr>
              <a:t>There is no prescribed edition for general context</a:t>
            </a:r>
          </a:p>
        </p:txBody>
      </p:sp>
      <p:sp>
        <p:nvSpPr>
          <p:cNvPr id="4" name="Content Placeholder 3">
            <a:extLst>
              <a:ext uri="{FF2B5EF4-FFF2-40B4-BE49-F238E27FC236}">
                <a16:creationId xmlns:a16="http://schemas.microsoft.com/office/drawing/2014/main" id="{F602E8A1-2D0C-0C3F-6422-4907DD28A217}"/>
              </a:ext>
            </a:extLst>
          </p:cNvPr>
          <p:cNvSpPr>
            <a:spLocks noGrp="1"/>
          </p:cNvSpPr>
          <p:nvPr>
            <p:ph sz="half" idx="2"/>
          </p:nvPr>
        </p:nvSpPr>
        <p:spPr>
          <a:xfrm>
            <a:off x="626842" y="3101379"/>
            <a:ext cx="5565543" cy="616405"/>
          </a:xfrm>
          <a:ln>
            <a:solidFill>
              <a:schemeClr val="tx1"/>
            </a:solidFill>
          </a:ln>
        </p:spPr>
        <p:txBody>
          <a:bodyPr>
            <a:normAutofit/>
          </a:bodyPr>
          <a:lstStyle/>
          <a:p>
            <a:pPr marL="0" indent="0" algn="ctr">
              <a:buNone/>
            </a:pPr>
            <a:r>
              <a:rPr lang="en-IE" sz="1800" b="1" dirty="0">
                <a:solidFill>
                  <a:schemeClr val="tx1"/>
                </a:solidFill>
                <a:effectLst/>
                <a:ea typeface="Calibri" panose="020F0502020204030204" pitchFamily="34" charset="0"/>
              </a:rPr>
              <a:t>Prescribed Ancient Greek Extracts:</a:t>
            </a:r>
            <a:r>
              <a:rPr lang="en-IE" sz="1800" dirty="0">
                <a:solidFill>
                  <a:schemeClr val="tx1"/>
                </a:solidFill>
                <a:effectLst/>
                <a:ea typeface="Calibri" panose="020F0502020204030204" pitchFamily="34" charset="0"/>
              </a:rPr>
              <a:t> </a:t>
            </a:r>
            <a:br>
              <a:rPr lang="en-IE" sz="1800" dirty="0">
                <a:solidFill>
                  <a:schemeClr val="tx1"/>
                </a:solidFill>
                <a:effectLst/>
                <a:ea typeface="Calibri" panose="020F0502020204030204" pitchFamily="34" charset="0"/>
              </a:rPr>
            </a:br>
            <a:r>
              <a:rPr lang="en-IE" sz="2000" b="1" dirty="0">
                <a:solidFill>
                  <a:srgbClr val="FC88B1"/>
                </a:solidFill>
                <a:effectLst/>
                <a:ea typeface="Calibri" panose="020F0502020204030204" pitchFamily="34" charset="0"/>
              </a:rPr>
              <a:t>Higher Level </a:t>
            </a:r>
            <a:endParaRPr lang="en-GB" sz="2000" dirty="0">
              <a:solidFill>
                <a:srgbClr val="FC88B1"/>
              </a:solidFill>
              <a:ea typeface="Calibri" panose="020F05020202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BAB6A44D-56D0-07A3-DDA5-CF96F34DC33F}"/>
              </a:ext>
            </a:extLst>
          </p:cNvPr>
          <p:cNvSpPr>
            <a:spLocks noGrp="1"/>
          </p:cNvSpPr>
          <p:nvPr>
            <p:ph sz="quarter" idx="4"/>
          </p:nvPr>
        </p:nvSpPr>
        <p:spPr>
          <a:xfrm>
            <a:off x="628430" y="3711211"/>
            <a:ext cx="5565544" cy="2741781"/>
          </a:xfrm>
          <a:ln>
            <a:solidFill>
              <a:schemeClr val="tx1"/>
            </a:solidFill>
          </a:ln>
        </p:spPr>
        <p:txBody>
          <a:bodyPr>
            <a:normAutofit/>
          </a:bodyPr>
          <a:lstStyle/>
          <a:p>
            <a:pPr>
              <a:lnSpc>
                <a:spcPct val="107000"/>
              </a:lnSpc>
              <a:spcAft>
                <a:spcPts val="800"/>
              </a:spcAft>
              <a:buNone/>
            </a:pPr>
            <a:r>
              <a:rPr lang="en-IE" sz="2000" dirty="0">
                <a:solidFill>
                  <a:schemeClr val="tx1"/>
                </a:solidFill>
                <a:effectLst/>
                <a:ea typeface="Calibri" panose="020F0502020204030204" pitchFamily="34" charset="0"/>
                <a:cs typeface="Calibri" panose="020F0502020204030204" pitchFamily="34" charset="0"/>
              </a:rPr>
              <a:t>214 lines in total to be studied in Ancient Greek </a:t>
            </a:r>
            <a:endParaRPr lang="en-GB" sz="2000" dirty="0">
              <a:solidFill>
                <a:schemeClr val="tx1"/>
              </a:solidFill>
              <a:effectLst/>
              <a:ea typeface="Calibri" panose="020F0502020204030204" pitchFamily="34" charset="0"/>
              <a:cs typeface="Arial" panose="020B0604020202020204" pitchFamily="34" charset="0"/>
            </a:endParaRPr>
          </a:p>
          <a:p>
            <a:pPr lvl="1">
              <a:lnSpc>
                <a:spcPct val="107000"/>
              </a:lnSpc>
              <a:spcAft>
                <a:spcPts val="800"/>
              </a:spcAft>
            </a:pPr>
            <a:r>
              <a:rPr lang="en-IE" sz="2000" dirty="0">
                <a:solidFill>
                  <a:schemeClr val="tx1"/>
                </a:solidFill>
                <a:effectLst/>
                <a:ea typeface="Calibri" panose="020F0502020204030204" pitchFamily="34" charset="0"/>
                <a:cs typeface="Arial" panose="020B0604020202020204" pitchFamily="34" charset="0"/>
              </a:rPr>
              <a:t>Lines 214-268: Medea’s first speech </a:t>
            </a:r>
            <a:endParaRPr lang="en-GB" sz="2000" dirty="0">
              <a:solidFill>
                <a:schemeClr val="tx1"/>
              </a:solidFill>
              <a:effectLst/>
              <a:ea typeface="Calibri" panose="020F0502020204030204" pitchFamily="34" charset="0"/>
              <a:cs typeface="Arial" panose="020B0604020202020204" pitchFamily="34" charset="0"/>
            </a:endParaRPr>
          </a:p>
          <a:p>
            <a:pPr lvl="1">
              <a:lnSpc>
                <a:spcPct val="107000"/>
              </a:lnSpc>
              <a:spcAft>
                <a:spcPts val="800"/>
              </a:spcAft>
            </a:pPr>
            <a:r>
              <a:rPr lang="en-IE" sz="2000" dirty="0">
                <a:solidFill>
                  <a:schemeClr val="tx1"/>
                </a:solidFill>
                <a:effectLst/>
                <a:ea typeface="Calibri" panose="020F0502020204030204" pitchFamily="34" charset="0"/>
                <a:cs typeface="Arial" panose="020B0604020202020204" pitchFamily="34" charset="0"/>
              </a:rPr>
              <a:t>Lines 316-347: Medea and Creon</a:t>
            </a:r>
            <a:endParaRPr lang="en-GB" sz="2000" dirty="0">
              <a:solidFill>
                <a:schemeClr val="tx1"/>
              </a:solidFill>
              <a:effectLst/>
              <a:ea typeface="Calibri" panose="020F0502020204030204" pitchFamily="34" charset="0"/>
              <a:cs typeface="Arial" panose="020B0604020202020204" pitchFamily="34" charset="0"/>
            </a:endParaRPr>
          </a:p>
          <a:p>
            <a:pPr lvl="1">
              <a:lnSpc>
                <a:spcPct val="107000"/>
              </a:lnSpc>
              <a:spcAft>
                <a:spcPts val="800"/>
              </a:spcAft>
            </a:pPr>
            <a:r>
              <a:rPr lang="en-IE" sz="2000" dirty="0">
                <a:solidFill>
                  <a:schemeClr val="tx1"/>
                </a:solidFill>
                <a:effectLst/>
                <a:ea typeface="Calibri" panose="020F0502020204030204" pitchFamily="34" charset="0"/>
                <a:cs typeface="Arial" panose="020B0604020202020204" pitchFamily="34" charset="0"/>
              </a:rPr>
              <a:t>Lines 446-541: Jason and Medea </a:t>
            </a:r>
            <a:endParaRPr lang="en-GB" sz="2000" dirty="0">
              <a:solidFill>
                <a:schemeClr val="tx1"/>
              </a:solidFill>
              <a:effectLst/>
              <a:ea typeface="Calibri" panose="020F0502020204030204" pitchFamily="34" charset="0"/>
              <a:cs typeface="Arial" panose="020B0604020202020204" pitchFamily="34" charset="0"/>
            </a:endParaRPr>
          </a:p>
          <a:p>
            <a:pPr lvl="1"/>
            <a:r>
              <a:rPr lang="en-IE" sz="2000" dirty="0">
                <a:solidFill>
                  <a:schemeClr val="tx1"/>
                </a:solidFill>
                <a:effectLst/>
                <a:ea typeface="Calibri" panose="020F0502020204030204" pitchFamily="34" charset="0"/>
                <a:cs typeface="Arial" panose="020B0604020202020204" pitchFamily="34" charset="0"/>
              </a:rPr>
              <a:t>Lines 1136-1166: Messenger Speech</a:t>
            </a:r>
            <a:endParaRPr lang="en-GB" sz="2000" dirty="0">
              <a:solidFill>
                <a:schemeClr val="tx1"/>
              </a:solidFill>
            </a:endParaRPr>
          </a:p>
        </p:txBody>
      </p:sp>
      <p:sp>
        <p:nvSpPr>
          <p:cNvPr id="10" name="Content Placeholder 3">
            <a:extLst>
              <a:ext uri="{FF2B5EF4-FFF2-40B4-BE49-F238E27FC236}">
                <a16:creationId xmlns:a16="http://schemas.microsoft.com/office/drawing/2014/main" id="{454EF58A-E4EF-D863-116F-C1B4D0A856E6}"/>
              </a:ext>
            </a:extLst>
          </p:cNvPr>
          <p:cNvSpPr txBox="1">
            <a:spLocks/>
          </p:cNvSpPr>
          <p:nvPr/>
        </p:nvSpPr>
        <p:spPr>
          <a:xfrm>
            <a:off x="6189213" y="3098092"/>
            <a:ext cx="5565542" cy="61640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1800" b="1" dirty="0">
                <a:solidFill>
                  <a:schemeClr val="tx1"/>
                </a:solidFill>
                <a:ea typeface="Calibri" panose="020F0502020204030204" pitchFamily="34" charset="0"/>
              </a:rPr>
              <a:t>Prescribed Ancient Greek Extracts:</a:t>
            </a:r>
            <a:r>
              <a:rPr lang="en-IE" sz="1800" dirty="0">
                <a:solidFill>
                  <a:schemeClr val="tx1"/>
                </a:solidFill>
                <a:ea typeface="Calibri" panose="020F0502020204030204" pitchFamily="34" charset="0"/>
              </a:rPr>
              <a:t> </a:t>
            </a:r>
            <a:br>
              <a:rPr lang="en-IE" sz="1800" dirty="0">
                <a:solidFill>
                  <a:schemeClr val="tx1"/>
                </a:solidFill>
                <a:ea typeface="Calibri" panose="020F0502020204030204" pitchFamily="34" charset="0"/>
              </a:rPr>
            </a:br>
            <a:r>
              <a:rPr lang="en-IE" sz="2000" b="1" dirty="0">
                <a:solidFill>
                  <a:srgbClr val="0070C0"/>
                </a:solidFill>
                <a:ea typeface="Calibri" panose="020F0502020204030204" pitchFamily="34" charset="0"/>
              </a:rPr>
              <a:t>Ordinary Level </a:t>
            </a:r>
            <a:endParaRPr lang="en-GB" sz="2000" dirty="0">
              <a:solidFill>
                <a:srgbClr val="0070C0"/>
              </a:solidFill>
              <a:ea typeface="Calibri" panose="020F0502020204030204" pitchFamily="34" charset="0"/>
              <a:cs typeface="Arial" panose="020B0604020202020204" pitchFamily="34" charset="0"/>
            </a:endParaRPr>
          </a:p>
        </p:txBody>
      </p:sp>
      <p:sp>
        <p:nvSpPr>
          <p:cNvPr id="11" name="Content Placeholder 7">
            <a:extLst>
              <a:ext uri="{FF2B5EF4-FFF2-40B4-BE49-F238E27FC236}">
                <a16:creationId xmlns:a16="http://schemas.microsoft.com/office/drawing/2014/main" id="{0D71C9C4-9FD3-A7F2-D91B-3FFEC3339E43}"/>
              </a:ext>
            </a:extLst>
          </p:cNvPr>
          <p:cNvSpPr txBox="1">
            <a:spLocks/>
          </p:cNvSpPr>
          <p:nvPr/>
        </p:nvSpPr>
        <p:spPr>
          <a:xfrm>
            <a:off x="6189211" y="3706898"/>
            <a:ext cx="5565544" cy="274609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buFont typeface="Arial" panose="020B0604020202020204" pitchFamily="34" charset="0"/>
              <a:buNone/>
            </a:pPr>
            <a:r>
              <a:rPr lang="en-GB" sz="2000" dirty="0">
                <a:solidFill>
                  <a:schemeClr val="tx1"/>
                </a:solidFill>
                <a:ea typeface="Calibri" panose="020F0502020204030204" pitchFamily="34" charset="0"/>
                <a:cs typeface="Calibri" panose="020F0502020204030204" pitchFamily="34" charset="0"/>
              </a:rPr>
              <a:t>118 lines in total to be studied in Ancient Greek </a:t>
            </a:r>
          </a:p>
          <a:p>
            <a:pPr lvl="1">
              <a:lnSpc>
                <a:spcPct val="107000"/>
              </a:lnSpc>
              <a:spcAft>
                <a:spcPts val="800"/>
              </a:spcAft>
              <a:buNone/>
            </a:pPr>
            <a:r>
              <a:rPr lang="en-GB" sz="2000" dirty="0">
                <a:solidFill>
                  <a:schemeClr val="tx1"/>
                </a:solidFill>
                <a:ea typeface="Calibri" panose="020F0502020204030204" pitchFamily="34" charset="0"/>
                <a:cs typeface="Calibri" panose="020F0502020204030204" pitchFamily="34" charset="0"/>
              </a:rPr>
              <a:t>•	Lines 214-268: Medea’s first speech </a:t>
            </a:r>
          </a:p>
          <a:p>
            <a:pPr lvl="1">
              <a:lnSpc>
                <a:spcPct val="107000"/>
              </a:lnSpc>
              <a:spcAft>
                <a:spcPts val="800"/>
              </a:spcAft>
              <a:buNone/>
            </a:pPr>
            <a:r>
              <a:rPr lang="en-GB" sz="2000" dirty="0">
                <a:solidFill>
                  <a:schemeClr val="tx1"/>
                </a:solidFill>
                <a:ea typeface="Calibri" panose="020F0502020204030204" pitchFamily="34" charset="0"/>
                <a:cs typeface="Calibri" panose="020F0502020204030204" pitchFamily="34" charset="0"/>
              </a:rPr>
              <a:t>•	Lines 316-347: Medea and Creon</a:t>
            </a:r>
          </a:p>
          <a:p>
            <a:pPr lvl="1">
              <a:lnSpc>
                <a:spcPct val="107000"/>
              </a:lnSpc>
              <a:spcAft>
                <a:spcPts val="800"/>
              </a:spcAft>
              <a:buNone/>
            </a:pPr>
            <a:r>
              <a:rPr lang="en-GB" sz="2000" dirty="0">
                <a:solidFill>
                  <a:schemeClr val="tx1"/>
                </a:solidFill>
                <a:ea typeface="Calibri" panose="020F0502020204030204" pitchFamily="34" charset="0"/>
                <a:cs typeface="Calibri" panose="020F0502020204030204" pitchFamily="34" charset="0"/>
              </a:rPr>
              <a:t>•	Lines 1136-1166: Messenger Speech</a:t>
            </a:r>
          </a:p>
        </p:txBody>
      </p:sp>
    </p:spTree>
    <p:extLst>
      <p:ext uri="{BB962C8B-B14F-4D97-AF65-F5344CB8AC3E}">
        <p14:creationId xmlns:p14="http://schemas.microsoft.com/office/powerpoint/2010/main" val="48239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fade">
                                      <p:cBhvr>
                                        <p:cTn id="22" dur="500"/>
                                        <p:tgtEl>
                                          <p:spTgt spid="4">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bg/>
                                          </p:spTgt>
                                        </p:tgtEl>
                                        <p:attrNameLst>
                                          <p:attrName>style.visibility</p:attrName>
                                        </p:attrNameLst>
                                      </p:cBhvr>
                                      <p:to>
                                        <p:strVal val="visible"/>
                                      </p:to>
                                    </p:set>
                                    <p:animEffect transition="in" filter="fade">
                                      <p:cBhvr>
                                        <p:cTn id="28" dur="500"/>
                                        <p:tgtEl>
                                          <p:spTgt spid="8">
                                            <p:bg/>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500"/>
                                        <p:tgtEl>
                                          <p:spTgt spid="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animBg="1"/>
      <p:bldP spid="8" grpId="0" uiExpand="1" build="p"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170C-F811-6C15-915C-46DA5E13EB3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FD81A2F-2CED-4CC3-C739-03ECF921D047}"/>
              </a:ext>
            </a:extLst>
          </p:cNvPr>
          <p:cNvSpPr/>
          <p:nvPr/>
        </p:nvSpPr>
        <p:spPr>
          <a:xfrm>
            <a:off x="-295904" y="2997193"/>
            <a:ext cx="12192000" cy="52531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601B36-5C90-9946-F8EC-891BDCAA3AAB}"/>
              </a:ext>
            </a:extLst>
          </p:cNvPr>
          <p:cNvSpPr>
            <a:spLocks noGrp="1"/>
          </p:cNvSpPr>
          <p:nvPr>
            <p:ph type="title"/>
          </p:nvPr>
        </p:nvSpPr>
        <p:spPr>
          <a:xfrm>
            <a:off x="622528" y="434435"/>
            <a:ext cx="11427958" cy="1301973"/>
          </a:xfrm>
        </p:spPr>
        <p:txBody>
          <a:bodyPr>
            <a:normAutofit fontScale="90000"/>
          </a:bodyPr>
          <a:lstStyle/>
          <a:p>
            <a:pPr>
              <a:lnSpc>
                <a:spcPct val="107000"/>
              </a:lnSpc>
              <a:spcAft>
                <a:spcPts val="800"/>
              </a:spcAft>
              <a:buNone/>
            </a:pPr>
            <a:r>
              <a:rPr lang="en-IE" dirty="0"/>
              <a:t>Capstone Text: Latin</a:t>
            </a:r>
            <a:br>
              <a:rPr lang="en-IE" dirty="0"/>
            </a:br>
            <a:r>
              <a:rPr lang="en-IE" sz="2700" dirty="0">
                <a:effectLst/>
                <a:latin typeface="+mn-lt"/>
                <a:ea typeface="Calibri" panose="020F0502020204030204" pitchFamily="34" charset="0"/>
                <a:cs typeface="Calibri" panose="020F0502020204030204" pitchFamily="34" charset="0"/>
              </a:rPr>
              <a:t>Virgil’s </a:t>
            </a:r>
            <a:r>
              <a:rPr lang="en-IE" sz="2700" i="1" dirty="0">
                <a:effectLst/>
                <a:latin typeface="+mn-lt"/>
                <a:ea typeface="Calibri" panose="020F0502020204030204" pitchFamily="34" charset="0"/>
                <a:cs typeface="Calibri" panose="020F0502020204030204" pitchFamily="34" charset="0"/>
              </a:rPr>
              <a:t>Aeneid</a:t>
            </a:r>
            <a:r>
              <a:rPr lang="en-IE" sz="2700" dirty="0">
                <a:effectLst/>
                <a:latin typeface="+mn-lt"/>
                <a:ea typeface="Calibri" panose="020F0502020204030204" pitchFamily="34" charset="0"/>
                <a:cs typeface="Calibri" panose="020F0502020204030204" pitchFamily="34" charset="0"/>
              </a:rPr>
              <a:t>, Books 1 and 4 – Dido and Aeneas: the breakdown of a relationship   </a:t>
            </a: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GB" sz="2800" dirty="0"/>
          </a:p>
        </p:txBody>
      </p:sp>
      <p:sp>
        <p:nvSpPr>
          <p:cNvPr id="6" name="Text Placeholder 2">
            <a:extLst>
              <a:ext uri="{FF2B5EF4-FFF2-40B4-BE49-F238E27FC236}">
                <a16:creationId xmlns:a16="http://schemas.microsoft.com/office/drawing/2014/main" id="{1A7C2351-BA64-CE44-D726-19D649D359D4}"/>
              </a:ext>
            </a:extLst>
          </p:cNvPr>
          <p:cNvSpPr>
            <a:spLocks noGrp="1"/>
          </p:cNvSpPr>
          <p:nvPr>
            <p:ph type="body" idx="1"/>
          </p:nvPr>
        </p:nvSpPr>
        <p:spPr>
          <a:xfrm>
            <a:off x="952459" y="195944"/>
            <a:ext cx="10943637" cy="1284513"/>
          </a:xfrm>
          <a:solidFill>
            <a:schemeClr val="bg1"/>
          </a:solidFill>
          <a:ln>
            <a:solidFill>
              <a:schemeClr val="tx1"/>
            </a:solidFill>
          </a:ln>
        </p:spPr>
        <p:txBody>
          <a:bodyPr/>
          <a:lstStyle/>
          <a:p>
            <a:r>
              <a:rPr lang="en-GB" sz="2000" dirty="0">
                <a:solidFill>
                  <a:schemeClr val="tx1"/>
                </a:solidFill>
                <a:ea typeface="Calibri" panose="020F0502020204030204" pitchFamily="34" charset="0"/>
                <a:cs typeface="Arial" panose="020B0604020202020204" pitchFamily="34" charset="0"/>
              </a:rPr>
              <a:t>General context: </a:t>
            </a:r>
            <a:r>
              <a:rPr lang="en-GB" sz="2000" b="0" i="1" dirty="0">
                <a:solidFill>
                  <a:schemeClr val="tx1"/>
                </a:solidFill>
                <a:ea typeface="Calibri" panose="020F0502020204030204" pitchFamily="34" charset="0"/>
                <a:cs typeface="Arial" panose="020B0604020202020204" pitchFamily="34" charset="0"/>
              </a:rPr>
              <a:t>Aeneid</a:t>
            </a:r>
            <a:r>
              <a:rPr lang="en-GB" sz="2000" dirty="0">
                <a:solidFill>
                  <a:schemeClr val="tx1"/>
                </a:solidFill>
                <a:ea typeface="Calibri" panose="020F0502020204030204" pitchFamily="34" charset="0"/>
                <a:cs typeface="Arial" panose="020B0604020202020204" pitchFamily="34" charset="0"/>
              </a:rPr>
              <a:t> Books 1 and 4 </a:t>
            </a:r>
            <a:r>
              <a:rPr lang="en-GB" sz="2000" b="0" dirty="0">
                <a:solidFill>
                  <a:schemeClr val="tx1"/>
                </a:solidFill>
                <a:ea typeface="Calibri" panose="020F0502020204030204" pitchFamily="34" charset="0"/>
                <a:cs typeface="Arial" panose="020B0604020202020204" pitchFamily="34" charset="0"/>
              </a:rPr>
              <a:t>to be read in full in the language of instruction</a:t>
            </a:r>
            <a:endParaRPr lang="en-GB" sz="2000" b="0" dirty="0"/>
          </a:p>
          <a:p>
            <a:r>
              <a:rPr lang="en-GB" sz="2000" dirty="0">
                <a:solidFill>
                  <a:schemeClr val="tx1"/>
                </a:solidFill>
                <a:ea typeface="Calibri" panose="020F0502020204030204" pitchFamily="34" charset="0"/>
                <a:cs typeface="Arial" panose="020B0604020202020204" pitchFamily="34" charset="0"/>
              </a:rPr>
              <a:t>Topics: </a:t>
            </a:r>
            <a:r>
              <a:rPr lang="en-GB" sz="2000" b="0" dirty="0">
                <a:solidFill>
                  <a:schemeClr val="tx1"/>
                </a:solidFill>
                <a:ea typeface="Calibri" panose="020F0502020204030204" pitchFamily="34" charset="0"/>
                <a:cs typeface="Arial" panose="020B0604020202020204" pitchFamily="34" charset="0"/>
              </a:rPr>
              <a:t>Literary, cultural and historical</a:t>
            </a:r>
          </a:p>
          <a:p>
            <a:r>
              <a:rPr lang="en-GB" sz="2000" dirty="0">
                <a:solidFill>
                  <a:schemeClr val="tx1"/>
                </a:solidFill>
                <a:ea typeface="Calibri" panose="020F0502020204030204" pitchFamily="34" charset="0"/>
                <a:cs typeface="Arial" panose="020B0604020202020204" pitchFamily="34" charset="0"/>
              </a:rPr>
              <a:t>Edition: </a:t>
            </a:r>
            <a:r>
              <a:rPr lang="en-GB" sz="2000" b="0" dirty="0">
                <a:solidFill>
                  <a:schemeClr val="tx1"/>
                </a:solidFill>
                <a:ea typeface="Calibri" panose="020F0502020204030204" pitchFamily="34" charset="0"/>
                <a:cs typeface="Arial" panose="020B0604020202020204" pitchFamily="34" charset="0"/>
              </a:rPr>
              <a:t>There is no prescribed edition for general context</a:t>
            </a:r>
          </a:p>
        </p:txBody>
      </p:sp>
      <p:sp>
        <p:nvSpPr>
          <p:cNvPr id="4" name="Content Placeholder 3">
            <a:extLst>
              <a:ext uri="{FF2B5EF4-FFF2-40B4-BE49-F238E27FC236}">
                <a16:creationId xmlns:a16="http://schemas.microsoft.com/office/drawing/2014/main" id="{AA4CCC08-23B3-EFA1-E8EF-4013B5B94F9E}"/>
              </a:ext>
            </a:extLst>
          </p:cNvPr>
          <p:cNvSpPr>
            <a:spLocks noGrp="1"/>
          </p:cNvSpPr>
          <p:nvPr>
            <p:ph sz="half" idx="2"/>
          </p:nvPr>
        </p:nvSpPr>
        <p:spPr>
          <a:xfrm>
            <a:off x="693743" y="1630731"/>
            <a:ext cx="5470513" cy="616405"/>
          </a:xfrm>
          <a:ln>
            <a:solidFill>
              <a:schemeClr val="tx1"/>
            </a:solidFill>
          </a:ln>
        </p:spPr>
        <p:txBody>
          <a:bodyPr>
            <a:noAutofit/>
          </a:bodyPr>
          <a:lstStyle/>
          <a:p>
            <a:pPr marL="0" indent="0" algn="ctr">
              <a:buNone/>
            </a:pPr>
            <a:r>
              <a:rPr lang="en-IE" sz="2000" b="1" dirty="0">
                <a:solidFill>
                  <a:schemeClr val="tx1"/>
                </a:solidFill>
                <a:effectLst/>
                <a:ea typeface="Calibri" panose="020F0502020204030204" pitchFamily="34" charset="0"/>
              </a:rPr>
              <a:t>Prescribed Latin Extracts:</a:t>
            </a:r>
            <a:r>
              <a:rPr lang="en-IE" sz="2000" dirty="0">
                <a:solidFill>
                  <a:schemeClr val="tx1"/>
                </a:solidFill>
                <a:effectLst/>
                <a:ea typeface="Calibri" panose="020F0502020204030204" pitchFamily="34" charset="0"/>
              </a:rPr>
              <a:t> </a:t>
            </a:r>
            <a:br>
              <a:rPr lang="en-IE" sz="2000" dirty="0">
                <a:solidFill>
                  <a:schemeClr val="tx1"/>
                </a:solidFill>
                <a:effectLst/>
                <a:ea typeface="Calibri" panose="020F0502020204030204" pitchFamily="34" charset="0"/>
              </a:rPr>
            </a:br>
            <a:r>
              <a:rPr lang="en-IE" sz="2200" b="1" dirty="0">
                <a:solidFill>
                  <a:srgbClr val="FC88B1"/>
                </a:solidFill>
                <a:ea typeface="Calibri" panose="020F0502020204030204" pitchFamily="34" charset="0"/>
              </a:rPr>
              <a:t>Higher </a:t>
            </a:r>
            <a:r>
              <a:rPr lang="en-IE" sz="2000" b="1" dirty="0">
                <a:solidFill>
                  <a:srgbClr val="FC88B1"/>
                </a:solidFill>
                <a:ea typeface="Calibri" panose="020F0502020204030204" pitchFamily="34" charset="0"/>
              </a:rPr>
              <a:t>Level</a:t>
            </a:r>
            <a:endParaRPr lang="en-GB" sz="2000" dirty="0">
              <a:solidFill>
                <a:srgbClr val="FC88B1"/>
              </a:solidFill>
              <a:ea typeface="Calibri" panose="020F05020202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0ABE698-56FD-36E7-2F0D-292AE99704D7}"/>
              </a:ext>
            </a:extLst>
          </p:cNvPr>
          <p:cNvSpPr>
            <a:spLocks noGrp="1"/>
          </p:cNvSpPr>
          <p:nvPr>
            <p:ph sz="quarter" idx="4"/>
          </p:nvPr>
        </p:nvSpPr>
        <p:spPr>
          <a:xfrm>
            <a:off x="692153" y="2247135"/>
            <a:ext cx="5472103" cy="4414921"/>
          </a:xfrm>
          <a:ln>
            <a:solidFill>
              <a:schemeClr val="tx1"/>
            </a:solidFill>
          </a:ln>
        </p:spPr>
        <p:txBody>
          <a:bodyPr>
            <a:normAutofit fontScale="77500" lnSpcReduction="20000"/>
          </a:bodyPr>
          <a:lstStyle/>
          <a:p>
            <a:pPr>
              <a:lnSpc>
                <a:spcPct val="120000"/>
              </a:lnSpc>
              <a:spcAft>
                <a:spcPts val="800"/>
              </a:spcAft>
              <a:buNone/>
            </a:pPr>
            <a:r>
              <a:rPr lang="en-GB" sz="2200" dirty="0">
                <a:solidFill>
                  <a:schemeClr val="tx1"/>
                </a:solidFill>
              </a:rPr>
              <a:t>211 lines in total to be studied in Latin </a:t>
            </a:r>
          </a:p>
          <a:p>
            <a:pPr marL="0" indent="0">
              <a:lnSpc>
                <a:spcPct val="120000"/>
              </a:lnSpc>
              <a:spcAft>
                <a:spcPts val="800"/>
              </a:spcAft>
              <a:buNone/>
            </a:pPr>
            <a:r>
              <a:rPr lang="en-GB" sz="2200" b="1" dirty="0">
                <a:solidFill>
                  <a:schemeClr val="tx1"/>
                </a:solidFill>
              </a:rPr>
              <a:t>Book 1: 44 lines </a:t>
            </a:r>
          </a:p>
          <a:p>
            <a:pPr>
              <a:lnSpc>
                <a:spcPct val="120000"/>
              </a:lnSpc>
              <a:spcAft>
                <a:spcPts val="800"/>
              </a:spcAft>
            </a:pPr>
            <a:r>
              <a:rPr lang="en-GB" sz="2200" dirty="0">
                <a:solidFill>
                  <a:schemeClr val="tx1"/>
                </a:solidFill>
              </a:rPr>
              <a:t>Lines 1-14: Opening lines </a:t>
            </a:r>
          </a:p>
          <a:p>
            <a:pPr>
              <a:lnSpc>
                <a:spcPct val="120000"/>
              </a:lnSpc>
              <a:spcAft>
                <a:spcPts val="800"/>
              </a:spcAft>
            </a:pPr>
            <a:r>
              <a:rPr lang="en-GB" sz="2200" dirty="0">
                <a:solidFill>
                  <a:schemeClr val="tx1"/>
                </a:solidFill>
              </a:rPr>
              <a:t>Lines 613-642: Aeneas and Dido meet</a:t>
            </a:r>
          </a:p>
          <a:p>
            <a:pPr marL="0" indent="0">
              <a:lnSpc>
                <a:spcPct val="120000"/>
              </a:lnSpc>
              <a:spcAft>
                <a:spcPts val="800"/>
              </a:spcAft>
              <a:buNone/>
            </a:pPr>
            <a:r>
              <a:rPr lang="en-GB" sz="2200" b="1" dirty="0">
                <a:solidFill>
                  <a:schemeClr val="tx1"/>
                </a:solidFill>
              </a:rPr>
              <a:t>Book 4: 167 lines </a:t>
            </a:r>
          </a:p>
          <a:p>
            <a:pPr>
              <a:lnSpc>
                <a:spcPct val="120000"/>
              </a:lnSpc>
              <a:spcAft>
                <a:spcPts val="800"/>
              </a:spcAft>
            </a:pPr>
            <a:r>
              <a:rPr lang="en-GB" sz="2200" dirty="0">
                <a:solidFill>
                  <a:schemeClr val="tx1"/>
                </a:solidFill>
              </a:rPr>
              <a:t>Lines 1-30: Dido and Anna </a:t>
            </a:r>
          </a:p>
          <a:p>
            <a:pPr>
              <a:lnSpc>
                <a:spcPct val="120000"/>
              </a:lnSpc>
              <a:spcAft>
                <a:spcPts val="800"/>
              </a:spcAft>
            </a:pPr>
            <a:r>
              <a:rPr lang="en-GB" sz="2200" dirty="0">
                <a:solidFill>
                  <a:schemeClr val="tx1"/>
                </a:solidFill>
              </a:rPr>
              <a:t>Lines 173-197: Fama </a:t>
            </a:r>
          </a:p>
          <a:p>
            <a:pPr>
              <a:lnSpc>
                <a:spcPct val="120000"/>
              </a:lnSpc>
              <a:spcAft>
                <a:spcPts val="800"/>
              </a:spcAft>
            </a:pPr>
            <a:r>
              <a:rPr lang="en-GB" sz="2200" dirty="0">
                <a:solidFill>
                  <a:schemeClr val="tx1"/>
                </a:solidFill>
              </a:rPr>
              <a:t>Lines 296-361: Dido’s outrage, Aeneas’ duty </a:t>
            </a:r>
          </a:p>
          <a:p>
            <a:pPr>
              <a:lnSpc>
                <a:spcPct val="120000"/>
              </a:lnSpc>
              <a:spcAft>
                <a:spcPts val="800"/>
              </a:spcAft>
            </a:pPr>
            <a:r>
              <a:rPr lang="en-GB" sz="2200" dirty="0">
                <a:solidFill>
                  <a:schemeClr val="tx1"/>
                </a:solidFill>
              </a:rPr>
              <a:t>Lines 584-629: Dido’s curse </a:t>
            </a:r>
          </a:p>
          <a:p>
            <a:pPr>
              <a:lnSpc>
                <a:spcPct val="100000"/>
              </a:lnSpc>
              <a:spcAft>
                <a:spcPts val="800"/>
              </a:spcAft>
              <a:buNone/>
            </a:pPr>
            <a:endParaRPr lang="en-GB" sz="2000" dirty="0">
              <a:solidFill>
                <a:schemeClr val="tx1"/>
              </a:solidFill>
            </a:endParaRPr>
          </a:p>
        </p:txBody>
      </p:sp>
      <p:sp>
        <p:nvSpPr>
          <p:cNvPr id="3" name="Content Placeholder 7">
            <a:extLst>
              <a:ext uri="{FF2B5EF4-FFF2-40B4-BE49-F238E27FC236}">
                <a16:creationId xmlns:a16="http://schemas.microsoft.com/office/drawing/2014/main" id="{F6799299-FA2F-AC3B-19BA-D84013FBEB71}"/>
              </a:ext>
            </a:extLst>
          </p:cNvPr>
          <p:cNvSpPr txBox="1">
            <a:spLocks/>
          </p:cNvSpPr>
          <p:nvPr/>
        </p:nvSpPr>
        <p:spPr>
          <a:xfrm>
            <a:off x="6164256" y="2247135"/>
            <a:ext cx="5472103" cy="44149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800"/>
              </a:spcAft>
              <a:buFont typeface="Arial" panose="020B0604020202020204" pitchFamily="34" charset="0"/>
              <a:buNone/>
            </a:pPr>
            <a:r>
              <a:rPr lang="en-GB" sz="1700" dirty="0">
                <a:solidFill>
                  <a:schemeClr val="tx1"/>
                </a:solidFill>
              </a:rPr>
              <a:t>134 lines in total to be studied in Latin </a:t>
            </a:r>
          </a:p>
          <a:p>
            <a:pPr>
              <a:lnSpc>
                <a:spcPct val="100000"/>
              </a:lnSpc>
              <a:spcAft>
                <a:spcPts val="800"/>
              </a:spcAft>
              <a:buFont typeface="Arial" panose="020B0604020202020204" pitchFamily="34" charset="0"/>
              <a:buNone/>
            </a:pPr>
            <a:r>
              <a:rPr lang="en-GB" sz="1700" b="1" dirty="0">
                <a:solidFill>
                  <a:schemeClr val="tx1"/>
                </a:solidFill>
                <a:ea typeface="Calibri" panose="020F0502020204030204" pitchFamily="34" charset="0"/>
                <a:cs typeface="Calibri" panose="020F0502020204030204" pitchFamily="34" charset="0"/>
              </a:rPr>
              <a:t>Book 1: 44 lines </a:t>
            </a:r>
          </a:p>
          <a:p>
            <a:pPr>
              <a:lnSpc>
                <a:spcPct val="100000"/>
              </a:lnSpc>
              <a:spcAft>
                <a:spcPts val="800"/>
              </a:spcAft>
            </a:pPr>
            <a:r>
              <a:rPr lang="en-GB" sz="1700" dirty="0">
                <a:solidFill>
                  <a:schemeClr val="tx1"/>
                </a:solidFill>
                <a:ea typeface="Calibri" panose="020F0502020204030204" pitchFamily="34" charset="0"/>
                <a:cs typeface="Calibri" panose="020F0502020204030204" pitchFamily="34" charset="0"/>
              </a:rPr>
              <a:t>Lines 1-14: Opening lines </a:t>
            </a:r>
          </a:p>
          <a:p>
            <a:pPr>
              <a:lnSpc>
                <a:spcPct val="100000"/>
              </a:lnSpc>
              <a:spcAft>
                <a:spcPts val="800"/>
              </a:spcAft>
            </a:pPr>
            <a:r>
              <a:rPr lang="en-GB" sz="1700" dirty="0">
                <a:solidFill>
                  <a:schemeClr val="tx1"/>
                </a:solidFill>
                <a:ea typeface="Calibri" panose="020F0502020204030204" pitchFamily="34" charset="0"/>
                <a:cs typeface="Calibri" panose="020F0502020204030204" pitchFamily="34" charset="0"/>
              </a:rPr>
              <a:t>Lines 613-642: Aeneas and Dido meet</a:t>
            </a:r>
          </a:p>
          <a:p>
            <a:pPr>
              <a:lnSpc>
                <a:spcPct val="100000"/>
              </a:lnSpc>
              <a:spcAft>
                <a:spcPts val="800"/>
              </a:spcAft>
              <a:buFont typeface="Arial" panose="020B0604020202020204" pitchFamily="34" charset="0"/>
              <a:buNone/>
            </a:pPr>
            <a:r>
              <a:rPr lang="en-GB" sz="1700" b="1" dirty="0">
                <a:solidFill>
                  <a:schemeClr val="tx1"/>
                </a:solidFill>
                <a:ea typeface="Calibri" panose="020F0502020204030204" pitchFamily="34" charset="0"/>
                <a:cs typeface="Calibri" panose="020F0502020204030204" pitchFamily="34" charset="0"/>
              </a:rPr>
              <a:t>Book 4: 90 lines </a:t>
            </a:r>
          </a:p>
          <a:p>
            <a:pPr>
              <a:lnSpc>
                <a:spcPct val="100000"/>
              </a:lnSpc>
              <a:spcAft>
                <a:spcPts val="800"/>
              </a:spcAft>
            </a:pPr>
            <a:r>
              <a:rPr lang="en-GB" sz="1700" dirty="0">
                <a:solidFill>
                  <a:schemeClr val="tx1"/>
                </a:solidFill>
                <a:ea typeface="Calibri" panose="020F0502020204030204" pitchFamily="34" charset="0"/>
                <a:cs typeface="Calibri" panose="020F0502020204030204" pitchFamily="34" charset="0"/>
              </a:rPr>
              <a:t>Lines 1-30: Dido and Anna </a:t>
            </a:r>
          </a:p>
          <a:p>
            <a:pPr>
              <a:lnSpc>
                <a:spcPct val="100000"/>
              </a:lnSpc>
              <a:spcAft>
                <a:spcPts val="800"/>
              </a:spcAft>
            </a:pPr>
            <a:r>
              <a:rPr lang="en-GB" sz="1700" dirty="0">
                <a:solidFill>
                  <a:schemeClr val="tx1"/>
                </a:solidFill>
                <a:ea typeface="Calibri" panose="020F0502020204030204" pitchFamily="34" charset="0"/>
                <a:cs typeface="Calibri" panose="020F0502020204030204" pitchFamily="34" charset="0"/>
              </a:rPr>
              <a:t>Lines 173-197: Fama </a:t>
            </a:r>
          </a:p>
          <a:p>
            <a:pPr>
              <a:lnSpc>
                <a:spcPct val="100000"/>
              </a:lnSpc>
              <a:spcAft>
                <a:spcPts val="800"/>
              </a:spcAft>
            </a:pPr>
            <a:r>
              <a:rPr lang="en-GB" sz="1700" dirty="0">
                <a:solidFill>
                  <a:schemeClr val="tx1"/>
                </a:solidFill>
                <a:ea typeface="Calibri" panose="020F0502020204030204" pitchFamily="34" charset="0"/>
                <a:cs typeface="Calibri" panose="020F0502020204030204" pitchFamily="34" charset="0"/>
              </a:rPr>
              <a:t>Lines 296-330: Dido’s outrage </a:t>
            </a:r>
          </a:p>
          <a:p>
            <a:pPr>
              <a:lnSpc>
                <a:spcPct val="100000"/>
              </a:lnSpc>
              <a:spcAft>
                <a:spcPts val="800"/>
              </a:spcAft>
              <a:buFont typeface="Arial" panose="020B0604020202020204" pitchFamily="34" charset="0"/>
              <a:buNone/>
            </a:pPr>
            <a:endParaRPr lang="en-GB" sz="2000" dirty="0">
              <a:solidFill>
                <a:schemeClr val="tx1"/>
              </a:solidFill>
            </a:endParaRPr>
          </a:p>
        </p:txBody>
      </p:sp>
      <p:sp>
        <p:nvSpPr>
          <p:cNvPr id="5" name="Content Placeholder 3">
            <a:extLst>
              <a:ext uri="{FF2B5EF4-FFF2-40B4-BE49-F238E27FC236}">
                <a16:creationId xmlns:a16="http://schemas.microsoft.com/office/drawing/2014/main" id="{3E3723E8-F457-CEE9-8FF9-D3AE3A07ED6C}"/>
              </a:ext>
            </a:extLst>
          </p:cNvPr>
          <p:cNvSpPr txBox="1">
            <a:spLocks/>
          </p:cNvSpPr>
          <p:nvPr/>
        </p:nvSpPr>
        <p:spPr>
          <a:xfrm>
            <a:off x="6165277" y="1630730"/>
            <a:ext cx="5470513" cy="616405"/>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2000" b="1" dirty="0">
                <a:solidFill>
                  <a:schemeClr val="tx1"/>
                </a:solidFill>
                <a:ea typeface="Calibri" panose="020F0502020204030204" pitchFamily="34" charset="0"/>
              </a:rPr>
              <a:t>Prescribed Latin Extracts:</a:t>
            </a:r>
            <a:r>
              <a:rPr lang="en-IE" sz="2000" dirty="0">
                <a:solidFill>
                  <a:schemeClr val="tx1"/>
                </a:solidFill>
                <a:ea typeface="Calibri" panose="020F0502020204030204" pitchFamily="34" charset="0"/>
              </a:rPr>
              <a:t> </a:t>
            </a:r>
            <a:br>
              <a:rPr lang="en-IE" sz="2000" dirty="0">
                <a:solidFill>
                  <a:schemeClr val="tx1"/>
                </a:solidFill>
                <a:ea typeface="Calibri" panose="020F0502020204030204" pitchFamily="34" charset="0"/>
              </a:rPr>
            </a:br>
            <a:r>
              <a:rPr lang="en-IE" sz="2000" b="1" dirty="0">
                <a:solidFill>
                  <a:srgbClr val="0070C0"/>
                </a:solidFill>
                <a:ea typeface="Calibri" panose="020F0502020204030204" pitchFamily="34" charset="0"/>
              </a:rPr>
              <a:t>Ordinary Level </a:t>
            </a:r>
            <a:endParaRPr lang="en-GB" sz="2000" dirty="0">
              <a:solidFill>
                <a:srgbClr val="0070C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168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xEl>
                                              <p:pRg st="1" end="1"/>
                                            </p:txEl>
                                          </p:spTgt>
                                        </p:tgtEl>
                                      </p:cBhvr>
                                    </p:animEffect>
                                    <p:set>
                                      <p:cBhvr>
                                        <p:cTn id="30" dur="1" fill="hold">
                                          <p:stCondLst>
                                            <p:cond delay="499"/>
                                          </p:stCondLst>
                                        </p:cTn>
                                        <p:tgtEl>
                                          <p:spTgt spid="6">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
                                            <p:bg/>
                                          </p:spTgt>
                                        </p:tgtEl>
                                      </p:cBhvr>
                                    </p:animEffect>
                                    <p:set>
                                      <p:cBhvr>
                                        <p:cTn id="36" dur="1" fill="hold">
                                          <p:stCondLst>
                                            <p:cond delay="499"/>
                                          </p:stCondLst>
                                        </p:cTn>
                                        <p:tgtEl>
                                          <p:spTgt spid="6">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fade">
                                      <p:cBhvr>
                                        <p:cTn id="41" dur="500"/>
                                        <p:tgtEl>
                                          <p:spTgt spid="4">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bg/>
                                          </p:spTgt>
                                        </p:tgtEl>
                                        <p:attrNameLst>
                                          <p:attrName>style.visibility</p:attrName>
                                        </p:attrNameLst>
                                      </p:cBhvr>
                                      <p:to>
                                        <p:strVal val="visible"/>
                                      </p:to>
                                    </p:set>
                                    <p:animEffect transition="in" filter="fade">
                                      <p:cBhvr>
                                        <p:cTn id="44" dur="500"/>
                                        <p:tgtEl>
                                          <p:spTgt spid="4">
                                            <p:bg/>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bg/>
                                          </p:spTgt>
                                        </p:tgtEl>
                                        <p:attrNameLst>
                                          <p:attrName>style.visibility</p:attrName>
                                        </p:attrNameLst>
                                      </p:cBhvr>
                                      <p:to>
                                        <p:strVal val="visible"/>
                                      </p:to>
                                    </p:set>
                                    <p:animEffect transition="in" filter="fade">
                                      <p:cBhvr>
                                        <p:cTn id="49" dur="500"/>
                                        <p:tgtEl>
                                          <p:spTgt spid="8">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fade">
                                      <p:cBhvr>
                                        <p:cTn id="60" dur="500"/>
                                        <p:tgtEl>
                                          <p:spTgt spid="8">
                                            <p:txEl>
                                              <p:pRg st="2" end="2"/>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500"/>
                                        <p:tgtEl>
                                          <p:spTgt spid="8">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500"/>
                                        <p:tgtEl>
                                          <p:spTgt spid="8">
                                            <p:txEl>
                                              <p:pRg st="4" end="4"/>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animEffect transition="in" filter="fade">
                                      <p:cBhvr>
                                        <p:cTn id="71" dur="500"/>
                                        <p:tgtEl>
                                          <p:spTgt spid="8">
                                            <p:txEl>
                                              <p:pRg st="5" end="5"/>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
                                            <p:txEl>
                                              <p:pRg st="6" end="6"/>
                                            </p:txEl>
                                          </p:spTgt>
                                        </p:tgtEl>
                                        <p:attrNameLst>
                                          <p:attrName>style.visibility</p:attrName>
                                        </p:attrNameLst>
                                      </p:cBhvr>
                                      <p:to>
                                        <p:strVal val="visible"/>
                                      </p:to>
                                    </p:set>
                                    <p:animEffect transition="in" filter="fade">
                                      <p:cBhvr>
                                        <p:cTn id="74" dur="500"/>
                                        <p:tgtEl>
                                          <p:spTgt spid="8">
                                            <p:txEl>
                                              <p:pRg st="6" end="6"/>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
                                            <p:txEl>
                                              <p:pRg st="7" end="7"/>
                                            </p:txEl>
                                          </p:spTgt>
                                        </p:tgtEl>
                                        <p:attrNameLst>
                                          <p:attrName>style.visibility</p:attrName>
                                        </p:attrNameLst>
                                      </p:cBhvr>
                                      <p:to>
                                        <p:strVal val="visible"/>
                                      </p:to>
                                    </p:set>
                                    <p:animEffect transition="in" filter="fade">
                                      <p:cBhvr>
                                        <p:cTn id="77" dur="500"/>
                                        <p:tgtEl>
                                          <p:spTgt spid="8">
                                            <p:txEl>
                                              <p:pRg st="7" end="7"/>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xEl>
                                              <p:pRg st="8" end="8"/>
                                            </p:txEl>
                                          </p:spTgt>
                                        </p:tgtEl>
                                        <p:attrNameLst>
                                          <p:attrName>style.visibility</p:attrName>
                                        </p:attrNameLst>
                                      </p:cBhvr>
                                      <p:to>
                                        <p:strVal val="visible"/>
                                      </p:to>
                                    </p:set>
                                    <p:animEffect transition="in" filter="fade">
                                      <p:cBhvr>
                                        <p:cTn id="80" dur="500"/>
                                        <p:tgtEl>
                                          <p:spTgt spid="8">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
                                            <p:txEl>
                                              <p:pRg st="0" end="0"/>
                                            </p:txEl>
                                          </p:spTgt>
                                        </p:tgtEl>
                                        <p:attrNameLst>
                                          <p:attrName>style.visibility</p:attrName>
                                        </p:attrNameLst>
                                      </p:cBhvr>
                                      <p:to>
                                        <p:strVal val="visible"/>
                                      </p:to>
                                    </p:set>
                                    <p:animEffect transition="in" filter="fade">
                                      <p:cBhvr>
                                        <p:cTn id="93" dur="500"/>
                                        <p:tgtEl>
                                          <p:spTgt spid="3">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
                                            <p:txEl>
                                              <p:pRg st="1" end="1"/>
                                            </p:txEl>
                                          </p:spTgt>
                                        </p:tgtEl>
                                        <p:attrNameLst>
                                          <p:attrName>style.visibility</p:attrName>
                                        </p:attrNameLst>
                                      </p:cBhvr>
                                      <p:to>
                                        <p:strVal val="visible"/>
                                      </p:to>
                                    </p:set>
                                    <p:animEffect transition="in" filter="fade">
                                      <p:cBhvr>
                                        <p:cTn id="98" dur="500"/>
                                        <p:tgtEl>
                                          <p:spTgt spid="3">
                                            <p:txEl>
                                              <p:pRg st="1" end="1"/>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3">
                                            <p:txEl>
                                              <p:pRg st="2" end="2"/>
                                            </p:txEl>
                                          </p:spTgt>
                                        </p:tgtEl>
                                        <p:attrNameLst>
                                          <p:attrName>style.visibility</p:attrName>
                                        </p:attrNameLst>
                                      </p:cBhvr>
                                      <p:to>
                                        <p:strVal val="visible"/>
                                      </p:to>
                                    </p:set>
                                    <p:animEffect transition="in" filter="fade">
                                      <p:cBhvr>
                                        <p:cTn id="101" dur="500"/>
                                        <p:tgtEl>
                                          <p:spTgt spid="3">
                                            <p:txEl>
                                              <p:pRg st="2" end="2"/>
                                            </p:txEl>
                                          </p:spTgt>
                                        </p:tgtEl>
                                      </p:cBhvr>
                                    </p:animEffect>
                                  </p:childTnLst>
                                </p:cTn>
                              </p:par>
                              <p:par>
                                <p:cTn id="102" presetID="10" presetClass="entr" presetSubtype="0" fill="hold" nodeType="withEffect">
                                  <p:stCondLst>
                                    <p:cond delay="0"/>
                                  </p:stCondLst>
                                  <p:childTnLst>
                                    <p:set>
                                      <p:cBhvr>
                                        <p:cTn id="103" dur="1" fill="hold">
                                          <p:stCondLst>
                                            <p:cond delay="0"/>
                                          </p:stCondLst>
                                        </p:cTn>
                                        <p:tgtEl>
                                          <p:spTgt spid="3">
                                            <p:txEl>
                                              <p:pRg st="3" end="3"/>
                                            </p:txEl>
                                          </p:spTgt>
                                        </p:tgtEl>
                                        <p:attrNameLst>
                                          <p:attrName>style.visibility</p:attrName>
                                        </p:attrNameLst>
                                      </p:cBhvr>
                                      <p:to>
                                        <p:strVal val="visible"/>
                                      </p:to>
                                    </p:set>
                                    <p:animEffect transition="in" filter="fade">
                                      <p:cBhvr>
                                        <p:cTn id="104" dur="500"/>
                                        <p:tgtEl>
                                          <p:spTgt spid="3">
                                            <p:txEl>
                                              <p:pRg st="3" end="3"/>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
                                            <p:txEl>
                                              <p:pRg st="4" end="4"/>
                                            </p:txEl>
                                          </p:spTgt>
                                        </p:tgtEl>
                                        <p:attrNameLst>
                                          <p:attrName>style.visibility</p:attrName>
                                        </p:attrNameLst>
                                      </p:cBhvr>
                                      <p:to>
                                        <p:strVal val="visible"/>
                                      </p:to>
                                    </p:set>
                                    <p:animEffect transition="in" filter="fade">
                                      <p:cBhvr>
                                        <p:cTn id="109" dur="500"/>
                                        <p:tgtEl>
                                          <p:spTgt spid="3">
                                            <p:txEl>
                                              <p:pRg st="4" end="4"/>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
                                            <p:txEl>
                                              <p:pRg st="5" end="5"/>
                                            </p:txEl>
                                          </p:spTgt>
                                        </p:tgtEl>
                                        <p:attrNameLst>
                                          <p:attrName>style.visibility</p:attrName>
                                        </p:attrNameLst>
                                      </p:cBhvr>
                                      <p:to>
                                        <p:strVal val="visible"/>
                                      </p:to>
                                    </p:set>
                                    <p:animEffect transition="in" filter="fade">
                                      <p:cBhvr>
                                        <p:cTn id="112" dur="500"/>
                                        <p:tgtEl>
                                          <p:spTgt spid="3">
                                            <p:txEl>
                                              <p:pRg st="5" end="5"/>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fade">
                                      <p:cBhvr>
                                        <p:cTn id="115" dur="500"/>
                                        <p:tgtEl>
                                          <p:spTgt spid="3">
                                            <p:txEl>
                                              <p:pRg st="6" end="6"/>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3">
                                            <p:txEl>
                                              <p:pRg st="7" end="7"/>
                                            </p:txEl>
                                          </p:spTgt>
                                        </p:tgtEl>
                                        <p:attrNameLst>
                                          <p:attrName>style.visibility</p:attrName>
                                        </p:attrNameLst>
                                      </p:cBhvr>
                                      <p:to>
                                        <p:strVal val="visible"/>
                                      </p:to>
                                    </p:set>
                                    <p:animEffect transition="in" filter="fade">
                                      <p:cBhvr>
                                        <p:cTn id="1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6" grpId="1" uiExpand="1" build="p" animBg="1"/>
      <p:bldP spid="4" grpId="0" uiExpand="1" build="p" animBg="1"/>
      <p:bldP spid="8" grpId="0" uiExpand="1" build="p" animBg="1"/>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F27319-B0E0-F9B5-4A37-E9C6C21A13FF}"/>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354F46B8-A70D-F218-ED2F-D3A6178FCEB6}"/>
              </a:ext>
            </a:extLst>
          </p:cNvPr>
          <p:cNvSpPr>
            <a:spLocks noGrp="1"/>
          </p:cNvSpPr>
          <p:nvPr>
            <p:ph type="title"/>
          </p:nvPr>
        </p:nvSpPr>
        <p:spPr>
          <a:xfrm>
            <a:off x="576072" y="2078088"/>
            <a:ext cx="6324507" cy="1325563"/>
          </a:xfrm>
        </p:spPr>
        <p:txBody>
          <a:bodyPr>
            <a:normAutofit/>
          </a:bodyPr>
          <a:lstStyle/>
          <a:p>
            <a:r>
              <a:rPr lang="en-IE" sz="3600" b="1" dirty="0"/>
              <a:t>Welcome</a:t>
            </a:r>
          </a:p>
        </p:txBody>
      </p:sp>
      <p:sp>
        <p:nvSpPr>
          <p:cNvPr id="12" name="Text Placeholder 9">
            <a:extLst>
              <a:ext uri="{FF2B5EF4-FFF2-40B4-BE49-F238E27FC236}">
                <a16:creationId xmlns:a16="http://schemas.microsoft.com/office/drawing/2014/main" id="{474FADFA-5038-8588-7E3A-C4F666B1D13B}"/>
              </a:ext>
            </a:extLst>
          </p:cNvPr>
          <p:cNvSpPr>
            <a:spLocks noGrp="1"/>
          </p:cNvSpPr>
          <p:nvPr>
            <p:ph type="body" idx="1"/>
          </p:nvPr>
        </p:nvSpPr>
        <p:spPr>
          <a:xfrm>
            <a:off x="1520578" y="3685135"/>
            <a:ext cx="8879861" cy="700336"/>
          </a:xfrm>
        </p:spPr>
        <p:txBody>
          <a:bodyPr>
            <a:normAutofit/>
          </a:bodyPr>
          <a:lstStyle/>
          <a:p>
            <a:pPr marL="114300" indent="0" algn="ctr">
              <a:buNone/>
            </a:pPr>
            <a:r>
              <a:rPr lang="en-IE" sz="3000" dirty="0"/>
              <a:t>Leaving Certificate Ancient Greek and Latin</a:t>
            </a:r>
            <a:endParaRPr lang="en-IE" sz="3000" dirty="0">
              <a:highlight>
                <a:srgbClr val="FFFF00"/>
              </a:highlight>
            </a:endParaRPr>
          </a:p>
          <a:p>
            <a:pPr marL="114300" indent="0">
              <a:buNone/>
            </a:pPr>
            <a:endParaRPr lang="en-IE" sz="3000" dirty="0"/>
          </a:p>
          <a:p>
            <a:pPr marL="114300" indent="0">
              <a:buNone/>
            </a:pPr>
            <a:endParaRPr lang="en-IE" dirty="0"/>
          </a:p>
          <a:p>
            <a:pPr marL="114300" indent="0">
              <a:buNone/>
            </a:pPr>
            <a:endParaRPr lang="en-IE" sz="2000" dirty="0"/>
          </a:p>
        </p:txBody>
      </p:sp>
      <p:pic>
        <p:nvPicPr>
          <p:cNvPr id="1026" name="Picture 2" descr="SEC Examiner – Sec Examiner, Learn, Earn, Return">
            <a:extLst>
              <a:ext uri="{FF2B5EF4-FFF2-40B4-BE49-F238E27FC236}">
                <a16:creationId xmlns:a16="http://schemas.microsoft.com/office/drawing/2014/main" id="{69CACA66-2677-D087-7C73-18D6A60C5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04" y="4867275"/>
            <a:ext cx="4879810" cy="1807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logo&#10;&#10;AI-generated content may be incorrect.">
            <a:extLst>
              <a:ext uri="{FF2B5EF4-FFF2-40B4-BE49-F238E27FC236}">
                <a16:creationId xmlns:a16="http://schemas.microsoft.com/office/drawing/2014/main" id="{01AEA98D-F0AA-4983-D3E5-61C363C52E75}"/>
              </a:ext>
            </a:extLst>
          </p:cNvPr>
          <p:cNvPicPr>
            <a:picLocks noChangeAspect="1"/>
          </p:cNvPicPr>
          <p:nvPr/>
        </p:nvPicPr>
        <p:blipFill>
          <a:blip r:embed="rId4"/>
          <a:stretch>
            <a:fillRect/>
          </a:stretch>
        </p:blipFill>
        <p:spPr>
          <a:xfrm>
            <a:off x="809100" y="556263"/>
            <a:ext cx="2869237" cy="746188"/>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750F8761-08FF-82C0-DFF5-57D59EF244C8}"/>
              </a:ext>
            </a:extLst>
          </p:cNvPr>
          <p:cNvPicPr>
            <a:picLocks noChangeAspect="1"/>
          </p:cNvPicPr>
          <p:nvPr/>
        </p:nvPicPr>
        <p:blipFill>
          <a:blip r:embed="rId5"/>
          <a:stretch>
            <a:fillRect/>
          </a:stretch>
        </p:blipFill>
        <p:spPr>
          <a:xfrm>
            <a:off x="4286354" y="320631"/>
            <a:ext cx="3118428" cy="1165248"/>
          </a:xfrm>
          <a:prstGeom prst="rect">
            <a:avLst/>
          </a:prstGeom>
        </p:spPr>
      </p:pic>
      <p:pic>
        <p:nvPicPr>
          <p:cNvPr id="4" name="Picture 3" descr="A black background with green text&#10;&#10;AI-generated content may be incorrect.">
            <a:extLst>
              <a:ext uri="{FF2B5EF4-FFF2-40B4-BE49-F238E27FC236}">
                <a16:creationId xmlns:a16="http://schemas.microsoft.com/office/drawing/2014/main" id="{1179D97E-01EC-0B72-3AB8-E7675E902566}"/>
              </a:ext>
            </a:extLst>
          </p:cNvPr>
          <p:cNvPicPr>
            <a:picLocks noChangeAspect="1"/>
          </p:cNvPicPr>
          <p:nvPr/>
        </p:nvPicPr>
        <p:blipFill>
          <a:blip r:embed="rId6"/>
          <a:stretch>
            <a:fillRect/>
          </a:stretch>
        </p:blipFill>
        <p:spPr>
          <a:xfrm>
            <a:off x="8316097" y="320631"/>
            <a:ext cx="3875903" cy="1056114"/>
          </a:xfrm>
          <a:prstGeom prst="rect">
            <a:avLst/>
          </a:prstGeom>
        </p:spPr>
      </p:pic>
      <p:sp>
        <p:nvSpPr>
          <p:cNvPr id="6" name="TextBox 5">
            <a:extLst>
              <a:ext uri="{FF2B5EF4-FFF2-40B4-BE49-F238E27FC236}">
                <a16:creationId xmlns:a16="http://schemas.microsoft.com/office/drawing/2014/main" id="{A5FCEC2C-607B-F9C2-94A0-D19FD25CFA0F}"/>
              </a:ext>
            </a:extLst>
          </p:cNvPr>
          <p:cNvSpPr txBox="1"/>
          <p:nvPr/>
        </p:nvSpPr>
        <p:spPr>
          <a:xfrm>
            <a:off x="8485632" y="2358564"/>
            <a:ext cx="3502152" cy="646331"/>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srgbClr val="0E85AA"/>
                </a:solidFill>
                <a:effectLst/>
                <a:uLnTx/>
                <a:uFillTx/>
                <a:latin typeface="Arial" panose="020B0604020202020204"/>
                <a:ea typeface="+mn-ea"/>
                <a:cs typeface="+mn-cs"/>
              </a:rPr>
              <a:t>Webinar 2025</a:t>
            </a:r>
            <a:endParaRPr kumimoji="0" lang="en-IE" sz="3600" b="1" i="0" u="none" strike="noStrike" kern="1200" cap="none" spc="0" normalizeH="0" baseline="0" noProof="0" dirty="0">
              <a:ln>
                <a:noFill/>
              </a:ln>
              <a:solidFill>
                <a:srgbClr val="0E85AA"/>
              </a:solidFill>
              <a:effectLst/>
              <a:highlight>
                <a:srgbClr val="FFFF00"/>
              </a:highlight>
              <a:uLnTx/>
              <a:uFillTx/>
              <a:latin typeface="Arial" panose="020B0604020202020204"/>
              <a:ea typeface="+mn-ea"/>
              <a:cs typeface="+mn-cs"/>
            </a:endParaRPr>
          </a:p>
        </p:txBody>
      </p:sp>
    </p:spTree>
    <p:extLst>
      <p:ext uri="{BB962C8B-B14F-4D97-AF65-F5344CB8AC3E}">
        <p14:creationId xmlns:p14="http://schemas.microsoft.com/office/powerpoint/2010/main" val="33727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B215-CD87-4ADD-D3D5-DC784D5093F7}"/>
              </a:ext>
            </a:extLst>
          </p:cNvPr>
          <p:cNvSpPr>
            <a:spLocks noGrp="1"/>
          </p:cNvSpPr>
          <p:nvPr>
            <p:ph type="title"/>
          </p:nvPr>
        </p:nvSpPr>
        <p:spPr/>
        <p:txBody>
          <a:bodyPr>
            <a:normAutofit fontScale="90000"/>
          </a:bodyPr>
          <a:lstStyle/>
          <a:p>
            <a:br>
              <a:rPr lang="en-GB" b="1" dirty="0">
                <a:latin typeface="Aptos" panose="020B0004020202020204" pitchFamily="34" charset="0"/>
                <a:ea typeface="Aptos" panose="020B0004020202020204" pitchFamily="34" charset="0"/>
                <a:cs typeface="Arial" panose="020B0604020202020204" pitchFamily="34" charset="0"/>
              </a:rPr>
            </a:br>
            <a:r>
              <a:rPr lang="en-GB" dirty="0">
                <a:latin typeface="Aptos" panose="020B0004020202020204" pitchFamily="34" charset="0"/>
                <a:ea typeface="Aptos" panose="020B0004020202020204" pitchFamily="34" charset="0"/>
                <a:cs typeface="Arial" panose="020B0604020202020204" pitchFamily="34" charset="0"/>
              </a:rPr>
              <a:t>The Capstone Text:</a:t>
            </a:r>
            <a:br>
              <a:rPr lang="en-GB" dirty="0">
                <a:latin typeface="Aptos" panose="020B0004020202020204" pitchFamily="34" charset="0"/>
                <a:ea typeface="Aptos" panose="020B0004020202020204" pitchFamily="34" charset="0"/>
                <a:cs typeface="Arial" panose="020B0604020202020204" pitchFamily="34" charset="0"/>
              </a:rPr>
            </a:br>
            <a:r>
              <a:rPr lang="en-GB" dirty="0">
                <a:latin typeface="Aptos" panose="020B0004020202020204" pitchFamily="34" charset="0"/>
                <a:ea typeface="Aptos" panose="020B0004020202020204" pitchFamily="34" charset="0"/>
                <a:cs typeface="Arial" panose="020B0604020202020204" pitchFamily="34" charset="0"/>
              </a:rPr>
              <a:t>Oide Support Document</a:t>
            </a:r>
            <a:br>
              <a:rPr lang="en-GB" dirty="0">
                <a:latin typeface="Aptos" panose="020B0004020202020204" pitchFamily="34" charset="0"/>
                <a:ea typeface="Aptos" panose="020B0004020202020204" pitchFamily="34" charset="0"/>
                <a:cs typeface="Arial" panose="020B0604020202020204" pitchFamily="34" charset="0"/>
              </a:rPr>
            </a:br>
            <a:endParaRPr lang="en-GB" dirty="0"/>
          </a:p>
        </p:txBody>
      </p:sp>
      <p:pic>
        <p:nvPicPr>
          <p:cNvPr id="12" name="Content Placeholder 11">
            <a:extLst>
              <a:ext uri="{FF2B5EF4-FFF2-40B4-BE49-F238E27FC236}">
                <a16:creationId xmlns:a16="http://schemas.microsoft.com/office/drawing/2014/main" id="{7754F953-D704-16AF-7578-3966E2EB282F}"/>
              </a:ext>
            </a:extLst>
          </p:cNvPr>
          <p:cNvPicPr>
            <a:picLocks noGrp="1" noChangeAspect="1"/>
          </p:cNvPicPr>
          <p:nvPr>
            <p:ph sz="half" idx="1"/>
          </p:nvPr>
        </p:nvPicPr>
        <p:blipFill>
          <a:blip r:embed="rId3"/>
          <a:stretch>
            <a:fillRect/>
          </a:stretch>
        </p:blipFill>
        <p:spPr>
          <a:xfrm>
            <a:off x="838200" y="2250753"/>
            <a:ext cx="5181600" cy="3501081"/>
          </a:xfrm>
          <a:effectLst>
            <a:outerShdw blurRad="63500" sx="102000" sy="102000" algn="ctr" rotWithShape="0">
              <a:prstClr val="black">
                <a:alpha val="40000"/>
              </a:prstClr>
            </a:outerShdw>
          </a:effectLst>
        </p:spPr>
      </p:pic>
      <p:pic>
        <p:nvPicPr>
          <p:cNvPr id="18" name="Content Placeholder 17">
            <a:extLst>
              <a:ext uri="{FF2B5EF4-FFF2-40B4-BE49-F238E27FC236}">
                <a16:creationId xmlns:a16="http://schemas.microsoft.com/office/drawing/2014/main" id="{A0504D42-D48B-E1BB-4965-7219A155F170}"/>
              </a:ext>
            </a:extLst>
          </p:cNvPr>
          <p:cNvPicPr>
            <a:picLocks noGrp="1" noChangeAspect="1"/>
          </p:cNvPicPr>
          <p:nvPr>
            <p:ph sz="half" idx="2"/>
          </p:nvPr>
        </p:nvPicPr>
        <p:blipFill>
          <a:blip r:embed="rId4"/>
          <a:srcRect t="1702" b="1702"/>
          <a:stretch/>
        </p:blipFill>
        <p:spPr>
          <a:xfrm>
            <a:off x="6172200" y="2250753"/>
            <a:ext cx="5181600" cy="3501081"/>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31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6FA2-82E5-A44A-D1CC-02A487380C36}"/>
              </a:ext>
            </a:extLst>
          </p:cNvPr>
          <p:cNvSpPr>
            <a:spLocks noGrp="1"/>
          </p:cNvSpPr>
          <p:nvPr>
            <p:ph type="title"/>
          </p:nvPr>
        </p:nvSpPr>
        <p:spPr/>
        <p:txBody>
          <a:bodyPr/>
          <a:lstStyle/>
          <a:p>
            <a:r>
              <a:rPr lang="en-IE" dirty="0"/>
              <a:t>Prescribed Material: Grammar for Unseen Text</a:t>
            </a:r>
            <a:endParaRPr lang="en-GB" dirty="0"/>
          </a:p>
        </p:txBody>
      </p:sp>
      <p:sp>
        <p:nvSpPr>
          <p:cNvPr id="3" name="Content Placeholder 2">
            <a:extLst>
              <a:ext uri="{FF2B5EF4-FFF2-40B4-BE49-F238E27FC236}">
                <a16:creationId xmlns:a16="http://schemas.microsoft.com/office/drawing/2014/main" id="{B46B31C0-500E-EB77-1F9A-1070B3667F7F}"/>
              </a:ext>
            </a:extLst>
          </p:cNvPr>
          <p:cNvSpPr>
            <a:spLocks noGrp="1"/>
          </p:cNvSpPr>
          <p:nvPr>
            <p:ph sz="half" idx="1"/>
          </p:nvPr>
        </p:nvSpPr>
        <p:spPr/>
        <p:txBody>
          <a:bodyPr>
            <a:noAutofit/>
          </a:bodyPr>
          <a:lstStyle/>
          <a:p>
            <a:pPr marL="342900" lvl="0" indent="-342900">
              <a:lnSpc>
                <a:spcPct val="107000"/>
              </a:lnSpc>
              <a:buFont typeface="Symbol" panose="05050102010706020507" pitchFamily="18" charset="2"/>
              <a:buChar char=""/>
            </a:pPr>
            <a:r>
              <a:rPr lang="en-IE" sz="1600" dirty="0">
                <a:solidFill>
                  <a:schemeClr val="tx1"/>
                </a:solidFill>
                <a:effectLst/>
                <a:ea typeface="Calibri" panose="020F0502020204030204" pitchFamily="34" charset="0"/>
                <a:cs typeface="Calibri" panose="020F0502020204030204" pitchFamily="34" charset="0"/>
              </a:rPr>
              <a:t>Students are required to </a:t>
            </a:r>
            <a:r>
              <a:rPr lang="en-GB" sz="1600" dirty="0">
                <a:solidFill>
                  <a:schemeClr val="tx1"/>
                </a:solidFill>
                <a:effectLst/>
                <a:ea typeface="Calibri" panose="020F0502020204030204" pitchFamily="34" charset="0"/>
                <a:cs typeface="Calibri" panose="020F0502020204030204" pitchFamily="34" charset="0"/>
              </a:rPr>
              <a:t>be familiar with all grammar (forms and constructions) which is detailed in the tables</a:t>
            </a:r>
            <a:endParaRPr lang="en-GB" sz="1600" dirty="0">
              <a:solidFill>
                <a:schemeClr val="tx1"/>
              </a:solidFill>
              <a:effectLst/>
              <a:ea typeface="Calibri" panose="020F0502020204030204" pitchFamily="34" charset="0"/>
              <a:cs typeface="Arial" panose="020B0604020202020204" pitchFamily="34" charset="0"/>
            </a:endParaRPr>
          </a:p>
          <a:p>
            <a:pPr marL="342900" lvl="0" indent="-342900">
              <a:lnSpc>
                <a:spcPct val="107000"/>
              </a:lnSpc>
              <a:spcAft>
                <a:spcPts val="1200"/>
              </a:spcAft>
              <a:buFont typeface="Symbol" panose="05050102010706020507" pitchFamily="18" charset="2"/>
              <a:buChar char=""/>
            </a:pPr>
            <a:r>
              <a:rPr lang="en-IE" sz="1600" dirty="0">
                <a:solidFill>
                  <a:schemeClr val="tx1"/>
                </a:solidFill>
                <a:effectLst/>
                <a:ea typeface="Calibri" panose="020F0502020204030204" pitchFamily="34" charset="0"/>
                <a:cs typeface="Calibri" panose="020F0502020204030204" pitchFamily="34" charset="0"/>
              </a:rPr>
              <a:t>When an asterisk is included, this form/construction is restricted to the words included in the NCCA Latin Indicative Vocabulary List, which is subdivided into Core and Extended Sections.</a:t>
            </a:r>
            <a:endParaRPr lang="en-GB" sz="1600" dirty="0">
              <a:solidFill>
                <a:schemeClr val="tx1"/>
              </a:solidFill>
              <a:effectLst/>
              <a:ea typeface="Calibri" panose="020F0502020204030204" pitchFamily="34" charset="0"/>
              <a:cs typeface="Arial" panose="020B0604020202020204" pitchFamily="34" charset="0"/>
            </a:endParaRPr>
          </a:p>
          <a:p>
            <a:pPr marL="742950" lvl="1" indent="-285750">
              <a:lnSpc>
                <a:spcPct val="107000"/>
              </a:lnSpc>
              <a:spcAft>
                <a:spcPts val="1200"/>
              </a:spcAft>
              <a:buFont typeface="Courier New" panose="02070309020205020404" pitchFamily="49" charset="0"/>
              <a:buChar char="o"/>
            </a:pPr>
            <a:r>
              <a:rPr lang="en-IE" sz="1600" b="1" dirty="0">
                <a:solidFill>
                  <a:schemeClr val="tx1"/>
                </a:solidFill>
                <a:effectLst/>
                <a:ea typeface="Calibri" panose="020F0502020204030204" pitchFamily="34" charset="0"/>
                <a:cs typeface="Calibri" panose="020F0502020204030204" pitchFamily="34" charset="0"/>
              </a:rPr>
              <a:t>*Asterisks </a:t>
            </a:r>
            <a:r>
              <a:rPr lang="en-IE" sz="1600" dirty="0">
                <a:solidFill>
                  <a:schemeClr val="tx1"/>
                </a:solidFill>
                <a:effectLst/>
                <a:ea typeface="Calibri" panose="020F0502020204030204" pitchFamily="34" charset="0"/>
                <a:cs typeface="Calibri" panose="020F0502020204030204" pitchFamily="34" charset="0"/>
              </a:rPr>
              <a:t>included in the Higher Level table refer to the full NCCA Ancient Greek/Latin Indicative Vocabulary List (both Core and Extended Sections).</a:t>
            </a:r>
            <a:endParaRPr lang="en-GB" sz="1600" dirty="0">
              <a:solidFill>
                <a:schemeClr val="tx1"/>
              </a:solidFill>
              <a:effectLst/>
              <a:ea typeface="Calibri" panose="020F0502020204030204" pitchFamily="34" charset="0"/>
              <a:cs typeface="Arial" panose="020B0604020202020204" pitchFamily="34" charset="0"/>
            </a:endParaRPr>
          </a:p>
          <a:p>
            <a:pPr marL="742950" lvl="1" indent="-285750">
              <a:lnSpc>
                <a:spcPct val="107000"/>
              </a:lnSpc>
              <a:spcAft>
                <a:spcPts val="1200"/>
              </a:spcAft>
              <a:buFont typeface="Courier New" panose="02070309020205020404" pitchFamily="49" charset="0"/>
              <a:buChar char="o"/>
            </a:pPr>
            <a:r>
              <a:rPr lang="en-IE" sz="1600" b="1" dirty="0">
                <a:solidFill>
                  <a:schemeClr val="tx1"/>
                </a:solidFill>
                <a:effectLst/>
                <a:ea typeface="Calibri" panose="020F0502020204030204" pitchFamily="34" charset="0"/>
                <a:cs typeface="Calibri" panose="020F0502020204030204" pitchFamily="34" charset="0"/>
              </a:rPr>
              <a:t>**Asterisks </a:t>
            </a:r>
            <a:r>
              <a:rPr lang="en-IE" sz="1600" dirty="0">
                <a:solidFill>
                  <a:schemeClr val="tx1"/>
                </a:solidFill>
                <a:effectLst/>
                <a:ea typeface="Calibri" panose="020F0502020204030204" pitchFamily="34" charset="0"/>
                <a:cs typeface="Calibri" panose="020F0502020204030204" pitchFamily="34" charset="0"/>
              </a:rPr>
              <a:t>included in the Ordinary Level table refer to only the Core Section of the NCCA Ancient Greek/Latin Indicative Vocabulary List.  </a:t>
            </a:r>
            <a:endParaRPr lang="en-GB" sz="1600" dirty="0">
              <a:solidFill>
                <a:schemeClr val="tx1"/>
              </a:solidFill>
              <a:effectLst/>
              <a:ea typeface="Calibri" panose="020F050202020403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FA5B6FCB-8AB9-8F1A-3BFF-5F2B7CFF9BCF}"/>
              </a:ext>
            </a:extLst>
          </p:cNvPr>
          <p:cNvPicPr>
            <a:picLocks noGrp="1" noChangeAspect="1"/>
          </p:cNvPicPr>
          <p:nvPr>
            <p:ph sz="half" idx="2"/>
          </p:nvPr>
        </p:nvPicPr>
        <p:blipFill>
          <a:blip r:embed="rId2"/>
          <a:stretch>
            <a:fillRect/>
          </a:stretch>
        </p:blipFill>
        <p:spPr>
          <a:xfrm>
            <a:off x="6815312" y="1825625"/>
            <a:ext cx="3895376" cy="4351338"/>
          </a:xfr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6622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A8D1-F540-70E8-DB44-5B00044C131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FF4A2AB-6B7B-6484-E15F-069EA5504956}"/>
              </a:ext>
            </a:extLst>
          </p:cNvPr>
          <p:cNvSpPr/>
          <p:nvPr/>
        </p:nvSpPr>
        <p:spPr>
          <a:xfrm>
            <a:off x="8316229" y="0"/>
            <a:ext cx="3875771"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8">
            <a:extLst>
              <a:ext uri="{FF2B5EF4-FFF2-40B4-BE49-F238E27FC236}">
                <a16:creationId xmlns:a16="http://schemas.microsoft.com/office/drawing/2014/main" id="{1FE813A9-402C-9E63-0FBE-18FE426331DC}"/>
              </a:ext>
            </a:extLst>
          </p:cNvPr>
          <p:cNvGrpSpPr/>
          <p:nvPr/>
        </p:nvGrpSpPr>
        <p:grpSpPr>
          <a:xfrm>
            <a:off x="1879893" y="5484173"/>
            <a:ext cx="2527856" cy="1328542"/>
            <a:chOff x="-4662" y="-50450"/>
            <a:chExt cx="998197" cy="524613"/>
          </a:xfrm>
        </p:grpSpPr>
        <p:sp>
          <p:nvSpPr>
            <p:cNvPr id="9" name="Freeform 9">
              <a:extLst>
                <a:ext uri="{FF2B5EF4-FFF2-40B4-BE49-F238E27FC236}">
                  <a16:creationId xmlns:a16="http://schemas.microsoft.com/office/drawing/2014/main" id="{3AEC1258-3E5A-9FB7-FE17-F912A6DCA630}"/>
                </a:ext>
              </a:extLst>
            </p:cNvPr>
            <p:cNvSpPr/>
            <p:nvPr/>
          </p:nvSpPr>
          <p:spPr>
            <a:xfrm>
              <a:off x="-4662" y="-7111"/>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0" name="TextBox 10">
              <a:extLst>
                <a:ext uri="{FF2B5EF4-FFF2-40B4-BE49-F238E27FC236}">
                  <a16:creationId xmlns:a16="http://schemas.microsoft.com/office/drawing/2014/main" id="{A2EA8975-7E45-26F0-EFAB-0632C68E1AF6}"/>
                </a:ext>
              </a:extLst>
            </p:cNvPr>
            <p:cNvSpPr txBox="1"/>
            <p:nvPr/>
          </p:nvSpPr>
          <p:spPr>
            <a:xfrm>
              <a:off x="0" y="-50450"/>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Additional Assessment Component</a:t>
              </a:r>
            </a:p>
            <a:p>
              <a:pPr algn="ctr" defTabSz="414955">
                <a:lnSpc>
                  <a:spcPts val="2069"/>
                </a:lnSpc>
              </a:pPr>
              <a:r>
                <a:rPr lang="en-US" sz="1604" b="1">
                  <a:solidFill>
                    <a:srgbClr val="000000"/>
                  </a:solidFill>
                  <a:latin typeface="Arial Bold"/>
                  <a:ea typeface="Arial Bold"/>
                  <a:cs typeface="Arial Bold"/>
                  <a:sym typeface="Arial Bold"/>
                </a:rPr>
                <a:t>40%</a:t>
              </a:r>
            </a:p>
          </p:txBody>
        </p:sp>
      </p:grpSp>
      <p:sp>
        <p:nvSpPr>
          <p:cNvPr id="12" name="Freeform 12">
            <a:extLst>
              <a:ext uri="{FF2B5EF4-FFF2-40B4-BE49-F238E27FC236}">
                <a16:creationId xmlns:a16="http://schemas.microsoft.com/office/drawing/2014/main" id="{945C0865-F035-3FFC-1550-9C419C0A1CB9}"/>
              </a:ext>
            </a:extLst>
          </p:cNvPr>
          <p:cNvSpPr/>
          <p:nvPr/>
        </p:nvSpPr>
        <p:spPr>
          <a:xfrm>
            <a:off x="7629291" y="5608471"/>
            <a:ext cx="2516049"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3" name="TextBox 13">
            <a:extLst>
              <a:ext uri="{FF2B5EF4-FFF2-40B4-BE49-F238E27FC236}">
                <a16:creationId xmlns:a16="http://schemas.microsoft.com/office/drawing/2014/main" id="{9D29C432-1E48-084E-E404-D7601BEC75CB}"/>
              </a:ext>
            </a:extLst>
          </p:cNvPr>
          <p:cNvSpPr txBox="1"/>
          <p:nvPr/>
        </p:nvSpPr>
        <p:spPr>
          <a:xfrm>
            <a:off x="7645926" y="5529686"/>
            <a:ext cx="2516049"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Examination</a:t>
            </a:r>
          </a:p>
          <a:p>
            <a:pPr algn="ctr" defTabSz="414955">
              <a:lnSpc>
                <a:spcPts val="2069"/>
              </a:lnSpc>
            </a:pPr>
            <a:r>
              <a:rPr lang="en-US" sz="1604" b="1">
                <a:solidFill>
                  <a:srgbClr val="000000"/>
                </a:solidFill>
                <a:latin typeface="Arial Bold"/>
                <a:ea typeface="Arial Bold"/>
                <a:cs typeface="Arial Bold"/>
                <a:sym typeface="Arial Bold"/>
              </a:rPr>
              <a:t>60%</a:t>
            </a:r>
          </a:p>
        </p:txBody>
      </p:sp>
      <p:grpSp>
        <p:nvGrpSpPr>
          <p:cNvPr id="46" name="Group 45">
            <a:extLst>
              <a:ext uri="{FF2B5EF4-FFF2-40B4-BE49-F238E27FC236}">
                <a16:creationId xmlns:a16="http://schemas.microsoft.com/office/drawing/2014/main" id="{1792C3FD-99C6-FE64-1A85-4BA4285EA24B}"/>
              </a:ext>
            </a:extLst>
          </p:cNvPr>
          <p:cNvGrpSpPr/>
          <p:nvPr/>
        </p:nvGrpSpPr>
        <p:grpSpPr>
          <a:xfrm>
            <a:off x="4047336" y="3368561"/>
            <a:ext cx="4097326" cy="1328542"/>
            <a:chOff x="4724957" y="2868728"/>
            <a:chExt cx="2530947" cy="1328542"/>
          </a:xfrm>
        </p:grpSpPr>
        <p:sp>
          <p:nvSpPr>
            <p:cNvPr id="15" name="Freeform 15">
              <a:extLst>
                <a:ext uri="{FF2B5EF4-FFF2-40B4-BE49-F238E27FC236}">
                  <a16:creationId xmlns:a16="http://schemas.microsoft.com/office/drawing/2014/main" id="{8F2DA279-D1EA-416A-874E-6EC370730648}"/>
                </a:ext>
              </a:extLst>
            </p:cNvPr>
            <p:cNvSpPr/>
            <p:nvPr/>
          </p:nvSpPr>
          <p:spPr>
            <a:xfrm>
              <a:off x="4724957" y="3069149"/>
              <a:ext cx="2516050"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6" name="TextBox 16">
              <a:extLst>
                <a:ext uri="{FF2B5EF4-FFF2-40B4-BE49-F238E27FC236}">
                  <a16:creationId xmlns:a16="http://schemas.microsoft.com/office/drawing/2014/main" id="{9922B0B0-A67F-0BF7-08BF-2B5884790C85}"/>
                </a:ext>
              </a:extLst>
            </p:cNvPr>
            <p:cNvSpPr txBox="1"/>
            <p:nvPr/>
          </p:nvSpPr>
          <p:spPr>
            <a:xfrm>
              <a:off x="4739854" y="2868728"/>
              <a:ext cx="2516050"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Teaching, Learning </a:t>
              </a:r>
            </a:p>
            <a:p>
              <a:pPr algn="ctr" defTabSz="414955">
                <a:lnSpc>
                  <a:spcPts val="2069"/>
                </a:lnSpc>
              </a:pPr>
              <a:r>
                <a:rPr lang="en-US" sz="1604" b="1">
                  <a:solidFill>
                    <a:srgbClr val="000000"/>
                  </a:solidFill>
                  <a:latin typeface="Arial Bold"/>
                  <a:ea typeface="Arial Bold"/>
                  <a:cs typeface="Arial Bold"/>
                  <a:sym typeface="Arial Bold"/>
                </a:rPr>
                <a:t>and Assessment</a:t>
              </a:r>
            </a:p>
          </p:txBody>
        </p:sp>
      </p:grpSp>
      <p:grpSp>
        <p:nvGrpSpPr>
          <p:cNvPr id="2" name="Group 1">
            <a:extLst>
              <a:ext uri="{FF2B5EF4-FFF2-40B4-BE49-F238E27FC236}">
                <a16:creationId xmlns:a16="http://schemas.microsoft.com/office/drawing/2014/main" id="{20DB9AC9-B3F9-05F2-0186-891FD7D05C08}"/>
              </a:ext>
            </a:extLst>
          </p:cNvPr>
          <p:cNvGrpSpPr/>
          <p:nvPr/>
        </p:nvGrpSpPr>
        <p:grpSpPr>
          <a:xfrm>
            <a:off x="4432863" y="2468274"/>
            <a:ext cx="3390900" cy="961683"/>
            <a:chOff x="4354835" y="2948158"/>
            <a:chExt cx="3390900" cy="961683"/>
          </a:xfrm>
        </p:grpSpPr>
        <p:sp>
          <p:nvSpPr>
            <p:cNvPr id="3" name="Freeform 3">
              <a:extLst>
                <a:ext uri="{FF2B5EF4-FFF2-40B4-BE49-F238E27FC236}">
                  <a16:creationId xmlns:a16="http://schemas.microsoft.com/office/drawing/2014/main" id="{E4213E32-5FF1-241C-8714-50321943AACF}"/>
                </a:ext>
              </a:extLst>
            </p:cNvPr>
            <p:cNvSpPr/>
            <p:nvPr/>
          </p:nvSpPr>
          <p:spPr>
            <a:xfrm>
              <a:off x="4354835" y="3033145"/>
              <a:ext cx="3390900" cy="813197"/>
            </a:xfrm>
            <a:custGeom>
              <a:avLst/>
              <a:gdLst/>
              <a:ahLst/>
              <a:cxnLst/>
              <a:rect l="l" t="t" r="r" b="b"/>
              <a:pathLst>
                <a:path w="589086" h="419838">
                  <a:moveTo>
                    <a:pt x="82423" y="0"/>
                  </a:moveTo>
                  <a:lnTo>
                    <a:pt x="506662" y="0"/>
                  </a:lnTo>
                  <a:cubicBezTo>
                    <a:pt x="552183" y="0"/>
                    <a:pt x="589086" y="36902"/>
                    <a:pt x="589086" y="82423"/>
                  </a:cubicBezTo>
                  <a:lnTo>
                    <a:pt x="589086" y="337415"/>
                  </a:lnTo>
                  <a:cubicBezTo>
                    <a:pt x="589086" y="382936"/>
                    <a:pt x="552183" y="419838"/>
                    <a:pt x="506662" y="419838"/>
                  </a:cubicBezTo>
                  <a:lnTo>
                    <a:pt x="82423" y="419838"/>
                  </a:lnTo>
                  <a:cubicBezTo>
                    <a:pt x="36902" y="419838"/>
                    <a:pt x="0" y="382936"/>
                    <a:pt x="0" y="337415"/>
                  </a:cubicBezTo>
                  <a:lnTo>
                    <a:pt x="0" y="82423"/>
                  </a:lnTo>
                  <a:cubicBezTo>
                    <a:pt x="0" y="36902"/>
                    <a:pt x="36902" y="0"/>
                    <a:pt x="82423"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9" name="TextBox 19">
              <a:extLst>
                <a:ext uri="{FF2B5EF4-FFF2-40B4-BE49-F238E27FC236}">
                  <a16:creationId xmlns:a16="http://schemas.microsoft.com/office/drawing/2014/main" id="{53A7215F-A92E-6811-DBFE-B74F5677FE67}"/>
                </a:ext>
              </a:extLst>
            </p:cNvPr>
            <p:cNvSpPr txBox="1">
              <a:spLocks/>
            </p:cNvSpPr>
            <p:nvPr/>
          </p:nvSpPr>
          <p:spPr>
            <a:xfrm>
              <a:off x="4464121" y="2948158"/>
              <a:ext cx="3194942" cy="961683"/>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Indicative Vocabulary List</a:t>
              </a:r>
            </a:p>
          </p:txBody>
        </p:sp>
      </p:grpSp>
      <p:sp>
        <p:nvSpPr>
          <p:cNvPr id="21" name="Freeform 21">
            <a:extLst>
              <a:ext uri="{FF2B5EF4-FFF2-40B4-BE49-F238E27FC236}">
                <a16:creationId xmlns:a16="http://schemas.microsoft.com/office/drawing/2014/main" id="{39C0B6E0-427D-EA79-DB53-AA6074A8243A}"/>
              </a:ext>
            </a:extLst>
          </p:cNvPr>
          <p:cNvSpPr/>
          <p:nvPr/>
        </p:nvSpPr>
        <p:spPr>
          <a:xfrm>
            <a:off x="337722" y="5723614"/>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grpSp>
        <p:nvGrpSpPr>
          <p:cNvPr id="55" name="Group 54">
            <a:extLst>
              <a:ext uri="{FF2B5EF4-FFF2-40B4-BE49-F238E27FC236}">
                <a16:creationId xmlns:a16="http://schemas.microsoft.com/office/drawing/2014/main" id="{0F5F83F5-5B06-D42A-640C-A7F81FF79C7C}"/>
              </a:ext>
            </a:extLst>
          </p:cNvPr>
          <p:cNvGrpSpPr/>
          <p:nvPr/>
        </p:nvGrpSpPr>
        <p:grpSpPr>
          <a:xfrm>
            <a:off x="10351839" y="639376"/>
            <a:ext cx="1409531" cy="1178745"/>
            <a:chOff x="10151115" y="2945415"/>
            <a:chExt cx="1409531" cy="1178745"/>
          </a:xfrm>
        </p:grpSpPr>
        <p:sp>
          <p:nvSpPr>
            <p:cNvPr id="27" name="Freeform 27">
              <a:extLst>
                <a:ext uri="{FF2B5EF4-FFF2-40B4-BE49-F238E27FC236}">
                  <a16:creationId xmlns:a16="http://schemas.microsoft.com/office/drawing/2014/main" id="{F709DDBD-CA1B-5C67-55FB-47B1E2FA6902}"/>
                </a:ext>
              </a:extLst>
            </p:cNvPr>
            <p:cNvSpPr/>
            <p:nvPr/>
          </p:nvSpPr>
          <p:spPr>
            <a:xfrm>
              <a:off x="10158897" y="3102435"/>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8" name="TextBox 28">
              <a:extLst>
                <a:ext uri="{FF2B5EF4-FFF2-40B4-BE49-F238E27FC236}">
                  <a16:creationId xmlns:a16="http://schemas.microsoft.com/office/drawing/2014/main" id="{84C0C8F9-4691-1959-5AD3-BE4C56A498DF}"/>
                </a:ext>
              </a:extLst>
            </p:cNvPr>
            <p:cNvSpPr txBox="1"/>
            <p:nvPr/>
          </p:nvSpPr>
          <p:spPr>
            <a:xfrm>
              <a:off x="10151115" y="2945415"/>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Capstone Oide Support Document</a:t>
              </a:r>
            </a:p>
          </p:txBody>
        </p:sp>
      </p:grpSp>
      <p:sp>
        <p:nvSpPr>
          <p:cNvPr id="41" name="Freeform 41">
            <a:extLst>
              <a:ext uri="{FF2B5EF4-FFF2-40B4-BE49-F238E27FC236}">
                <a16:creationId xmlns:a16="http://schemas.microsoft.com/office/drawing/2014/main" id="{6A94E8D3-FDD8-7439-B413-C4A25843A7D8}"/>
              </a:ext>
            </a:extLst>
          </p:cNvPr>
          <p:cNvSpPr/>
          <p:nvPr/>
        </p:nvSpPr>
        <p:spPr>
          <a:xfrm>
            <a:off x="226740" y="86673"/>
            <a:ext cx="2911426" cy="698742"/>
          </a:xfrm>
          <a:custGeom>
            <a:avLst/>
            <a:gdLst/>
            <a:ahLst/>
            <a:cxnLst/>
            <a:rect l="l" t="t" r="r" b="b"/>
            <a:pathLst>
              <a:path w="6415921" h="1539821">
                <a:moveTo>
                  <a:pt x="0" y="0"/>
                </a:moveTo>
                <a:lnTo>
                  <a:pt x="6415921" y="0"/>
                </a:lnTo>
                <a:lnTo>
                  <a:pt x="6415921" y="1539821"/>
                </a:lnTo>
                <a:lnTo>
                  <a:pt x="0" y="1539821"/>
                </a:lnTo>
                <a:lnTo>
                  <a:pt x="0" y="0"/>
                </a:lnTo>
                <a:close/>
              </a:path>
            </a:pathLst>
          </a:custGeom>
          <a:blipFill>
            <a:blip r:embed="rId3"/>
            <a:stretch>
              <a:fillRect/>
            </a:stretch>
          </a:blipFill>
        </p:spPr>
        <p:txBody>
          <a:bodyPr/>
          <a:lstStyle/>
          <a:p>
            <a:pPr defTabSz="414955"/>
            <a:endParaRPr lang="en-GB" sz="817">
              <a:solidFill>
                <a:prstClr val="black"/>
              </a:solidFill>
              <a:latin typeface="Calibri"/>
            </a:endParaRPr>
          </a:p>
        </p:txBody>
      </p:sp>
      <p:grpSp>
        <p:nvGrpSpPr>
          <p:cNvPr id="5" name="Group 5">
            <a:extLst>
              <a:ext uri="{FF2B5EF4-FFF2-40B4-BE49-F238E27FC236}">
                <a16:creationId xmlns:a16="http://schemas.microsoft.com/office/drawing/2014/main" id="{A717B6F4-943C-CEB2-A6A9-C30B58385923}"/>
              </a:ext>
            </a:extLst>
          </p:cNvPr>
          <p:cNvGrpSpPr/>
          <p:nvPr/>
        </p:nvGrpSpPr>
        <p:grpSpPr>
          <a:xfrm>
            <a:off x="3588575" y="162890"/>
            <a:ext cx="5040084" cy="1095160"/>
            <a:chOff x="0" y="0"/>
            <a:chExt cx="1113091" cy="622098"/>
          </a:xfrm>
        </p:grpSpPr>
        <p:sp>
          <p:nvSpPr>
            <p:cNvPr id="6" name="Freeform 6">
              <a:extLst>
                <a:ext uri="{FF2B5EF4-FFF2-40B4-BE49-F238E27FC236}">
                  <a16:creationId xmlns:a16="http://schemas.microsoft.com/office/drawing/2014/main" id="{D740CA24-4B6C-0FEA-9874-D3FF2EE3D65A}"/>
                </a:ext>
              </a:extLst>
            </p:cNvPr>
            <p:cNvSpPr/>
            <p:nvPr/>
          </p:nvSpPr>
          <p:spPr>
            <a:xfrm>
              <a:off x="0" y="0"/>
              <a:ext cx="1113091" cy="622098"/>
            </a:xfrm>
            <a:custGeom>
              <a:avLst/>
              <a:gdLst/>
              <a:ahLst/>
              <a:cxnLst/>
              <a:rect l="l" t="t" r="r" b="b"/>
              <a:pathLst>
                <a:path w="1113091" h="622098">
                  <a:moveTo>
                    <a:pt x="43621" y="0"/>
                  </a:moveTo>
                  <a:lnTo>
                    <a:pt x="1069470" y="0"/>
                  </a:lnTo>
                  <a:cubicBezTo>
                    <a:pt x="1081039" y="0"/>
                    <a:pt x="1092134" y="4596"/>
                    <a:pt x="1100315" y="12776"/>
                  </a:cubicBezTo>
                  <a:cubicBezTo>
                    <a:pt x="1108495" y="20957"/>
                    <a:pt x="1113091" y="32052"/>
                    <a:pt x="1113091" y="43621"/>
                  </a:cubicBezTo>
                  <a:lnTo>
                    <a:pt x="1113091" y="578477"/>
                  </a:lnTo>
                  <a:cubicBezTo>
                    <a:pt x="1113091" y="602568"/>
                    <a:pt x="1093561" y="622098"/>
                    <a:pt x="1069470" y="622098"/>
                  </a:cubicBezTo>
                  <a:lnTo>
                    <a:pt x="43621" y="622098"/>
                  </a:lnTo>
                  <a:cubicBezTo>
                    <a:pt x="19530" y="622098"/>
                    <a:pt x="0" y="602568"/>
                    <a:pt x="0" y="578477"/>
                  </a:cubicBezTo>
                  <a:lnTo>
                    <a:pt x="0" y="43621"/>
                  </a:lnTo>
                  <a:cubicBezTo>
                    <a:pt x="0" y="19530"/>
                    <a:pt x="19530" y="0"/>
                    <a:pt x="43621"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7" name="TextBox 7">
              <a:extLst>
                <a:ext uri="{FF2B5EF4-FFF2-40B4-BE49-F238E27FC236}">
                  <a16:creationId xmlns:a16="http://schemas.microsoft.com/office/drawing/2014/main" id="{F30CF0C2-F588-BDD0-F996-246A1E37B989}"/>
                </a:ext>
              </a:extLst>
            </p:cNvPr>
            <p:cNvSpPr txBox="1"/>
            <p:nvPr/>
          </p:nvSpPr>
          <p:spPr>
            <a:xfrm>
              <a:off x="0" y="-114300"/>
              <a:ext cx="1113091" cy="736398"/>
            </a:xfrm>
            <a:prstGeom prst="rect">
              <a:avLst/>
            </a:prstGeom>
          </p:spPr>
          <p:txBody>
            <a:bodyPr lIns="32599" tIns="32599" rIns="32599" bIns="32599" rtlCol="0" anchor="ctr"/>
            <a:lstStyle/>
            <a:p>
              <a:pPr algn="ctr" defTabSz="414955">
                <a:lnSpc>
                  <a:spcPts val="1886"/>
                </a:lnSpc>
              </a:pPr>
              <a:endParaRPr sz="817">
                <a:solidFill>
                  <a:prstClr val="black"/>
                </a:solidFill>
                <a:latin typeface="Calibri"/>
              </a:endParaRPr>
            </a:p>
          </p:txBody>
        </p:sp>
      </p:grpSp>
      <p:sp>
        <p:nvSpPr>
          <p:cNvPr id="43" name="TextBox 43">
            <a:extLst>
              <a:ext uri="{FF2B5EF4-FFF2-40B4-BE49-F238E27FC236}">
                <a16:creationId xmlns:a16="http://schemas.microsoft.com/office/drawing/2014/main" id="{032C228D-5AD2-E47E-9B1C-6D01D2DF0B79}"/>
              </a:ext>
            </a:extLst>
          </p:cNvPr>
          <p:cNvSpPr txBox="1"/>
          <p:nvPr/>
        </p:nvSpPr>
        <p:spPr>
          <a:xfrm>
            <a:off x="3717472" y="440563"/>
            <a:ext cx="4757056" cy="615553"/>
          </a:xfrm>
          <a:prstGeom prst="rect">
            <a:avLst/>
          </a:prstGeom>
        </p:spPr>
        <p:txBody>
          <a:bodyPr wrap="square" lIns="0" tIns="0" rIns="0" bIns="0" rtlCol="0" anchor="t">
            <a:spAutoFit/>
          </a:bodyPr>
          <a:lstStyle/>
          <a:p>
            <a:pPr algn="ctr" defTabSz="414955">
              <a:lnSpc>
                <a:spcPts val="2407"/>
              </a:lnSpc>
            </a:pPr>
            <a:r>
              <a:rPr lang="en-US" sz="2407" b="1">
                <a:latin typeface="Arial Bold"/>
                <a:ea typeface="Arial Bold"/>
                <a:cs typeface="Arial Bold"/>
                <a:sym typeface="Arial Bold"/>
              </a:rPr>
              <a:t>Ancient Greek/Latin</a:t>
            </a:r>
          </a:p>
          <a:p>
            <a:pPr algn="ctr" defTabSz="414955">
              <a:lnSpc>
                <a:spcPts val="2407"/>
              </a:lnSpc>
            </a:pPr>
            <a:r>
              <a:rPr lang="en-US" sz="2407" b="1">
                <a:latin typeface="Arial Bold"/>
                <a:ea typeface="Arial Bold"/>
                <a:cs typeface="Arial Bold"/>
                <a:sym typeface="Arial Bold"/>
              </a:rPr>
              <a:t>Specification </a:t>
            </a:r>
          </a:p>
        </p:txBody>
      </p:sp>
      <p:sp>
        <p:nvSpPr>
          <p:cNvPr id="207" name="TextBox 22">
            <a:extLst>
              <a:ext uri="{FF2B5EF4-FFF2-40B4-BE49-F238E27FC236}">
                <a16:creationId xmlns:a16="http://schemas.microsoft.com/office/drawing/2014/main" id="{A72EB17C-B96F-59D4-4FD3-0AD93FF41F57}"/>
              </a:ext>
            </a:extLst>
          </p:cNvPr>
          <p:cNvSpPr txBox="1"/>
          <p:nvPr/>
        </p:nvSpPr>
        <p:spPr>
          <a:xfrm>
            <a:off x="280704" y="5550703"/>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AAC Guidelines</a:t>
            </a:r>
          </a:p>
        </p:txBody>
      </p:sp>
      <p:grpSp>
        <p:nvGrpSpPr>
          <p:cNvPr id="217" name="Group 216">
            <a:extLst>
              <a:ext uri="{FF2B5EF4-FFF2-40B4-BE49-F238E27FC236}">
                <a16:creationId xmlns:a16="http://schemas.microsoft.com/office/drawing/2014/main" id="{1FFD9E4E-A333-B64C-FAE0-B20046FDDA17}"/>
              </a:ext>
            </a:extLst>
          </p:cNvPr>
          <p:cNvGrpSpPr/>
          <p:nvPr/>
        </p:nvGrpSpPr>
        <p:grpSpPr>
          <a:xfrm>
            <a:off x="10260282" y="5588877"/>
            <a:ext cx="1415386" cy="1178745"/>
            <a:chOff x="23160066" y="12320206"/>
            <a:chExt cx="3119090" cy="2597605"/>
          </a:xfrm>
        </p:grpSpPr>
        <p:sp>
          <p:nvSpPr>
            <p:cNvPr id="208" name="Freeform 21">
              <a:extLst>
                <a:ext uri="{FF2B5EF4-FFF2-40B4-BE49-F238E27FC236}">
                  <a16:creationId xmlns:a16="http://schemas.microsoft.com/office/drawing/2014/main" id="{AD68AF08-059E-F5EC-AD9F-2A735C7A3871}"/>
                </a:ext>
              </a:extLst>
            </p:cNvPr>
            <p:cNvSpPr/>
            <p:nvPr/>
          </p:nvSpPr>
          <p:spPr>
            <a:xfrm>
              <a:off x="23190117" y="12617126"/>
              <a:ext cx="3089039" cy="201288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10" name="TextBox 22">
              <a:extLst>
                <a:ext uri="{FF2B5EF4-FFF2-40B4-BE49-F238E27FC236}">
                  <a16:creationId xmlns:a16="http://schemas.microsoft.com/office/drawing/2014/main" id="{852B39A6-A0B0-36FB-B17A-6ED3B18D3F72}"/>
                </a:ext>
              </a:extLst>
            </p:cNvPr>
            <p:cNvSpPr txBox="1"/>
            <p:nvPr/>
          </p:nvSpPr>
          <p:spPr>
            <a:xfrm>
              <a:off x="23160066" y="12320206"/>
              <a:ext cx="3089039" cy="259760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Sample Papers x4</a:t>
              </a:r>
            </a:p>
          </p:txBody>
        </p:sp>
      </p:grpSp>
      <p:cxnSp>
        <p:nvCxnSpPr>
          <p:cNvPr id="58" name="Straight Arrow Connector 57">
            <a:extLst>
              <a:ext uri="{FF2B5EF4-FFF2-40B4-BE49-F238E27FC236}">
                <a16:creationId xmlns:a16="http://schemas.microsoft.com/office/drawing/2014/main" id="{E1D9113D-55F6-1BCD-8206-1F35AD16451A}"/>
              </a:ext>
            </a:extLst>
          </p:cNvPr>
          <p:cNvCxnSpPr>
            <a:cxnSpLocks/>
          </p:cNvCxnSpPr>
          <p:nvPr/>
        </p:nvCxnSpPr>
        <p:spPr>
          <a:xfrm flipH="1">
            <a:off x="6074771" y="3245055"/>
            <a:ext cx="1750" cy="52287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3684ABB-AE54-7394-3EB8-73570BC3EEE6}"/>
              </a:ext>
            </a:extLst>
          </p:cNvPr>
          <p:cNvCxnSpPr>
            <a:cxnSpLocks/>
          </p:cNvCxnSpPr>
          <p:nvPr/>
        </p:nvCxnSpPr>
        <p:spPr>
          <a:xfrm flipV="1">
            <a:off x="9315577" y="1340833"/>
            <a:ext cx="991230" cy="1254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AD777EE-603F-B6F4-D634-32A9D1379033}"/>
              </a:ext>
            </a:extLst>
          </p:cNvPr>
          <p:cNvCxnSpPr>
            <a:cxnSpLocks/>
          </p:cNvCxnSpPr>
          <p:nvPr/>
        </p:nvCxnSpPr>
        <p:spPr>
          <a:xfrm flipH="1">
            <a:off x="1638768" y="6125529"/>
            <a:ext cx="391257" cy="14545"/>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BBCB7D2-47ED-DFC9-DD3E-5BECD7749185}"/>
              </a:ext>
            </a:extLst>
          </p:cNvPr>
          <p:cNvCxnSpPr>
            <a:cxnSpLocks/>
          </p:cNvCxnSpPr>
          <p:nvPr/>
        </p:nvCxnSpPr>
        <p:spPr>
          <a:xfrm>
            <a:off x="9964086" y="6193957"/>
            <a:ext cx="395535"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C34BC9F-952E-956B-59F3-E2D722B68419}"/>
              </a:ext>
            </a:extLst>
          </p:cNvPr>
          <p:cNvGrpSpPr/>
          <p:nvPr/>
        </p:nvGrpSpPr>
        <p:grpSpPr>
          <a:xfrm>
            <a:off x="4407750" y="4969727"/>
            <a:ext cx="3191966" cy="1255460"/>
            <a:chOff x="4407750" y="4969727"/>
            <a:chExt cx="3191966" cy="1255460"/>
          </a:xfrm>
        </p:grpSpPr>
        <p:cxnSp>
          <p:nvCxnSpPr>
            <p:cNvPr id="82" name="Connector: Elbow 81">
              <a:extLst>
                <a:ext uri="{FF2B5EF4-FFF2-40B4-BE49-F238E27FC236}">
                  <a16:creationId xmlns:a16="http://schemas.microsoft.com/office/drawing/2014/main" id="{EECA00BC-4B18-7068-3476-41CE2B3369F8}"/>
                </a:ext>
              </a:extLst>
            </p:cNvPr>
            <p:cNvCxnSpPr>
              <a:cxnSpLocks/>
            </p:cNvCxnSpPr>
            <p:nvPr/>
          </p:nvCxnSpPr>
          <p:spPr>
            <a:xfrm>
              <a:off x="6068764" y="5093744"/>
              <a:ext cx="1530952" cy="1131443"/>
            </a:xfrm>
            <a:prstGeom prst="bentConnector3">
              <a:avLst>
                <a:gd name="adj1" fmla="val 227"/>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ED751A03-7E11-B55E-3A41-F3488335B11B}"/>
                </a:ext>
              </a:extLst>
            </p:cNvPr>
            <p:cNvCxnSpPr>
              <a:cxnSpLocks/>
            </p:cNvCxnSpPr>
            <p:nvPr/>
          </p:nvCxnSpPr>
          <p:spPr>
            <a:xfrm rot="5400000">
              <a:off x="4614058" y="4763419"/>
              <a:ext cx="1248397" cy="1661014"/>
            </a:xfrm>
            <a:prstGeom prst="bentConnector2">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4">
            <a:extLst>
              <a:ext uri="{FF2B5EF4-FFF2-40B4-BE49-F238E27FC236}">
                <a16:creationId xmlns:a16="http://schemas.microsoft.com/office/drawing/2014/main" id="{50CA13A5-1D5E-94DE-82C7-4B4B9158663E}"/>
              </a:ext>
            </a:extLst>
          </p:cNvPr>
          <p:cNvGrpSpPr/>
          <p:nvPr/>
        </p:nvGrpSpPr>
        <p:grpSpPr>
          <a:xfrm>
            <a:off x="3575958" y="1179371"/>
            <a:ext cx="5040083" cy="1328542"/>
            <a:chOff x="0" y="-68156"/>
            <a:chExt cx="993535" cy="524613"/>
          </a:xfrm>
        </p:grpSpPr>
        <p:sp>
          <p:nvSpPr>
            <p:cNvPr id="20" name="Freeform 15">
              <a:extLst>
                <a:ext uri="{FF2B5EF4-FFF2-40B4-BE49-F238E27FC236}">
                  <a16:creationId xmlns:a16="http://schemas.microsoft.com/office/drawing/2014/main" id="{80562BD9-9E11-B09A-2E3B-3C281FA47BC5}"/>
                </a:ext>
              </a:extLst>
            </p:cNvPr>
            <p:cNvSpPr/>
            <p:nvPr/>
          </p:nvSpPr>
          <p:spPr>
            <a:xfrm>
              <a:off x="0" y="0"/>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9" name="TextBox 16">
              <a:extLst>
                <a:ext uri="{FF2B5EF4-FFF2-40B4-BE49-F238E27FC236}">
                  <a16:creationId xmlns:a16="http://schemas.microsoft.com/office/drawing/2014/main" id="{3DFDE22B-9EB6-1035-A11F-BCB7EAD14EF3}"/>
                </a:ext>
              </a:extLst>
            </p:cNvPr>
            <p:cNvSpPr txBox="1"/>
            <p:nvPr/>
          </p:nvSpPr>
          <p:spPr>
            <a:xfrm>
              <a:off x="0" y="-68156"/>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Department Circular 0028/2025 </a:t>
              </a:r>
            </a:p>
          </p:txBody>
        </p:sp>
      </p:grpSp>
      <p:sp>
        <p:nvSpPr>
          <p:cNvPr id="36" name="Freeform 30">
            <a:extLst>
              <a:ext uri="{FF2B5EF4-FFF2-40B4-BE49-F238E27FC236}">
                <a16:creationId xmlns:a16="http://schemas.microsoft.com/office/drawing/2014/main" id="{80DB2605-8D66-22EE-B542-3E598BC12CE4}"/>
              </a:ext>
            </a:extLst>
          </p:cNvPr>
          <p:cNvSpPr/>
          <p:nvPr/>
        </p:nvSpPr>
        <p:spPr>
          <a:xfrm>
            <a:off x="2911013" y="809230"/>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30" name="Freeform 30">
            <a:extLst>
              <a:ext uri="{FF2B5EF4-FFF2-40B4-BE49-F238E27FC236}">
                <a16:creationId xmlns:a16="http://schemas.microsoft.com/office/drawing/2014/main" id="{C6679DC2-0993-6B4E-2075-8B097BBAF5E2}"/>
              </a:ext>
            </a:extLst>
          </p:cNvPr>
          <p:cNvSpPr/>
          <p:nvPr/>
        </p:nvSpPr>
        <p:spPr>
          <a:xfrm>
            <a:off x="7868796" y="766388"/>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5" name="TextBox 25">
            <a:extLst>
              <a:ext uri="{FF2B5EF4-FFF2-40B4-BE49-F238E27FC236}">
                <a16:creationId xmlns:a16="http://schemas.microsoft.com/office/drawing/2014/main" id="{3E9D8F9E-951A-A1CB-F7B2-51661655B4B6}"/>
              </a:ext>
            </a:extLst>
          </p:cNvPr>
          <p:cNvSpPr txBox="1"/>
          <p:nvPr/>
        </p:nvSpPr>
        <p:spPr>
          <a:xfrm>
            <a:off x="7823763" y="614041"/>
            <a:ext cx="1491814"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Capstone </a:t>
            </a:r>
          </a:p>
          <a:p>
            <a:pPr algn="ctr" defTabSz="414955">
              <a:lnSpc>
                <a:spcPts val="2069"/>
              </a:lnSpc>
            </a:pPr>
            <a:r>
              <a:rPr lang="en-US" sz="1604" b="1">
                <a:solidFill>
                  <a:srgbClr val="000000"/>
                </a:solidFill>
                <a:latin typeface="Arial Bold"/>
                <a:ea typeface="Arial Bold"/>
                <a:cs typeface="Arial Bold"/>
                <a:sym typeface="Arial Bold"/>
              </a:rPr>
              <a:t>Text</a:t>
            </a:r>
          </a:p>
        </p:txBody>
      </p:sp>
      <p:sp>
        <p:nvSpPr>
          <p:cNvPr id="22" name="TextBox 22">
            <a:extLst>
              <a:ext uri="{FF2B5EF4-FFF2-40B4-BE49-F238E27FC236}">
                <a16:creationId xmlns:a16="http://schemas.microsoft.com/office/drawing/2014/main" id="{0BF9AFF7-9FEA-0F84-BFC7-619F96FC56E8}"/>
              </a:ext>
            </a:extLst>
          </p:cNvPr>
          <p:cNvSpPr txBox="1"/>
          <p:nvPr/>
        </p:nvSpPr>
        <p:spPr>
          <a:xfrm>
            <a:off x="2898395" y="718756"/>
            <a:ext cx="1401749" cy="1178745"/>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Grammar for Unseen Texts</a:t>
            </a:r>
          </a:p>
        </p:txBody>
      </p:sp>
      <p:cxnSp>
        <p:nvCxnSpPr>
          <p:cNvPr id="53" name="Straight Arrow Connector 52">
            <a:extLst>
              <a:ext uri="{FF2B5EF4-FFF2-40B4-BE49-F238E27FC236}">
                <a16:creationId xmlns:a16="http://schemas.microsoft.com/office/drawing/2014/main" id="{6F1BD454-2029-E469-3B93-7DC8662DC0DB}"/>
              </a:ext>
            </a:extLst>
          </p:cNvPr>
          <p:cNvCxnSpPr>
            <a:cxnSpLocks/>
          </p:cNvCxnSpPr>
          <p:nvPr/>
        </p:nvCxnSpPr>
        <p:spPr>
          <a:xfrm>
            <a:off x="6064305" y="2212619"/>
            <a:ext cx="0" cy="45051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00AB1A-CC76-5288-60DE-3B7F88A03131}"/>
              </a:ext>
            </a:extLst>
          </p:cNvPr>
          <p:cNvCxnSpPr>
            <a:cxnSpLocks/>
          </p:cNvCxnSpPr>
          <p:nvPr/>
        </p:nvCxnSpPr>
        <p:spPr>
          <a:xfrm>
            <a:off x="6059001" y="1128147"/>
            <a:ext cx="0" cy="5814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E0D9EEA-FA71-5F99-8A5D-501736D116EE}"/>
              </a:ext>
            </a:extLst>
          </p:cNvPr>
          <p:cNvCxnSpPr>
            <a:cxnSpLocks/>
          </p:cNvCxnSpPr>
          <p:nvPr/>
        </p:nvCxnSpPr>
        <p:spPr>
          <a:xfrm>
            <a:off x="8178854" y="4638626"/>
            <a:ext cx="982509" cy="59613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53D76F1-CB1B-2B96-0F4D-E906CF78968D}"/>
              </a:ext>
            </a:extLst>
          </p:cNvPr>
          <p:cNvCxnSpPr>
            <a:cxnSpLocks/>
          </p:cNvCxnSpPr>
          <p:nvPr/>
        </p:nvCxnSpPr>
        <p:spPr>
          <a:xfrm flipH="1">
            <a:off x="3043887" y="4676623"/>
            <a:ext cx="907883" cy="62475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1CC65BB-45EE-D5E6-C38B-162E50991F05}"/>
              </a:ext>
            </a:extLst>
          </p:cNvPr>
          <p:cNvGrpSpPr/>
          <p:nvPr/>
        </p:nvGrpSpPr>
        <p:grpSpPr>
          <a:xfrm>
            <a:off x="6083940" y="4285343"/>
            <a:ext cx="1491814" cy="1188838"/>
            <a:chOff x="7052517" y="4208306"/>
            <a:chExt cx="1491814" cy="1188838"/>
          </a:xfrm>
        </p:grpSpPr>
        <p:sp>
          <p:nvSpPr>
            <p:cNvPr id="47" name="Freeform 21">
              <a:extLst>
                <a:ext uri="{FF2B5EF4-FFF2-40B4-BE49-F238E27FC236}">
                  <a16:creationId xmlns:a16="http://schemas.microsoft.com/office/drawing/2014/main" id="{5CFD2DDD-5770-527C-801B-1C77D7495C67}"/>
                </a:ext>
              </a:extLst>
            </p:cNvPr>
            <p:cNvSpPr/>
            <p:nvPr/>
          </p:nvSpPr>
          <p:spPr>
            <a:xfrm>
              <a:off x="7086664" y="4326564"/>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pic>
          <p:nvPicPr>
            <p:cNvPr id="114" name="Picture 113" descr="A diagram of a key competencies in senior cycle&#10;&#10;AI-generated content may be incorrect.">
              <a:extLst>
                <a:ext uri="{FF2B5EF4-FFF2-40B4-BE49-F238E27FC236}">
                  <a16:creationId xmlns:a16="http://schemas.microsoft.com/office/drawing/2014/main" id="{FC106655-C7C0-D0CE-E79C-E302C5661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993" y="4365578"/>
              <a:ext cx="991484" cy="981609"/>
            </a:xfrm>
            <a:prstGeom prst="rect">
              <a:avLst/>
            </a:prstGeom>
          </p:spPr>
        </p:pic>
        <p:sp>
          <p:nvSpPr>
            <p:cNvPr id="31" name="TextBox 31">
              <a:extLst>
                <a:ext uri="{FF2B5EF4-FFF2-40B4-BE49-F238E27FC236}">
                  <a16:creationId xmlns:a16="http://schemas.microsoft.com/office/drawing/2014/main" id="{6884EDD5-5319-C2F5-C2CD-DEEB3B8C59D6}"/>
                </a:ext>
              </a:extLst>
            </p:cNvPr>
            <p:cNvSpPr txBox="1"/>
            <p:nvPr/>
          </p:nvSpPr>
          <p:spPr>
            <a:xfrm>
              <a:off x="7052517" y="4208306"/>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Key Competencies</a:t>
              </a:r>
            </a:p>
          </p:txBody>
        </p:sp>
      </p:grpSp>
      <p:cxnSp>
        <p:nvCxnSpPr>
          <p:cNvPr id="14" name="Straight Arrow Connector 13">
            <a:extLst>
              <a:ext uri="{FF2B5EF4-FFF2-40B4-BE49-F238E27FC236}">
                <a16:creationId xmlns:a16="http://schemas.microsoft.com/office/drawing/2014/main" id="{15E1C0EF-3408-04EE-2920-77D9F5FCDC4B}"/>
              </a:ext>
            </a:extLst>
          </p:cNvPr>
          <p:cNvCxnSpPr>
            <a:cxnSpLocks/>
          </p:cNvCxnSpPr>
          <p:nvPr/>
        </p:nvCxnSpPr>
        <p:spPr>
          <a:xfrm>
            <a:off x="5173546" y="5510191"/>
            <a:ext cx="838200" cy="547776"/>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00DE091-9D91-0D07-8B10-45FFEC9A3D7D}"/>
              </a:ext>
            </a:extLst>
          </p:cNvPr>
          <p:cNvCxnSpPr>
            <a:cxnSpLocks/>
          </p:cNvCxnSpPr>
          <p:nvPr/>
        </p:nvCxnSpPr>
        <p:spPr>
          <a:xfrm flipV="1">
            <a:off x="6145377" y="5545622"/>
            <a:ext cx="909239" cy="482342"/>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Freeform 21">
            <a:extLst>
              <a:ext uri="{FF2B5EF4-FFF2-40B4-BE49-F238E27FC236}">
                <a16:creationId xmlns:a16="http://schemas.microsoft.com/office/drawing/2014/main" id="{F875BD92-7A69-F876-D6E1-EF48C403709C}"/>
              </a:ext>
            </a:extLst>
          </p:cNvPr>
          <p:cNvSpPr/>
          <p:nvPr/>
        </p:nvSpPr>
        <p:spPr>
          <a:xfrm>
            <a:off x="4618854" y="4408648"/>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64" name="TextBox 31">
            <a:extLst>
              <a:ext uri="{FF2B5EF4-FFF2-40B4-BE49-F238E27FC236}">
                <a16:creationId xmlns:a16="http://schemas.microsoft.com/office/drawing/2014/main" id="{83EF2DB7-9482-9739-8E27-F0B1B6D5119D}"/>
              </a:ext>
            </a:extLst>
          </p:cNvPr>
          <p:cNvSpPr txBox="1"/>
          <p:nvPr/>
        </p:nvSpPr>
        <p:spPr>
          <a:xfrm>
            <a:off x="4584707" y="4290390"/>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Learning Outcomes</a:t>
            </a:r>
          </a:p>
        </p:txBody>
      </p:sp>
      <p:sp>
        <p:nvSpPr>
          <p:cNvPr id="18" name="Oval 17">
            <a:extLst>
              <a:ext uri="{FF2B5EF4-FFF2-40B4-BE49-F238E27FC236}">
                <a16:creationId xmlns:a16="http://schemas.microsoft.com/office/drawing/2014/main" id="{B3297E68-5228-6BA1-FA81-B8CF64679DA5}"/>
              </a:ext>
            </a:extLst>
          </p:cNvPr>
          <p:cNvSpPr/>
          <p:nvPr/>
        </p:nvSpPr>
        <p:spPr>
          <a:xfrm>
            <a:off x="10344057" y="588830"/>
            <a:ext cx="1417475" cy="1328542"/>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821A665-E3B3-9C45-E51D-D200498C5BE2}"/>
              </a:ext>
            </a:extLst>
          </p:cNvPr>
          <p:cNvSpPr/>
          <p:nvPr/>
        </p:nvSpPr>
        <p:spPr>
          <a:xfrm>
            <a:off x="2903149" y="687700"/>
            <a:ext cx="1417475" cy="132854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75DA788-F6A9-DE0D-74DA-95683B139E1E}"/>
              </a:ext>
            </a:extLst>
          </p:cNvPr>
          <p:cNvSpPr/>
          <p:nvPr/>
        </p:nvSpPr>
        <p:spPr>
          <a:xfrm>
            <a:off x="7867370" y="626073"/>
            <a:ext cx="1417475" cy="132854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278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8D09-88DA-5AB0-0BF6-795426D0C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A7891-E73B-80B8-5B89-613B250A5BE6}"/>
              </a:ext>
            </a:extLst>
          </p:cNvPr>
          <p:cNvSpPr>
            <a:spLocks noGrp="1"/>
          </p:cNvSpPr>
          <p:nvPr>
            <p:ph type="title"/>
          </p:nvPr>
        </p:nvSpPr>
        <p:spPr>
          <a:xfrm>
            <a:off x="838200" y="127112"/>
            <a:ext cx="10515600" cy="1325563"/>
          </a:xfrm>
        </p:spPr>
        <p:txBody>
          <a:bodyPr/>
          <a:lstStyle/>
          <a:p>
            <a:r>
              <a:rPr lang="en-IE" dirty="0"/>
              <a:t>Indicative Vocabulary List:</a:t>
            </a:r>
            <a:br>
              <a:rPr lang="en-IE" dirty="0"/>
            </a:br>
            <a:r>
              <a:rPr lang="en-IE" dirty="0"/>
              <a:t>Ancient Greek</a:t>
            </a:r>
            <a:endParaRPr lang="en-GB" dirty="0"/>
          </a:p>
        </p:txBody>
      </p:sp>
      <p:sp>
        <p:nvSpPr>
          <p:cNvPr id="3" name="Content Placeholder 2">
            <a:extLst>
              <a:ext uri="{FF2B5EF4-FFF2-40B4-BE49-F238E27FC236}">
                <a16:creationId xmlns:a16="http://schemas.microsoft.com/office/drawing/2014/main" id="{4583F464-7A46-BBA7-984B-77230832D4E6}"/>
              </a:ext>
            </a:extLst>
          </p:cNvPr>
          <p:cNvSpPr>
            <a:spLocks noGrp="1"/>
          </p:cNvSpPr>
          <p:nvPr>
            <p:ph sz="half" idx="1"/>
          </p:nvPr>
        </p:nvSpPr>
        <p:spPr>
          <a:xfrm>
            <a:off x="548640" y="1545771"/>
            <a:ext cx="5471160" cy="5040086"/>
          </a:xfrm>
        </p:spPr>
        <p:txBody>
          <a:bodyPr>
            <a:normAutofit fontScale="70000" lnSpcReduction="20000"/>
          </a:bodyPr>
          <a:lstStyle/>
          <a:p>
            <a:pPr>
              <a:lnSpc>
                <a:spcPct val="120000"/>
              </a:lnSpc>
            </a:pPr>
            <a:r>
              <a:rPr lang="en-GB" dirty="0">
                <a:solidFill>
                  <a:schemeClr val="tx1"/>
                </a:solidFill>
              </a:rPr>
              <a:t>The indicative vocabulary list – will support students in vocabulary building and language proficiency.</a:t>
            </a:r>
          </a:p>
          <a:p>
            <a:pPr>
              <a:lnSpc>
                <a:spcPct val="120000"/>
              </a:lnSpc>
            </a:pPr>
            <a:endParaRPr lang="en-GB" dirty="0">
              <a:solidFill>
                <a:schemeClr val="tx1"/>
              </a:solidFill>
            </a:endParaRPr>
          </a:p>
          <a:p>
            <a:pPr>
              <a:lnSpc>
                <a:spcPct val="120000"/>
              </a:lnSpc>
            </a:pPr>
            <a:r>
              <a:rPr lang="en-GB" dirty="0">
                <a:solidFill>
                  <a:schemeClr val="tx1"/>
                </a:solidFill>
              </a:rPr>
              <a:t>Divided into </a:t>
            </a:r>
            <a:r>
              <a:rPr lang="en-GB" sz="3100" b="1" dirty="0">
                <a:solidFill>
                  <a:srgbClr val="0070C0"/>
                </a:solidFill>
              </a:rPr>
              <a:t>Core</a:t>
            </a:r>
            <a:r>
              <a:rPr lang="en-GB" dirty="0">
                <a:solidFill>
                  <a:schemeClr val="tx1"/>
                </a:solidFill>
              </a:rPr>
              <a:t> and </a:t>
            </a:r>
            <a:r>
              <a:rPr lang="en-GB" sz="3100" b="1" dirty="0">
                <a:solidFill>
                  <a:srgbClr val="FC88B1"/>
                </a:solidFill>
              </a:rPr>
              <a:t>Extended</a:t>
            </a:r>
            <a:r>
              <a:rPr lang="en-GB" dirty="0">
                <a:solidFill>
                  <a:schemeClr val="tx1"/>
                </a:solidFill>
              </a:rPr>
              <a:t> sections.</a:t>
            </a:r>
          </a:p>
          <a:p>
            <a:pPr>
              <a:lnSpc>
                <a:spcPct val="120000"/>
              </a:lnSpc>
            </a:pPr>
            <a:endParaRPr lang="en-GB" dirty="0">
              <a:solidFill>
                <a:schemeClr val="tx1"/>
              </a:solidFill>
            </a:endParaRPr>
          </a:p>
          <a:p>
            <a:pPr>
              <a:lnSpc>
                <a:spcPct val="120000"/>
              </a:lnSpc>
            </a:pPr>
            <a:r>
              <a:rPr lang="en-GB" dirty="0">
                <a:solidFill>
                  <a:schemeClr val="tx1"/>
                </a:solidFill>
              </a:rPr>
              <a:t>Contents: 780 words across three parts:</a:t>
            </a:r>
          </a:p>
          <a:p>
            <a:pPr lvl="1">
              <a:lnSpc>
                <a:spcPct val="120000"/>
              </a:lnSpc>
            </a:pPr>
            <a:r>
              <a:rPr lang="en-GB" dirty="0">
                <a:solidFill>
                  <a:schemeClr val="tx1"/>
                </a:solidFill>
              </a:rPr>
              <a:t>General vocabulary (717 words: 395 Core, 322 Extended)</a:t>
            </a:r>
          </a:p>
          <a:p>
            <a:pPr lvl="1">
              <a:lnSpc>
                <a:spcPct val="120000"/>
              </a:lnSpc>
            </a:pPr>
            <a:endParaRPr lang="en-GB" dirty="0">
              <a:solidFill>
                <a:schemeClr val="tx1"/>
              </a:solidFill>
            </a:endParaRPr>
          </a:p>
          <a:p>
            <a:pPr lvl="1">
              <a:lnSpc>
                <a:spcPct val="120000"/>
              </a:lnSpc>
            </a:pPr>
            <a:r>
              <a:rPr lang="en-GB" dirty="0">
                <a:solidFill>
                  <a:schemeClr val="tx1"/>
                </a:solidFill>
              </a:rPr>
              <a:t>Names (22 words, all Core)</a:t>
            </a:r>
          </a:p>
          <a:p>
            <a:pPr lvl="1">
              <a:lnSpc>
                <a:spcPct val="120000"/>
              </a:lnSpc>
            </a:pPr>
            <a:endParaRPr lang="en-GB" dirty="0">
              <a:solidFill>
                <a:schemeClr val="tx1"/>
              </a:solidFill>
            </a:endParaRPr>
          </a:p>
          <a:p>
            <a:pPr lvl="1">
              <a:lnSpc>
                <a:spcPct val="120000"/>
              </a:lnSpc>
            </a:pPr>
            <a:r>
              <a:rPr lang="en-GB" dirty="0">
                <a:solidFill>
                  <a:schemeClr val="tx1"/>
                </a:solidFill>
              </a:rPr>
              <a:t>Numbers (41 words: 22 Core, 19 Extended)</a:t>
            </a:r>
          </a:p>
        </p:txBody>
      </p:sp>
      <p:sp>
        <p:nvSpPr>
          <p:cNvPr id="4" name="Content Placeholder 3">
            <a:extLst>
              <a:ext uri="{FF2B5EF4-FFF2-40B4-BE49-F238E27FC236}">
                <a16:creationId xmlns:a16="http://schemas.microsoft.com/office/drawing/2014/main" id="{CC635F98-EFEB-8A72-1293-D9C51F577D59}"/>
              </a:ext>
            </a:extLst>
          </p:cNvPr>
          <p:cNvSpPr>
            <a:spLocks noGrp="1"/>
          </p:cNvSpPr>
          <p:nvPr>
            <p:ph sz="half" idx="2"/>
          </p:nvPr>
        </p:nvSpPr>
        <p:spPr>
          <a:xfrm>
            <a:off x="6172200" y="1545770"/>
            <a:ext cx="5181600" cy="5040085"/>
          </a:xfrm>
        </p:spPr>
        <p:txBody>
          <a:bodyPr>
            <a:normAutofit fontScale="70000" lnSpcReduction="20000"/>
          </a:bodyPr>
          <a:lstStyle/>
          <a:p>
            <a:pPr>
              <a:lnSpc>
                <a:spcPct val="120000"/>
              </a:lnSpc>
            </a:pPr>
            <a:r>
              <a:rPr lang="en-GB" dirty="0">
                <a:solidFill>
                  <a:schemeClr val="tx1"/>
                </a:solidFill>
              </a:rPr>
              <a:t>Words are listed alphabetically (</a:t>
            </a:r>
            <a:r>
              <a:rPr lang="el-GR" dirty="0">
                <a:solidFill>
                  <a:schemeClr val="tx1"/>
                </a:solidFill>
              </a:rPr>
              <a:t>Α–Ω) </a:t>
            </a:r>
            <a:r>
              <a:rPr lang="en-GB" dirty="0">
                <a:solidFill>
                  <a:schemeClr val="tx1"/>
                </a:solidFill>
              </a:rPr>
              <a:t>with grammatical notes, including noun genders (</a:t>
            </a:r>
            <a:r>
              <a:rPr lang="el-GR" dirty="0">
                <a:solidFill>
                  <a:schemeClr val="tx1"/>
                </a:solidFill>
              </a:rPr>
              <a:t>ὁ, ἡ, τό) </a:t>
            </a:r>
            <a:r>
              <a:rPr lang="en-GB" dirty="0">
                <a:solidFill>
                  <a:schemeClr val="tx1"/>
                </a:solidFill>
              </a:rPr>
              <a:t>and verb principal parts (present, future, aorist active, aorist passive).</a:t>
            </a:r>
          </a:p>
          <a:p>
            <a:pPr>
              <a:lnSpc>
                <a:spcPct val="120000"/>
              </a:lnSpc>
            </a:pPr>
            <a:endParaRPr lang="en-GB" dirty="0">
              <a:solidFill>
                <a:schemeClr val="tx1"/>
              </a:solidFill>
            </a:endParaRPr>
          </a:p>
          <a:p>
            <a:pPr>
              <a:lnSpc>
                <a:spcPct val="120000"/>
              </a:lnSpc>
            </a:pPr>
            <a:r>
              <a:rPr lang="en-GB" dirty="0">
                <a:solidFill>
                  <a:schemeClr val="tx1"/>
                </a:solidFill>
              </a:rPr>
              <a:t>Designed for learning and revision, with a sortable spreadsheet format for filtering by verb tense, prepositions etc.</a:t>
            </a:r>
          </a:p>
          <a:p>
            <a:pPr>
              <a:lnSpc>
                <a:spcPct val="120000"/>
              </a:lnSpc>
            </a:pPr>
            <a:endParaRPr lang="en-GB" dirty="0">
              <a:solidFill>
                <a:schemeClr val="tx1"/>
              </a:solidFill>
            </a:endParaRPr>
          </a:p>
          <a:p>
            <a:pPr>
              <a:lnSpc>
                <a:spcPct val="120000"/>
              </a:lnSpc>
            </a:pPr>
            <a:r>
              <a:rPr lang="en-GB" dirty="0">
                <a:solidFill>
                  <a:schemeClr val="tx1"/>
                </a:solidFill>
              </a:rPr>
              <a:t>Follows standard Ancient Greek lexicon practices, indicating case requirements for prepositions and non-accusative verbs.</a:t>
            </a:r>
          </a:p>
          <a:p>
            <a:endParaRPr lang="en-GB" dirty="0"/>
          </a:p>
        </p:txBody>
      </p:sp>
    </p:spTree>
    <p:extLst>
      <p:ext uri="{BB962C8B-B14F-4D97-AF65-F5344CB8AC3E}">
        <p14:creationId xmlns:p14="http://schemas.microsoft.com/office/powerpoint/2010/main" val="134462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5D94-A761-49A5-E384-F5A7A9A51611}"/>
              </a:ext>
            </a:extLst>
          </p:cNvPr>
          <p:cNvSpPr>
            <a:spLocks noGrp="1"/>
          </p:cNvSpPr>
          <p:nvPr>
            <p:ph type="title"/>
          </p:nvPr>
        </p:nvSpPr>
        <p:spPr>
          <a:xfrm>
            <a:off x="838200" y="127112"/>
            <a:ext cx="10515600" cy="1325563"/>
          </a:xfrm>
        </p:spPr>
        <p:txBody>
          <a:bodyPr/>
          <a:lstStyle/>
          <a:p>
            <a:r>
              <a:rPr lang="en-IE" dirty="0"/>
              <a:t>Indicative Vocabulary List:</a:t>
            </a:r>
            <a:br>
              <a:rPr lang="en-IE" dirty="0"/>
            </a:br>
            <a:r>
              <a:rPr lang="en-IE" dirty="0"/>
              <a:t>Latin</a:t>
            </a:r>
            <a:endParaRPr lang="en-GB" dirty="0"/>
          </a:p>
        </p:txBody>
      </p:sp>
      <p:sp>
        <p:nvSpPr>
          <p:cNvPr id="3" name="Content Placeholder 2">
            <a:extLst>
              <a:ext uri="{FF2B5EF4-FFF2-40B4-BE49-F238E27FC236}">
                <a16:creationId xmlns:a16="http://schemas.microsoft.com/office/drawing/2014/main" id="{376868CB-1920-248A-47D8-CFAE2266AD02}"/>
              </a:ext>
            </a:extLst>
          </p:cNvPr>
          <p:cNvSpPr>
            <a:spLocks noGrp="1"/>
          </p:cNvSpPr>
          <p:nvPr>
            <p:ph sz="half" idx="1"/>
          </p:nvPr>
        </p:nvSpPr>
        <p:spPr>
          <a:xfrm>
            <a:off x="670560" y="1545771"/>
            <a:ext cx="5349240" cy="5040086"/>
          </a:xfrm>
        </p:spPr>
        <p:txBody>
          <a:bodyPr>
            <a:normAutofit fontScale="70000" lnSpcReduction="20000"/>
          </a:bodyPr>
          <a:lstStyle/>
          <a:p>
            <a:pPr>
              <a:lnSpc>
                <a:spcPct val="120000"/>
              </a:lnSpc>
            </a:pPr>
            <a:r>
              <a:rPr lang="en-GB" dirty="0">
                <a:solidFill>
                  <a:schemeClr val="tx1"/>
                </a:solidFill>
              </a:rPr>
              <a:t>The indicative vocabulary list – will support students in vocabulary building and language proficiency.</a:t>
            </a:r>
          </a:p>
          <a:p>
            <a:pPr marL="0" indent="0">
              <a:lnSpc>
                <a:spcPct val="120000"/>
              </a:lnSpc>
              <a:buNone/>
            </a:pPr>
            <a:endParaRPr lang="en-GB" dirty="0">
              <a:solidFill>
                <a:schemeClr val="tx1"/>
              </a:solidFill>
            </a:endParaRPr>
          </a:p>
          <a:p>
            <a:pPr>
              <a:lnSpc>
                <a:spcPct val="120000"/>
              </a:lnSpc>
            </a:pPr>
            <a:r>
              <a:rPr lang="en-GB" dirty="0">
                <a:solidFill>
                  <a:schemeClr val="tx1"/>
                </a:solidFill>
              </a:rPr>
              <a:t>Divided into </a:t>
            </a:r>
            <a:r>
              <a:rPr lang="en-GB" sz="3100" b="1" dirty="0">
                <a:solidFill>
                  <a:srgbClr val="0070C0"/>
                </a:solidFill>
              </a:rPr>
              <a:t>Core</a:t>
            </a:r>
            <a:r>
              <a:rPr lang="en-GB" dirty="0">
                <a:solidFill>
                  <a:srgbClr val="0070C0"/>
                </a:solidFill>
              </a:rPr>
              <a:t> </a:t>
            </a:r>
            <a:r>
              <a:rPr lang="en-GB" dirty="0">
                <a:solidFill>
                  <a:schemeClr val="tx1"/>
                </a:solidFill>
              </a:rPr>
              <a:t>and </a:t>
            </a:r>
            <a:r>
              <a:rPr lang="en-GB" sz="3100" b="1" dirty="0">
                <a:solidFill>
                  <a:srgbClr val="FC88B1"/>
                </a:solidFill>
              </a:rPr>
              <a:t>Extended</a:t>
            </a:r>
            <a:r>
              <a:rPr lang="en-GB" dirty="0">
                <a:solidFill>
                  <a:schemeClr val="tx1"/>
                </a:solidFill>
              </a:rPr>
              <a:t> sections.</a:t>
            </a:r>
          </a:p>
          <a:p>
            <a:pPr>
              <a:lnSpc>
                <a:spcPct val="120000"/>
              </a:lnSpc>
            </a:pPr>
            <a:endParaRPr lang="en-GB" dirty="0">
              <a:solidFill>
                <a:schemeClr val="tx1"/>
              </a:solidFill>
            </a:endParaRPr>
          </a:p>
          <a:p>
            <a:pPr>
              <a:lnSpc>
                <a:spcPct val="120000"/>
              </a:lnSpc>
            </a:pPr>
            <a:r>
              <a:rPr lang="en-GB" dirty="0">
                <a:solidFill>
                  <a:schemeClr val="tx1"/>
                </a:solidFill>
              </a:rPr>
              <a:t>922 words across three parts:</a:t>
            </a:r>
          </a:p>
          <a:p>
            <a:pPr lvl="1">
              <a:lnSpc>
                <a:spcPct val="120000"/>
              </a:lnSpc>
            </a:pPr>
            <a:r>
              <a:rPr lang="en-GB" dirty="0">
                <a:solidFill>
                  <a:schemeClr val="tx1"/>
                </a:solidFill>
              </a:rPr>
              <a:t>General vocabulary </a:t>
            </a:r>
          </a:p>
          <a:p>
            <a:pPr marL="457200" lvl="1" indent="0">
              <a:lnSpc>
                <a:spcPct val="120000"/>
              </a:lnSpc>
              <a:buNone/>
            </a:pPr>
            <a:r>
              <a:rPr lang="en-GB" dirty="0">
                <a:solidFill>
                  <a:schemeClr val="tx1"/>
                </a:solidFill>
              </a:rPr>
              <a:t>	(841 words: 535 Core, 306 Extended)</a:t>
            </a:r>
          </a:p>
          <a:p>
            <a:pPr lvl="1">
              <a:lnSpc>
                <a:spcPct val="120000"/>
              </a:lnSpc>
            </a:pPr>
            <a:r>
              <a:rPr lang="en-GB" dirty="0">
                <a:solidFill>
                  <a:schemeClr val="tx1"/>
                </a:solidFill>
              </a:rPr>
              <a:t>Numbers </a:t>
            </a:r>
          </a:p>
          <a:p>
            <a:pPr marL="457200" lvl="1" indent="0">
              <a:lnSpc>
                <a:spcPct val="120000"/>
              </a:lnSpc>
              <a:buNone/>
            </a:pPr>
            <a:r>
              <a:rPr lang="en-GB" dirty="0">
                <a:solidFill>
                  <a:schemeClr val="tx1"/>
                </a:solidFill>
              </a:rPr>
              <a:t>	(40 words: 23 Core, 17 Extended)</a:t>
            </a:r>
          </a:p>
          <a:p>
            <a:pPr lvl="1">
              <a:lnSpc>
                <a:spcPct val="120000"/>
              </a:lnSpc>
            </a:pPr>
            <a:r>
              <a:rPr lang="en-GB" dirty="0">
                <a:solidFill>
                  <a:schemeClr val="tx1"/>
                </a:solidFill>
              </a:rPr>
              <a:t>Names </a:t>
            </a:r>
          </a:p>
          <a:p>
            <a:pPr marL="457200" lvl="1" indent="0">
              <a:lnSpc>
                <a:spcPct val="120000"/>
              </a:lnSpc>
              <a:buNone/>
            </a:pPr>
            <a:r>
              <a:rPr lang="en-GB" dirty="0">
                <a:solidFill>
                  <a:schemeClr val="tx1"/>
                </a:solidFill>
              </a:rPr>
              <a:t>	(41 Core words).</a:t>
            </a:r>
          </a:p>
        </p:txBody>
      </p:sp>
      <p:sp>
        <p:nvSpPr>
          <p:cNvPr id="4" name="Content Placeholder 3">
            <a:extLst>
              <a:ext uri="{FF2B5EF4-FFF2-40B4-BE49-F238E27FC236}">
                <a16:creationId xmlns:a16="http://schemas.microsoft.com/office/drawing/2014/main" id="{48567847-53CA-DF7A-3F19-0D557ADF2483}"/>
              </a:ext>
            </a:extLst>
          </p:cNvPr>
          <p:cNvSpPr>
            <a:spLocks noGrp="1"/>
          </p:cNvSpPr>
          <p:nvPr>
            <p:ph sz="half" idx="2"/>
          </p:nvPr>
        </p:nvSpPr>
        <p:spPr>
          <a:xfrm>
            <a:off x="6172200" y="1545770"/>
            <a:ext cx="5181600" cy="5040085"/>
          </a:xfrm>
        </p:spPr>
        <p:txBody>
          <a:bodyPr>
            <a:normAutofit fontScale="70000" lnSpcReduction="20000"/>
          </a:bodyPr>
          <a:lstStyle/>
          <a:p>
            <a:pPr>
              <a:lnSpc>
                <a:spcPct val="120000"/>
              </a:lnSpc>
            </a:pPr>
            <a:r>
              <a:rPr lang="en-GB" dirty="0">
                <a:solidFill>
                  <a:schemeClr val="tx1"/>
                </a:solidFill>
              </a:rPr>
              <a:t>Alphabetical order with grammatical notes to aid recognition of language structures.</a:t>
            </a:r>
          </a:p>
          <a:p>
            <a:pPr>
              <a:lnSpc>
                <a:spcPct val="120000"/>
              </a:lnSpc>
            </a:pPr>
            <a:endParaRPr lang="en-GB" dirty="0">
              <a:solidFill>
                <a:schemeClr val="tx1"/>
              </a:solidFill>
            </a:endParaRPr>
          </a:p>
          <a:p>
            <a:pPr>
              <a:lnSpc>
                <a:spcPct val="120000"/>
              </a:lnSpc>
            </a:pPr>
            <a:r>
              <a:rPr lang="en-GB" dirty="0">
                <a:solidFill>
                  <a:schemeClr val="tx1"/>
                </a:solidFill>
              </a:rPr>
              <a:t>Useful for learning, revision, and sorting by category (e.g., declensions, prepositions).</a:t>
            </a:r>
          </a:p>
          <a:p>
            <a:pPr>
              <a:lnSpc>
                <a:spcPct val="120000"/>
              </a:lnSpc>
            </a:pPr>
            <a:endParaRPr lang="en-GB" dirty="0">
              <a:solidFill>
                <a:schemeClr val="tx1"/>
              </a:solidFill>
            </a:endParaRPr>
          </a:p>
          <a:p>
            <a:pPr>
              <a:lnSpc>
                <a:spcPct val="120000"/>
              </a:lnSpc>
            </a:pPr>
            <a:r>
              <a:rPr lang="en-GB" dirty="0">
                <a:solidFill>
                  <a:schemeClr val="tx1"/>
                </a:solidFill>
              </a:rPr>
              <a:t>Standard Latin vocabulary rules followed (e.g., noun genders, verb principal parts, case indications).</a:t>
            </a:r>
          </a:p>
          <a:p>
            <a:pPr>
              <a:lnSpc>
                <a:spcPct val="120000"/>
              </a:lnSpc>
            </a:pPr>
            <a:endParaRPr lang="en-GB" dirty="0">
              <a:solidFill>
                <a:schemeClr val="tx1"/>
              </a:solidFill>
            </a:endParaRPr>
          </a:p>
          <a:p>
            <a:pPr>
              <a:lnSpc>
                <a:spcPct val="120000"/>
              </a:lnSpc>
            </a:pPr>
            <a:r>
              <a:rPr lang="en-GB" dirty="0">
                <a:solidFill>
                  <a:schemeClr val="tx1"/>
                </a:solidFill>
              </a:rPr>
              <a:t>Varying formats – word, pdf and excel</a:t>
            </a:r>
          </a:p>
          <a:p>
            <a:endParaRPr lang="en-GB" dirty="0"/>
          </a:p>
        </p:txBody>
      </p:sp>
    </p:spTree>
    <p:extLst>
      <p:ext uri="{BB962C8B-B14F-4D97-AF65-F5344CB8AC3E}">
        <p14:creationId xmlns:p14="http://schemas.microsoft.com/office/powerpoint/2010/main" val="1945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8E63-4C9F-C8FF-B739-272C54041DF6}"/>
              </a:ext>
            </a:extLst>
          </p:cNvPr>
          <p:cNvSpPr>
            <a:spLocks noGrp="1"/>
          </p:cNvSpPr>
          <p:nvPr>
            <p:ph type="title"/>
          </p:nvPr>
        </p:nvSpPr>
        <p:spPr>
          <a:xfrm>
            <a:off x="838199" y="82096"/>
            <a:ext cx="10515600" cy="1325563"/>
          </a:xfrm>
        </p:spPr>
        <p:txBody>
          <a:bodyPr/>
          <a:lstStyle/>
          <a:p>
            <a:r>
              <a:rPr lang="en-IE"/>
              <a:t>Indicative Vocabulary List</a:t>
            </a:r>
            <a:endParaRPr lang="en-GB"/>
          </a:p>
        </p:txBody>
      </p:sp>
      <p:pic>
        <p:nvPicPr>
          <p:cNvPr id="8" name="Content Placeholder 7">
            <a:hlinkClick r:id="rId3"/>
            <a:extLst>
              <a:ext uri="{FF2B5EF4-FFF2-40B4-BE49-F238E27FC236}">
                <a16:creationId xmlns:a16="http://schemas.microsoft.com/office/drawing/2014/main" id="{59A2440B-835A-E017-0E61-773D23DED61D}"/>
              </a:ext>
            </a:extLst>
          </p:cNvPr>
          <p:cNvPicPr>
            <a:picLocks noGrp="1" noChangeAspect="1"/>
          </p:cNvPicPr>
          <p:nvPr>
            <p:ph sz="half" idx="2"/>
          </p:nvPr>
        </p:nvPicPr>
        <p:blipFill>
          <a:blip r:embed="rId4"/>
          <a:stretch>
            <a:fillRect/>
          </a:stretch>
        </p:blipFill>
        <p:spPr>
          <a:xfrm>
            <a:off x="838198" y="1608026"/>
            <a:ext cx="5181600" cy="3234798"/>
          </a:xfrm>
          <a:ln>
            <a:solidFill>
              <a:schemeClr val="bg1"/>
            </a:solidFill>
          </a:ln>
          <a:effectLst>
            <a:outerShdw blurRad="63500" sx="102000" sy="102000" algn="ctr" rotWithShape="0">
              <a:prstClr val="black">
                <a:alpha val="40000"/>
              </a:prstClr>
            </a:outerShdw>
          </a:effectLst>
        </p:spPr>
      </p:pic>
      <p:pic>
        <p:nvPicPr>
          <p:cNvPr id="13" name="Content Placeholder 5">
            <a:hlinkClick r:id="rId3"/>
            <a:extLst>
              <a:ext uri="{FF2B5EF4-FFF2-40B4-BE49-F238E27FC236}">
                <a16:creationId xmlns:a16="http://schemas.microsoft.com/office/drawing/2014/main" id="{874128C3-E7C6-234D-9D13-F28D4F99658D}"/>
              </a:ext>
            </a:extLst>
          </p:cNvPr>
          <p:cNvPicPr>
            <a:picLocks noChangeAspect="1"/>
          </p:cNvPicPr>
          <p:nvPr/>
        </p:nvPicPr>
        <p:blipFill>
          <a:blip r:embed="rId5"/>
          <a:stretch>
            <a:fillRect/>
          </a:stretch>
        </p:blipFill>
        <p:spPr>
          <a:xfrm>
            <a:off x="6446876" y="1605305"/>
            <a:ext cx="4906923" cy="3237519"/>
          </a:xfrm>
          <a:prstGeom prst="rect">
            <a:avLst/>
          </a:prstGeom>
          <a:ln>
            <a:solidFill>
              <a:schemeClr val="bg1"/>
            </a:solidFill>
          </a:ln>
          <a:effectLst>
            <a:outerShdw blurRad="63500" sx="102000" sy="102000" algn="ctr" rotWithShape="0">
              <a:prstClr val="black">
                <a:alpha val="40000"/>
              </a:prstClr>
            </a:outerShdw>
          </a:effectLst>
        </p:spPr>
      </p:pic>
      <p:pic>
        <p:nvPicPr>
          <p:cNvPr id="15" name="Picture 14">
            <a:hlinkClick r:id="rId3"/>
            <a:extLst>
              <a:ext uri="{FF2B5EF4-FFF2-40B4-BE49-F238E27FC236}">
                <a16:creationId xmlns:a16="http://schemas.microsoft.com/office/drawing/2014/main" id="{7FE526B4-3506-55BB-08E4-6D626EBA8ED1}"/>
              </a:ext>
            </a:extLst>
          </p:cNvPr>
          <p:cNvPicPr>
            <a:picLocks noChangeAspect="1"/>
          </p:cNvPicPr>
          <p:nvPr/>
        </p:nvPicPr>
        <p:blipFill>
          <a:blip r:embed="rId6"/>
          <a:stretch>
            <a:fillRect/>
          </a:stretch>
        </p:blipFill>
        <p:spPr>
          <a:xfrm>
            <a:off x="3642537" y="2754927"/>
            <a:ext cx="4906923" cy="3457339"/>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5983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E092-BA04-B4A1-129C-54CCE4C0F12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E1C09CF-72D4-3FBC-373D-BCF3BCD3EB3F}"/>
              </a:ext>
            </a:extLst>
          </p:cNvPr>
          <p:cNvSpPr/>
          <p:nvPr/>
        </p:nvSpPr>
        <p:spPr>
          <a:xfrm>
            <a:off x="8316229" y="0"/>
            <a:ext cx="3875771"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8">
            <a:extLst>
              <a:ext uri="{FF2B5EF4-FFF2-40B4-BE49-F238E27FC236}">
                <a16:creationId xmlns:a16="http://schemas.microsoft.com/office/drawing/2014/main" id="{FB20A1BA-5AC4-84F3-3E57-A972651105EE}"/>
              </a:ext>
            </a:extLst>
          </p:cNvPr>
          <p:cNvGrpSpPr/>
          <p:nvPr/>
        </p:nvGrpSpPr>
        <p:grpSpPr>
          <a:xfrm>
            <a:off x="1879893" y="5484173"/>
            <a:ext cx="2527856" cy="1328542"/>
            <a:chOff x="-4662" y="-50450"/>
            <a:chExt cx="998197" cy="524613"/>
          </a:xfrm>
        </p:grpSpPr>
        <p:sp>
          <p:nvSpPr>
            <p:cNvPr id="9" name="Freeform 9">
              <a:extLst>
                <a:ext uri="{FF2B5EF4-FFF2-40B4-BE49-F238E27FC236}">
                  <a16:creationId xmlns:a16="http://schemas.microsoft.com/office/drawing/2014/main" id="{47427610-1788-0DE4-922E-8A0B515453C9}"/>
                </a:ext>
              </a:extLst>
            </p:cNvPr>
            <p:cNvSpPr/>
            <p:nvPr/>
          </p:nvSpPr>
          <p:spPr>
            <a:xfrm>
              <a:off x="-4662" y="-7111"/>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0" name="TextBox 10">
              <a:extLst>
                <a:ext uri="{FF2B5EF4-FFF2-40B4-BE49-F238E27FC236}">
                  <a16:creationId xmlns:a16="http://schemas.microsoft.com/office/drawing/2014/main" id="{47CB89C3-5EF4-52F3-AA4E-63E617F5D5E3}"/>
                </a:ext>
              </a:extLst>
            </p:cNvPr>
            <p:cNvSpPr txBox="1"/>
            <p:nvPr/>
          </p:nvSpPr>
          <p:spPr>
            <a:xfrm>
              <a:off x="0" y="-50450"/>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Additional Assessment Component</a:t>
              </a:r>
            </a:p>
            <a:p>
              <a:pPr algn="ctr" defTabSz="414955">
                <a:lnSpc>
                  <a:spcPts val="2069"/>
                </a:lnSpc>
              </a:pPr>
              <a:r>
                <a:rPr lang="en-US" sz="1604" b="1">
                  <a:solidFill>
                    <a:srgbClr val="000000"/>
                  </a:solidFill>
                  <a:latin typeface="Arial Bold"/>
                  <a:ea typeface="Arial Bold"/>
                  <a:cs typeface="Arial Bold"/>
                  <a:sym typeface="Arial Bold"/>
                </a:rPr>
                <a:t>40%</a:t>
              </a:r>
            </a:p>
          </p:txBody>
        </p:sp>
      </p:grpSp>
      <p:sp>
        <p:nvSpPr>
          <p:cNvPr id="12" name="Freeform 12">
            <a:extLst>
              <a:ext uri="{FF2B5EF4-FFF2-40B4-BE49-F238E27FC236}">
                <a16:creationId xmlns:a16="http://schemas.microsoft.com/office/drawing/2014/main" id="{80D2E225-52BC-7789-F41E-49D292F5330F}"/>
              </a:ext>
            </a:extLst>
          </p:cNvPr>
          <p:cNvSpPr/>
          <p:nvPr/>
        </p:nvSpPr>
        <p:spPr>
          <a:xfrm>
            <a:off x="7629291" y="5608471"/>
            <a:ext cx="2516049"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3" name="TextBox 13">
            <a:extLst>
              <a:ext uri="{FF2B5EF4-FFF2-40B4-BE49-F238E27FC236}">
                <a16:creationId xmlns:a16="http://schemas.microsoft.com/office/drawing/2014/main" id="{D64C2F65-F950-59E9-1693-46BF795223EC}"/>
              </a:ext>
            </a:extLst>
          </p:cNvPr>
          <p:cNvSpPr txBox="1"/>
          <p:nvPr/>
        </p:nvSpPr>
        <p:spPr>
          <a:xfrm>
            <a:off x="7645926" y="5529686"/>
            <a:ext cx="2516049"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Examination</a:t>
            </a:r>
          </a:p>
          <a:p>
            <a:pPr algn="ctr" defTabSz="414955">
              <a:lnSpc>
                <a:spcPts val="2069"/>
              </a:lnSpc>
            </a:pPr>
            <a:r>
              <a:rPr lang="en-US" sz="1604" b="1">
                <a:solidFill>
                  <a:srgbClr val="000000"/>
                </a:solidFill>
                <a:latin typeface="Arial Bold"/>
                <a:ea typeface="Arial Bold"/>
                <a:cs typeface="Arial Bold"/>
                <a:sym typeface="Arial Bold"/>
              </a:rPr>
              <a:t>60%</a:t>
            </a:r>
          </a:p>
        </p:txBody>
      </p:sp>
      <p:grpSp>
        <p:nvGrpSpPr>
          <p:cNvPr id="46" name="Group 45">
            <a:extLst>
              <a:ext uri="{FF2B5EF4-FFF2-40B4-BE49-F238E27FC236}">
                <a16:creationId xmlns:a16="http://schemas.microsoft.com/office/drawing/2014/main" id="{522E9907-B8C5-1018-C803-A294546C552C}"/>
              </a:ext>
            </a:extLst>
          </p:cNvPr>
          <p:cNvGrpSpPr/>
          <p:nvPr/>
        </p:nvGrpSpPr>
        <p:grpSpPr>
          <a:xfrm>
            <a:off x="4047336" y="3368561"/>
            <a:ext cx="4097326" cy="1328542"/>
            <a:chOff x="4724957" y="2868728"/>
            <a:chExt cx="2530947" cy="1328542"/>
          </a:xfrm>
        </p:grpSpPr>
        <p:sp>
          <p:nvSpPr>
            <p:cNvPr id="15" name="Freeform 15">
              <a:extLst>
                <a:ext uri="{FF2B5EF4-FFF2-40B4-BE49-F238E27FC236}">
                  <a16:creationId xmlns:a16="http://schemas.microsoft.com/office/drawing/2014/main" id="{9C8CCEE2-325B-5054-3A66-B20F4754D0AF}"/>
                </a:ext>
              </a:extLst>
            </p:cNvPr>
            <p:cNvSpPr/>
            <p:nvPr/>
          </p:nvSpPr>
          <p:spPr>
            <a:xfrm>
              <a:off x="4724957" y="3069149"/>
              <a:ext cx="2516050"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6" name="TextBox 16">
              <a:extLst>
                <a:ext uri="{FF2B5EF4-FFF2-40B4-BE49-F238E27FC236}">
                  <a16:creationId xmlns:a16="http://schemas.microsoft.com/office/drawing/2014/main" id="{FE840349-FE2D-856C-FC5D-B407A4F899F5}"/>
                </a:ext>
              </a:extLst>
            </p:cNvPr>
            <p:cNvSpPr txBox="1"/>
            <p:nvPr/>
          </p:nvSpPr>
          <p:spPr>
            <a:xfrm>
              <a:off x="4739854" y="2868728"/>
              <a:ext cx="2516050"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Teaching, Learning </a:t>
              </a:r>
            </a:p>
            <a:p>
              <a:pPr algn="ctr" defTabSz="414955">
                <a:lnSpc>
                  <a:spcPts val="2069"/>
                </a:lnSpc>
              </a:pPr>
              <a:r>
                <a:rPr lang="en-US" sz="1604" b="1">
                  <a:solidFill>
                    <a:srgbClr val="000000"/>
                  </a:solidFill>
                  <a:latin typeface="Arial Bold"/>
                  <a:ea typeface="Arial Bold"/>
                  <a:cs typeface="Arial Bold"/>
                  <a:sym typeface="Arial Bold"/>
                </a:rPr>
                <a:t>and Assessment</a:t>
              </a:r>
            </a:p>
          </p:txBody>
        </p:sp>
      </p:grpSp>
      <p:grpSp>
        <p:nvGrpSpPr>
          <p:cNvPr id="2" name="Group 1">
            <a:extLst>
              <a:ext uri="{FF2B5EF4-FFF2-40B4-BE49-F238E27FC236}">
                <a16:creationId xmlns:a16="http://schemas.microsoft.com/office/drawing/2014/main" id="{5D074456-4FF3-C32F-420C-05EC39FDDC2A}"/>
              </a:ext>
            </a:extLst>
          </p:cNvPr>
          <p:cNvGrpSpPr/>
          <p:nvPr/>
        </p:nvGrpSpPr>
        <p:grpSpPr>
          <a:xfrm>
            <a:off x="4432863" y="2468274"/>
            <a:ext cx="3390900" cy="961683"/>
            <a:chOff x="4354835" y="2948158"/>
            <a:chExt cx="3390900" cy="961683"/>
          </a:xfrm>
        </p:grpSpPr>
        <p:sp>
          <p:nvSpPr>
            <p:cNvPr id="3" name="Freeform 3">
              <a:extLst>
                <a:ext uri="{FF2B5EF4-FFF2-40B4-BE49-F238E27FC236}">
                  <a16:creationId xmlns:a16="http://schemas.microsoft.com/office/drawing/2014/main" id="{9ACF936D-F207-A283-91F5-143BC76FD381}"/>
                </a:ext>
              </a:extLst>
            </p:cNvPr>
            <p:cNvSpPr/>
            <p:nvPr/>
          </p:nvSpPr>
          <p:spPr>
            <a:xfrm>
              <a:off x="4354835" y="3033145"/>
              <a:ext cx="3390900" cy="813197"/>
            </a:xfrm>
            <a:custGeom>
              <a:avLst/>
              <a:gdLst/>
              <a:ahLst/>
              <a:cxnLst/>
              <a:rect l="l" t="t" r="r" b="b"/>
              <a:pathLst>
                <a:path w="589086" h="419838">
                  <a:moveTo>
                    <a:pt x="82423" y="0"/>
                  </a:moveTo>
                  <a:lnTo>
                    <a:pt x="506662" y="0"/>
                  </a:lnTo>
                  <a:cubicBezTo>
                    <a:pt x="552183" y="0"/>
                    <a:pt x="589086" y="36902"/>
                    <a:pt x="589086" y="82423"/>
                  </a:cubicBezTo>
                  <a:lnTo>
                    <a:pt x="589086" y="337415"/>
                  </a:lnTo>
                  <a:cubicBezTo>
                    <a:pt x="589086" y="382936"/>
                    <a:pt x="552183" y="419838"/>
                    <a:pt x="506662" y="419838"/>
                  </a:cubicBezTo>
                  <a:lnTo>
                    <a:pt x="82423" y="419838"/>
                  </a:lnTo>
                  <a:cubicBezTo>
                    <a:pt x="36902" y="419838"/>
                    <a:pt x="0" y="382936"/>
                    <a:pt x="0" y="337415"/>
                  </a:cubicBezTo>
                  <a:lnTo>
                    <a:pt x="0" y="82423"/>
                  </a:lnTo>
                  <a:cubicBezTo>
                    <a:pt x="0" y="36902"/>
                    <a:pt x="36902" y="0"/>
                    <a:pt x="82423"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9" name="TextBox 19">
              <a:extLst>
                <a:ext uri="{FF2B5EF4-FFF2-40B4-BE49-F238E27FC236}">
                  <a16:creationId xmlns:a16="http://schemas.microsoft.com/office/drawing/2014/main" id="{758AA7FF-73A6-83BA-EF6F-6DDD4426D79D}"/>
                </a:ext>
              </a:extLst>
            </p:cNvPr>
            <p:cNvSpPr txBox="1">
              <a:spLocks/>
            </p:cNvSpPr>
            <p:nvPr/>
          </p:nvSpPr>
          <p:spPr>
            <a:xfrm>
              <a:off x="4464121" y="2948158"/>
              <a:ext cx="3194942" cy="961683"/>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Indicative Vocabulary List</a:t>
              </a:r>
            </a:p>
          </p:txBody>
        </p:sp>
      </p:grpSp>
      <p:sp>
        <p:nvSpPr>
          <p:cNvPr id="21" name="Freeform 21">
            <a:extLst>
              <a:ext uri="{FF2B5EF4-FFF2-40B4-BE49-F238E27FC236}">
                <a16:creationId xmlns:a16="http://schemas.microsoft.com/office/drawing/2014/main" id="{CFEE61AA-A11C-B943-AAF9-130E271B471E}"/>
              </a:ext>
            </a:extLst>
          </p:cNvPr>
          <p:cNvSpPr/>
          <p:nvPr/>
        </p:nvSpPr>
        <p:spPr>
          <a:xfrm>
            <a:off x="337722" y="5723614"/>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grpSp>
        <p:nvGrpSpPr>
          <p:cNvPr id="55" name="Group 54">
            <a:extLst>
              <a:ext uri="{FF2B5EF4-FFF2-40B4-BE49-F238E27FC236}">
                <a16:creationId xmlns:a16="http://schemas.microsoft.com/office/drawing/2014/main" id="{5D8F932E-DA71-323A-E1F6-2A3E12995C5A}"/>
              </a:ext>
            </a:extLst>
          </p:cNvPr>
          <p:cNvGrpSpPr/>
          <p:nvPr/>
        </p:nvGrpSpPr>
        <p:grpSpPr>
          <a:xfrm>
            <a:off x="10351839" y="639376"/>
            <a:ext cx="1409531" cy="1178745"/>
            <a:chOff x="10151115" y="2945415"/>
            <a:chExt cx="1409531" cy="1178745"/>
          </a:xfrm>
        </p:grpSpPr>
        <p:sp>
          <p:nvSpPr>
            <p:cNvPr id="27" name="Freeform 27">
              <a:extLst>
                <a:ext uri="{FF2B5EF4-FFF2-40B4-BE49-F238E27FC236}">
                  <a16:creationId xmlns:a16="http://schemas.microsoft.com/office/drawing/2014/main" id="{9EF56B35-A18D-F6C3-FF12-537C650056CB}"/>
                </a:ext>
              </a:extLst>
            </p:cNvPr>
            <p:cNvSpPr/>
            <p:nvPr/>
          </p:nvSpPr>
          <p:spPr>
            <a:xfrm>
              <a:off x="10158897" y="3102435"/>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8" name="TextBox 28">
              <a:extLst>
                <a:ext uri="{FF2B5EF4-FFF2-40B4-BE49-F238E27FC236}">
                  <a16:creationId xmlns:a16="http://schemas.microsoft.com/office/drawing/2014/main" id="{FC6C3C61-AC81-2884-59DE-3861F4E0F1AA}"/>
                </a:ext>
              </a:extLst>
            </p:cNvPr>
            <p:cNvSpPr txBox="1"/>
            <p:nvPr/>
          </p:nvSpPr>
          <p:spPr>
            <a:xfrm>
              <a:off x="10151115" y="2945415"/>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Capstone Oide Support Document</a:t>
              </a:r>
            </a:p>
          </p:txBody>
        </p:sp>
      </p:grpSp>
      <p:sp>
        <p:nvSpPr>
          <p:cNvPr id="41" name="Freeform 41">
            <a:extLst>
              <a:ext uri="{FF2B5EF4-FFF2-40B4-BE49-F238E27FC236}">
                <a16:creationId xmlns:a16="http://schemas.microsoft.com/office/drawing/2014/main" id="{31EEF075-361E-A8E2-2B0C-112D53BF36FE}"/>
              </a:ext>
            </a:extLst>
          </p:cNvPr>
          <p:cNvSpPr/>
          <p:nvPr/>
        </p:nvSpPr>
        <p:spPr>
          <a:xfrm>
            <a:off x="226740" y="86673"/>
            <a:ext cx="2911426" cy="698742"/>
          </a:xfrm>
          <a:custGeom>
            <a:avLst/>
            <a:gdLst/>
            <a:ahLst/>
            <a:cxnLst/>
            <a:rect l="l" t="t" r="r" b="b"/>
            <a:pathLst>
              <a:path w="6415921" h="1539821">
                <a:moveTo>
                  <a:pt x="0" y="0"/>
                </a:moveTo>
                <a:lnTo>
                  <a:pt x="6415921" y="0"/>
                </a:lnTo>
                <a:lnTo>
                  <a:pt x="6415921" y="1539821"/>
                </a:lnTo>
                <a:lnTo>
                  <a:pt x="0" y="1539821"/>
                </a:lnTo>
                <a:lnTo>
                  <a:pt x="0" y="0"/>
                </a:lnTo>
                <a:close/>
              </a:path>
            </a:pathLst>
          </a:custGeom>
          <a:blipFill>
            <a:blip r:embed="rId3"/>
            <a:stretch>
              <a:fillRect/>
            </a:stretch>
          </a:blipFill>
        </p:spPr>
        <p:txBody>
          <a:bodyPr/>
          <a:lstStyle/>
          <a:p>
            <a:pPr defTabSz="414955"/>
            <a:endParaRPr lang="en-GB" sz="817">
              <a:solidFill>
                <a:prstClr val="black"/>
              </a:solidFill>
              <a:latin typeface="Calibri"/>
            </a:endParaRPr>
          </a:p>
        </p:txBody>
      </p:sp>
      <p:grpSp>
        <p:nvGrpSpPr>
          <p:cNvPr id="5" name="Group 5">
            <a:extLst>
              <a:ext uri="{FF2B5EF4-FFF2-40B4-BE49-F238E27FC236}">
                <a16:creationId xmlns:a16="http://schemas.microsoft.com/office/drawing/2014/main" id="{7EE1280A-2AE3-9063-1D10-21A0ACAB4341}"/>
              </a:ext>
            </a:extLst>
          </p:cNvPr>
          <p:cNvGrpSpPr/>
          <p:nvPr/>
        </p:nvGrpSpPr>
        <p:grpSpPr>
          <a:xfrm>
            <a:off x="3588575" y="162890"/>
            <a:ext cx="5040084" cy="1095160"/>
            <a:chOff x="0" y="0"/>
            <a:chExt cx="1113091" cy="622098"/>
          </a:xfrm>
        </p:grpSpPr>
        <p:sp>
          <p:nvSpPr>
            <p:cNvPr id="6" name="Freeform 6">
              <a:extLst>
                <a:ext uri="{FF2B5EF4-FFF2-40B4-BE49-F238E27FC236}">
                  <a16:creationId xmlns:a16="http://schemas.microsoft.com/office/drawing/2014/main" id="{79885FFD-C3DF-EBF7-D11A-33F60407C5CB}"/>
                </a:ext>
              </a:extLst>
            </p:cNvPr>
            <p:cNvSpPr/>
            <p:nvPr/>
          </p:nvSpPr>
          <p:spPr>
            <a:xfrm>
              <a:off x="0" y="0"/>
              <a:ext cx="1113091" cy="622098"/>
            </a:xfrm>
            <a:custGeom>
              <a:avLst/>
              <a:gdLst/>
              <a:ahLst/>
              <a:cxnLst/>
              <a:rect l="l" t="t" r="r" b="b"/>
              <a:pathLst>
                <a:path w="1113091" h="622098">
                  <a:moveTo>
                    <a:pt x="43621" y="0"/>
                  </a:moveTo>
                  <a:lnTo>
                    <a:pt x="1069470" y="0"/>
                  </a:lnTo>
                  <a:cubicBezTo>
                    <a:pt x="1081039" y="0"/>
                    <a:pt x="1092134" y="4596"/>
                    <a:pt x="1100315" y="12776"/>
                  </a:cubicBezTo>
                  <a:cubicBezTo>
                    <a:pt x="1108495" y="20957"/>
                    <a:pt x="1113091" y="32052"/>
                    <a:pt x="1113091" y="43621"/>
                  </a:cubicBezTo>
                  <a:lnTo>
                    <a:pt x="1113091" y="578477"/>
                  </a:lnTo>
                  <a:cubicBezTo>
                    <a:pt x="1113091" y="602568"/>
                    <a:pt x="1093561" y="622098"/>
                    <a:pt x="1069470" y="622098"/>
                  </a:cubicBezTo>
                  <a:lnTo>
                    <a:pt x="43621" y="622098"/>
                  </a:lnTo>
                  <a:cubicBezTo>
                    <a:pt x="19530" y="622098"/>
                    <a:pt x="0" y="602568"/>
                    <a:pt x="0" y="578477"/>
                  </a:cubicBezTo>
                  <a:lnTo>
                    <a:pt x="0" y="43621"/>
                  </a:lnTo>
                  <a:cubicBezTo>
                    <a:pt x="0" y="19530"/>
                    <a:pt x="19530" y="0"/>
                    <a:pt x="43621"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7" name="TextBox 7">
              <a:extLst>
                <a:ext uri="{FF2B5EF4-FFF2-40B4-BE49-F238E27FC236}">
                  <a16:creationId xmlns:a16="http://schemas.microsoft.com/office/drawing/2014/main" id="{C1C2C826-BC00-2FA2-8CF3-2F86F3605603}"/>
                </a:ext>
              </a:extLst>
            </p:cNvPr>
            <p:cNvSpPr txBox="1"/>
            <p:nvPr/>
          </p:nvSpPr>
          <p:spPr>
            <a:xfrm>
              <a:off x="0" y="-114300"/>
              <a:ext cx="1113091" cy="736398"/>
            </a:xfrm>
            <a:prstGeom prst="rect">
              <a:avLst/>
            </a:prstGeom>
          </p:spPr>
          <p:txBody>
            <a:bodyPr lIns="32599" tIns="32599" rIns="32599" bIns="32599" rtlCol="0" anchor="ctr"/>
            <a:lstStyle/>
            <a:p>
              <a:pPr algn="ctr" defTabSz="414955">
                <a:lnSpc>
                  <a:spcPts val="1886"/>
                </a:lnSpc>
              </a:pPr>
              <a:endParaRPr sz="817">
                <a:solidFill>
                  <a:prstClr val="black"/>
                </a:solidFill>
                <a:latin typeface="Calibri"/>
              </a:endParaRPr>
            </a:p>
          </p:txBody>
        </p:sp>
      </p:grpSp>
      <p:sp>
        <p:nvSpPr>
          <p:cNvPr id="43" name="TextBox 43">
            <a:extLst>
              <a:ext uri="{FF2B5EF4-FFF2-40B4-BE49-F238E27FC236}">
                <a16:creationId xmlns:a16="http://schemas.microsoft.com/office/drawing/2014/main" id="{164731CF-9D7B-09B2-9796-51CF26ED91F4}"/>
              </a:ext>
            </a:extLst>
          </p:cNvPr>
          <p:cNvSpPr txBox="1"/>
          <p:nvPr/>
        </p:nvSpPr>
        <p:spPr>
          <a:xfrm>
            <a:off x="3717472" y="440563"/>
            <a:ext cx="4757056" cy="615553"/>
          </a:xfrm>
          <a:prstGeom prst="rect">
            <a:avLst/>
          </a:prstGeom>
        </p:spPr>
        <p:txBody>
          <a:bodyPr wrap="square" lIns="0" tIns="0" rIns="0" bIns="0" rtlCol="0" anchor="t">
            <a:spAutoFit/>
          </a:bodyPr>
          <a:lstStyle/>
          <a:p>
            <a:pPr algn="ctr" defTabSz="414955">
              <a:lnSpc>
                <a:spcPts val="2407"/>
              </a:lnSpc>
            </a:pPr>
            <a:r>
              <a:rPr lang="en-US" sz="2407" b="1">
                <a:latin typeface="Arial Bold"/>
                <a:ea typeface="Arial Bold"/>
                <a:cs typeface="Arial Bold"/>
                <a:sym typeface="Arial Bold"/>
              </a:rPr>
              <a:t>Ancient Greek/Latin</a:t>
            </a:r>
          </a:p>
          <a:p>
            <a:pPr algn="ctr" defTabSz="414955">
              <a:lnSpc>
                <a:spcPts val="2407"/>
              </a:lnSpc>
            </a:pPr>
            <a:r>
              <a:rPr lang="en-US" sz="2407" b="1">
                <a:latin typeface="Arial Bold"/>
                <a:ea typeface="Arial Bold"/>
                <a:cs typeface="Arial Bold"/>
                <a:sym typeface="Arial Bold"/>
              </a:rPr>
              <a:t>Specification </a:t>
            </a:r>
          </a:p>
        </p:txBody>
      </p:sp>
      <p:sp>
        <p:nvSpPr>
          <p:cNvPr id="207" name="TextBox 22">
            <a:extLst>
              <a:ext uri="{FF2B5EF4-FFF2-40B4-BE49-F238E27FC236}">
                <a16:creationId xmlns:a16="http://schemas.microsoft.com/office/drawing/2014/main" id="{F85B3AA9-AE7E-402D-B0DA-5CBF07BB8CBE}"/>
              </a:ext>
            </a:extLst>
          </p:cNvPr>
          <p:cNvSpPr txBox="1"/>
          <p:nvPr/>
        </p:nvSpPr>
        <p:spPr>
          <a:xfrm>
            <a:off x="280704" y="5550703"/>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AAC Guidelines</a:t>
            </a:r>
          </a:p>
        </p:txBody>
      </p:sp>
      <p:grpSp>
        <p:nvGrpSpPr>
          <p:cNvPr id="217" name="Group 216">
            <a:extLst>
              <a:ext uri="{FF2B5EF4-FFF2-40B4-BE49-F238E27FC236}">
                <a16:creationId xmlns:a16="http://schemas.microsoft.com/office/drawing/2014/main" id="{07B114AF-78EA-A47E-E308-7A0F77467BA7}"/>
              </a:ext>
            </a:extLst>
          </p:cNvPr>
          <p:cNvGrpSpPr/>
          <p:nvPr/>
        </p:nvGrpSpPr>
        <p:grpSpPr>
          <a:xfrm>
            <a:off x="10260282" y="5588877"/>
            <a:ext cx="1415386" cy="1178745"/>
            <a:chOff x="23160066" y="12320206"/>
            <a:chExt cx="3119090" cy="2597605"/>
          </a:xfrm>
        </p:grpSpPr>
        <p:sp>
          <p:nvSpPr>
            <p:cNvPr id="208" name="Freeform 21">
              <a:extLst>
                <a:ext uri="{FF2B5EF4-FFF2-40B4-BE49-F238E27FC236}">
                  <a16:creationId xmlns:a16="http://schemas.microsoft.com/office/drawing/2014/main" id="{E44D3564-C2FD-CADD-75AF-BFDCF24B0A76}"/>
                </a:ext>
              </a:extLst>
            </p:cNvPr>
            <p:cNvSpPr/>
            <p:nvPr/>
          </p:nvSpPr>
          <p:spPr>
            <a:xfrm>
              <a:off x="23190117" y="12617126"/>
              <a:ext cx="3089039" cy="201288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10" name="TextBox 22">
              <a:extLst>
                <a:ext uri="{FF2B5EF4-FFF2-40B4-BE49-F238E27FC236}">
                  <a16:creationId xmlns:a16="http://schemas.microsoft.com/office/drawing/2014/main" id="{83D5C7D9-540D-1455-CF1E-CD776B080755}"/>
                </a:ext>
              </a:extLst>
            </p:cNvPr>
            <p:cNvSpPr txBox="1"/>
            <p:nvPr/>
          </p:nvSpPr>
          <p:spPr>
            <a:xfrm>
              <a:off x="23160066" y="12320206"/>
              <a:ext cx="3089039" cy="259760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Sample Papers x4</a:t>
              </a:r>
            </a:p>
          </p:txBody>
        </p:sp>
      </p:grpSp>
      <p:cxnSp>
        <p:nvCxnSpPr>
          <p:cNvPr id="58" name="Straight Arrow Connector 57">
            <a:extLst>
              <a:ext uri="{FF2B5EF4-FFF2-40B4-BE49-F238E27FC236}">
                <a16:creationId xmlns:a16="http://schemas.microsoft.com/office/drawing/2014/main" id="{C00F13FA-20C5-60A0-8A96-ABA63E5FDEA1}"/>
              </a:ext>
            </a:extLst>
          </p:cNvPr>
          <p:cNvCxnSpPr>
            <a:cxnSpLocks/>
          </p:cNvCxnSpPr>
          <p:nvPr/>
        </p:nvCxnSpPr>
        <p:spPr>
          <a:xfrm flipH="1">
            <a:off x="6074771" y="3245055"/>
            <a:ext cx="1750" cy="52287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9786A73-53B3-C81A-BEA7-1B956DF5BAB3}"/>
              </a:ext>
            </a:extLst>
          </p:cNvPr>
          <p:cNvCxnSpPr>
            <a:cxnSpLocks/>
          </p:cNvCxnSpPr>
          <p:nvPr/>
        </p:nvCxnSpPr>
        <p:spPr>
          <a:xfrm flipV="1">
            <a:off x="9315577" y="1340833"/>
            <a:ext cx="991230" cy="1254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8529714-81EC-3624-AEE2-A26926B1582B}"/>
              </a:ext>
            </a:extLst>
          </p:cNvPr>
          <p:cNvCxnSpPr>
            <a:cxnSpLocks/>
          </p:cNvCxnSpPr>
          <p:nvPr/>
        </p:nvCxnSpPr>
        <p:spPr>
          <a:xfrm flipH="1">
            <a:off x="1638768" y="6125529"/>
            <a:ext cx="391257" cy="14545"/>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8CC4F2A-DD6F-DF19-76C2-3D8065025B92}"/>
              </a:ext>
            </a:extLst>
          </p:cNvPr>
          <p:cNvCxnSpPr>
            <a:cxnSpLocks/>
          </p:cNvCxnSpPr>
          <p:nvPr/>
        </p:nvCxnSpPr>
        <p:spPr>
          <a:xfrm>
            <a:off x="9964086" y="6193957"/>
            <a:ext cx="395535"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AC40E1B-FF93-785A-0E52-3BE4DA9BEC13}"/>
              </a:ext>
            </a:extLst>
          </p:cNvPr>
          <p:cNvGrpSpPr/>
          <p:nvPr/>
        </p:nvGrpSpPr>
        <p:grpSpPr>
          <a:xfrm>
            <a:off x="4407750" y="4969727"/>
            <a:ext cx="3191966" cy="1255460"/>
            <a:chOff x="4407750" y="4969727"/>
            <a:chExt cx="3191966" cy="1255460"/>
          </a:xfrm>
        </p:grpSpPr>
        <p:cxnSp>
          <p:nvCxnSpPr>
            <p:cNvPr id="82" name="Connector: Elbow 81">
              <a:extLst>
                <a:ext uri="{FF2B5EF4-FFF2-40B4-BE49-F238E27FC236}">
                  <a16:creationId xmlns:a16="http://schemas.microsoft.com/office/drawing/2014/main" id="{87FA238E-F373-AE17-48D0-FDE7FAAC351B}"/>
                </a:ext>
              </a:extLst>
            </p:cNvPr>
            <p:cNvCxnSpPr>
              <a:cxnSpLocks/>
            </p:cNvCxnSpPr>
            <p:nvPr/>
          </p:nvCxnSpPr>
          <p:spPr>
            <a:xfrm>
              <a:off x="6068764" y="5093744"/>
              <a:ext cx="1530952" cy="1131443"/>
            </a:xfrm>
            <a:prstGeom prst="bentConnector3">
              <a:avLst>
                <a:gd name="adj1" fmla="val 227"/>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63DBACC2-282A-BCF8-C7F2-ACCA0BC98C6B}"/>
                </a:ext>
              </a:extLst>
            </p:cNvPr>
            <p:cNvCxnSpPr>
              <a:cxnSpLocks/>
            </p:cNvCxnSpPr>
            <p:nvPr/>
          </p:nvCxnSpPr>
          <p:spPr>
            <a:xfrm rot="5400000">
              <a:off x="4614058" y="4763419"/>
              <a:ext cx="1248397" cy="1661014"/>
            </a:xfrm>
            <a:prstGeom prst="bentConnector2">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4">
            <a:extLst>
              <a:ext uri="{FF2B5EF4-FFF2-40B4-BE49-F238E27FC236}">
                <a16:creationId xmlns:a16="http://schemas.microsoft.com/office/drawing/2014/main" id="{DA0C1788-5876-CA5C-AE63-BC6F6B1E136B}"/>
              </a:ext>
            </a:extLst>
          </p:cNvPr>
          <p:cNvGrpSpPr/>
          <p:nvPr/>
        </p:nvGrpSpPr>
        <p:grpSpPr>
          <a:xfrm>
            <a:off x="3575958" y="1179371"/>
            <a:ext cx="5040083" cy="1328542"/>
            <a:chOff x="0" y="-68156"/>
            <a:chExt cx="993535" cy="524613"/>
          </a:xfrm>
        </p:grpSpPr>
        <p:sp>
          <p:nvSpPr>
            <p:cNvPr id="20" name="Freeform 15">
              <a:extLst>
                <a:ext uri="{FF2B5EF4-FFF2-40B4-BE49-F238E27FC236}">
                  <a16:creationId xmlns:a16="http://schemas.microsoft.com/office/drawing/2014/main" id="{6F7F6E4F-8387-B34C-AC1B-F03ECBD8D2C5}"/>
                </a:ext>
              </a:extLst>
            </p:cNvPr>
            <p:cNvSpPr/>
            <p:nvPr/>
          </p:nvSpPr>
          <p:spPr>
            <a:xfrm>
              <a:off x="0" y="0"/>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9" name="TextBox 16">
              <a:extLst>
                <a:ext uri="{FF2B5EF4-FFF2-40B4-BE49-F238E27FC236}">
                  <a16:creationId xmlns:a16="http://schemas.microsoft.com/office/drawing/2014/main" id="{45D985E8-5E86-CAAA-0DFC-A5C1491513B5}"/>
                </a:ext>
              </a:extLst>
            </p:cNvPr>
            <p:cNvSpPr txBox="1"/>
            <p:nvPr/>
          </p:nvSpPr>
          <p:spPr>
            <a:xfrm>
              <a:off x="0" y="-68156"/>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Department Circular 0028/2025 </a:t>
              </a:r>
            </a:p>
          </p:txBody>
        </p:sp>
      </p:grpSp>
      <p:sp>
        <p:nvSpPr>
          <p:cNvPr id="36" name="Freeform 30">
            <a:extLst>
              <a:ext uri="{FF2B5EF4-FFF2-40B4-BE49-F238E27FC236}">
                <a16:creationId xmlns:a16="http://schemas.microsoft.com/office/drawing/2014/main" id="{C2C0D4EE-DA52-5DE0-95E7-A0209A6651FB}"/>
              </a:ext>
            </a:extLst>
          </p:cNvPr>
          <p:cNvSpPr/>
          <p:nvPr/>
        </p:nvSpPr>
        <p:spPr>
          <a:xfrm>
            <a:off x="2911013" y="809230"/>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30" name="Freeform 30">
            <a:extLst>
              <a:ext uri="{FF2B5EF4-FFF2-40B4-BE49-F238E27FC236}">
                <a16:creationId xmlns:a16="http://schemas.microsoft.com/office/drawing/2014/main" id="{DEBC8A3C-4386-7CA3-46BA-FA4B8923D639}"/>
              </a:ext>
            </a:extLst>
          </p:cNvPr>
          <p:cNvSpPr/>
          <p:nvPr/>
        </p:nvSpPr>
        <p:spPr>
          <a:xfrm>
            <a:off x="7868796" y="766388"/>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5" name="TextBox 25">
            <a:extLst>
              <a:ext uri="{FF2B5EF4-FFF2-40B4-BE49-F238E27FC236}">
                <a16:creationId xmlns:a16="http://schemas.microsoft.com/office/drawing/2014/main" id="{5EC189DC-6832-334A-78B4-54B5774BF532}"/>
              </a:ext>
            </a:extLst>
          </p:cNvPr>
          <p:cNvSpPr txBox="1"/>
          <p:nvPr/>
        </p:nvSpPr>
        <p:spPr>
          <a:xfrm>
            <a:off x="7823763" y="614041"/>
            <a:ext cx="1491814"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Capstone </a:t>
            </a:r>
          </a:p>
          <a:p>
            <a:pPr algn="ctr" defTabSz="414955">
              <a:lnSpc>
                <a:spcPts val="2069"/>
              </a:lnSpc>
            </a:pPr>
            <a:r>
              <a:rPr lang="en-US" sz="1604" b="1">
                <a:solidFill>
                  <a:srgbClr val="000000"/>
                </a:solidFill>
                <a:latin typeface="Arial Bold"/>
                <a:ea typeface="Arial Bold"/>
                <a:cs typeface="Arial Bold"/>
                <a:sym typeface="Arial Bold"/>
              </a:rPr>
              <a:t>Text</a:t>
            </a:r>
          </a:p>
        </p:txBody>
      </p:sp>
      <p:sp>
        <p:nvSpPr>
          <p:cNvPr id="22" name="TextBox 22">
            <a:extLst>
              <a:ext uri="{FF2B5EF4-FFF2-40B4-BE49-F238E27FC236}">
                <a16:creationId xmlns:a16="http://schemas.microsoft.com/office/drawing/2014/main" id="{B90BE2ED-DA7F-5A9A-3E86-4330FCC36ADE}"/>
              </a:ext>
            </a:extLst>
          </p:cNvPr>
          <p:cNvSpPr txBox="1"/>
          <p:nvPr/>
        </p:nvSpPr>
        <p:spPr>
          <a:xfrm>
            <a:off x="2898395" y="718756"/>
            <a:ext cx="1401749" cy="1178745"/>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Grammar for Unseen Texts</a:t>
            </a:r>
          </a:p>
        </p:txBody>
      </p:sp>
      <p:cxnSp>
        <p:nvCxnSpPr>
          <p:cNvPr id="53" name="Straight Arrow Connector 52">
            <a:extLst>
              <a:ext uri="{FF2B5EF4-FFF2-40B4-BE49-F238E27FC236}">
                <a16:creationId xmlns:a16="http://schemas.microsoft.com/office/drawing/2014/main" id="{8256D345-6B0C-3908-6F4B-98A2A4E7EAAA}"/>
              </a:ext>
            </a:extLst>
          </p:cNvPr>
          <p:cNvCxnSpPr>
            <a:cxnSpLocks/>
          </p:cNvCxnSpPr>
          <p:nvPr/>
        </p:nvCxnSpPr>
        <p:spPr>
          <a:xfrm>
            <a:off x="6064305" y="2212619"/>
            <a:ext cx="0" cy="45051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3992A16-AC1F-9D7F-C79D-8075FDD8BE7F}"/>
              </a:ext>
            </a:extLst>
          </p:cNvPr>
          <p:cNvCxnSpPr>
            <a:cxnSpLocks/>
          </p:cNvCxnSpPr>
          <p:nvPr/>
        </p:nvCxnSpPr>
        <p:spPr>
          <a:xfrm>
            <a:off x="6059001" y="1128147"/>
            <a:ext cx="0" cy="5814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78E8622-B0C0-9A3B-9DE8-8E6F935A32D7}"/>
              </a:ext>
            </a:extLst>
          </p:cNvPr>
          <p:cNvCxnSpPr>
            <a:cxnSpLocks/>
          </p:cNvCxnSpPr>
          <p:nvPr/>
        </p:nvCxnSpPr>
        <p:spPr>
          <a:xfrm>
            <a:off x="8178854" y="4638626"/>
            <a:ext cx="982509" cy="59613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C35FA67-8B82-1C5E-867C-BCE3D0880D1B}"/>
              </a:ext>
            </a:extLst>
          </p:cNvPr>
          <p:cNvCxnSpPr>
            <a:cxnSpLocks/>
          </p:cNvCxnSpPr>
          <p:nvPr/>
        </p:nvCxnSpPr>
        <p:spPr>
          <a:xfrm flipH="1">
            <a:off x="3043887" y="4676623"/>
            <a:ext cx="907883" cy="62475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A35092B-9BF3-58CC-D3C6-63DC5CC1B063}"/>
              </a:ext>
            </a:extLst>
          </p:cNvPr>
          <p:cNvGrpSpPr/>
          <p:nvPr/>
        </p:nvGrpSpPr>
        <p:grpSpPr>
          <a:xfrm>
            <a:off x="6083940" y="4285343"/>
            <a:ext cx="1491814" cy="1188838"/>
            <a:chOff x="7052517" y="4208306"/>
            <a:chExt cx="1491814" cy="1188838"/>
          </a:xfrm>
        </p:grpSpPr>
        <p:sp>
          <p:nvSpPr>
            <p:cNvPr id="47" name="Freeform 21">
              <a:extLst>
                <a:ext uri="{FF2B5EF4-FFF2-40B4-BE49-F238E27FC236}">
                  <a16:creationId xmlns:a16="http://schemas.microsoft.com/office/drawing/2014/main" id="{31D32C3C-6D3B-BA2B-533B-63607AED8A03}"/>
                </a:ext>
              </a:extLst>
            </p:cNvPr>
            <p:cNvSpPr/>
            <p:nvPr/>
          </p:nvSpPr>
          <p:spPr>
            <a:xfrm>
              <a:off x="7086664" y="4326564"/>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pic>
          <p:nvPicPr>
            <p:cNvPr id="114" name="Picture 113" descr="A diagram of a key competencies in senior cycle&#10;&#10;AI-generated content may be incorrect.">
              <a:extLst>
                <a:ext uri="{FF2B5EF4-FFF2-40B4-BE49-F238E27FC236}">
                  <a16:creationId xmlns:a16="http://schemas.microsoft.com/office/drawing/2014/main" id="{A0D05486-5C3F-2760-DBED-EEEFCAA5C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993" y="4365578"/>
              <a:ext cx="991484" cy="981609"/>
            </a:xfrm>
            <a:prstGeom prst="rect">
              <a:avLst/>
            </a:prstGeom>
          </p:spPr>
        </p:pic>
        <p:sp>
          <p:nvSpPr>
            <p:cNvPr id="31" name="TextBox 31">
              <a:extLst>
                <a:ext uri="{FF2B5EF4-FFF2-40B4-BE49-F238E27FC236}">
                  <a16:creationId xmlns:a16="http://schemas.microsoft.com/office/drawing/2014/main" id="{921E748B-4ACA-035F-61E3-1EE8393323F6}"/>
                </a:ext>
              </a:extLst>
            </p:cNvPr>
            <p:cNvSpPr txBox="1"/>
            <p:nvPr/>
          </p:nvSpPr>
          <p:spPr>
            <a:xfrm>
              <a:off x="7052517" y="4208306"/>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Key Competencies</a:t>
              </a:r>
            </a:p>
          </p:txBody>
        </p:sp>
      </p:grpSp>
      <p:cxnSp>
        <p:nvCxnSpPr>
          <p:cNvPr id="14" name="Straight Arrow Connector 13">
            <a:extLst>
              <a:ext uri="{FF2B5EF4-FFF2-40B4-BE49-F238E27FC236}">
                <a16:creationId xmlns:a16="http://schemas.microsoft.com/office/drawing/2014/main" id="{9466076A-1397-7567-3D57-AB871A4A0FFF}"/>
              </a:ext>
            </a:extLst>
          </p:cNvPr>
          <p:cNvCxnSpPr>
            <a:cxnSpLocks/>
          </p:cNvCxnSpPr>
          <p:nvPr/>
        </p:nvCxnSpPr>
        <p:spPr>
          <a:xfrm>
            <a:off x="5173546" y="5510191"/>
            <a:ext cx="838200" cy="547776"/>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CE5C56A-EC10-6CFE-30FE-247387567A5C}"/>
              </a:ext>
            </a:extLst>
          </p:cNvPr>
          <p:cNvCxnSpPr>
            <a:cxnSpLocks/>
          </p:cNvCxnSpPr>
          <p:nvPr/>
        </p:nvCxnSpPr>
        <p:spPr>
          <a:xfrm flipV="1">
            <a:off x="6145377" y="5545622"/>
            <a:ext cx="909239" cy="482342"/>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Freeform 21">
            <a:extLst>
              <a:ext uri="{FF2B5EF4-FFF2-40B4-BE49-F238E27FC236}">
                <a16:creationId xmlns:a16="http://schemas.microsoft.com/office/drawing/2014/main" id="{8E2587F3-008F-8B88-4167-1145AFD32CB0}"/>
              </a:ext>
            </a:extLst>
          </p:cNvPr>
          <p:cNvSpPr/>
          <p:nvPr/>
        </p:nvSpPr>
        <p:spPr>
          <a:xfrm>
            <a:off x="4618854" y="4408648"/>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64" name="TextBox 31">
            <a:extLst>
              <a:ext uri="{FF2B5EF4-FFF2-40B4-BE49-F238E27FC236}">
                <a16:creationId xmlns:a16="http://schemas.microsoft.com/office/drawing/2014/main" id="{D71ABD41-C9B3-756A-4A82-7587917B5931}"/>
              </a:ext>
            </a:extLst>
          </p:cNvPr>
          <p:cNvSpPr txBox="1"/>
          <p:nvPr/>
        </p:nvSpPr>
        <p:spPr>
          <a:xfrm>
            <a:off x="4584707" y="4290390"/>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Learning Outcomes</a:t>
            </a:r>
          </a:p>
        </p:txBody>
      </p:sp>
      <p:sp>
        <p:nvSpPr>
          <p:cNvPr id="18" name="Oval 17">
            <a:extLst>
              <a:ext uri="{FF2B5EF4-FFF2-40B4-BE49-F238E27FC236}">
                <a16:creationId xmlns:a16="http://schemas.microsoft.com/office/drawing/2014/main" id="{F36B80BE-8DE1-B308-2F0A-514936BCC5ED}"/>
              </a:ext>
            </a:extLst>
          </p:cNvPr>
          <p:cNvSpPr/>
          <p:nvPr/>
        </p:nvSpPr>
        <p:spPr>
          <a:xfrm>
            <a:off x="4556362" y="2284844"/>
            <a:ext cx="3118237" cy="132854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021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BD63-048D-5ECD-D860-D4E41306571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A9096A7-2334-6EEC-C6C3-09AE99B099E0}"/>
              </a:ext>
            </a:extLst>
          </p:cNvPr>
          <p:cNvSpPr/>
          <p:nvPr/>
        </p:nvSpPr>
        <p:spPr>
          <a:xfrm>
            <a:off x="7139354" y="4639732"/>
            <a:ext cx="5052646" cy="2218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AAF25A-8924-6CFC-35C7-E9EC1F5EC445}"/>
              </a:ext>
            </a:extLst>
          </p:cNvPr>
          <p:cNvSpPr>
            <a:spLocks noGrp="1"/>
          </p:cNvSpPr>
          <p:nvPr>
            <p:ph type="title"/>
          </p:nvPr>
        </p:nvSpPr>
        <p:spPr>
          <a:xfrm>
            <a:off x="387263" y="445797"/>
            <a:ext cx="10515600" cy="1325563"/>
          </a:xfrm>
        </p:spPr>
        <p:txBody>
          <a:bodyPr>
            <a:normAutofit fontScale="90000"/>
          </a:bodyPr>
          <a:lstStyle/>
          <a:p>
            <a:r>
              <a:rPr lang="en-GB" dirty="0">
                <a:latin typeface="Aptos" panose="020B0004020202020204" pitchFamily="34" charset="0"/>
                <a:ea typeface="Aptos" panose="020B0004020202020204" pitchFamily="34" charset="0"/>
                <a:cs typeface="Arial" panose="020B0604020202020204" pitchFamily="34" charset="0"/>
              </a:rPr>
              <a:t>Prescribed Material for the Leaving Certificate 2027 - Grammar for Unseen Texts</a:t>
            </a:r>
            <a:endParaRPr lang="en-GB" dirty="0"/>
          </a:p>
        </p:txBody>
      </p:sp>
      <p:pic>
        <p:nvPicPr>
          <p:cNvPr id="8" name="Content Placeholder 7">
            <a:extLst>
              <a:ext uri="{FF2B5EF4-FFF2-40B4-BE49-F238E27FC236}">
                <a16:creationId xmlns:a16="http://schemas.microsoft.com/office/drawing/2014/main" id="{F2A01E0C-C8C6-97B4-C104-BD1C61C9A2FD}"/>
              </a:ext>
            </a:extLst>
          </p:cNvPr>
          <p:cNvPicPr>
            <a:picLocks noGrp="1" noChangeAspect="1"/>
          </p:cNvPicPr>
          <p:nvPr>
            <p:ph sz="half" idx="2"/>
          </p:nvPr>
        </p:nvPicPr>
        <p:blipFill>
          <a:blip r:embed="rId3"/>
          <a:stretch>
            <a:fillRect/>
          </a:stretch>
        </p:blipFill>
        <p:spPr>
          <a:xfrm>
            <a:off x="7768450" y="1690688"/>
            <a:ext cx="3794460" cy="4918534"/>
          </a:xfrm>
          <a:ln>
            <a:solidFill>
              <a:schemeClr val="bg1"/>
            </a:solidFill>
          </a:ln>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79C1521D-830B-73EB-86C3-8083A6B4EDE4}"/>
              </a:ext>
            </a:extLst>
          </p:cNvPr>
          <p:cNvSpPr txBox="1"/>
          <p:nvPr/>
        </p:nvSpPr>
        <p:spPr>
          <a:xfrm>
            <a:off x="4947138" y="2924802"/>
            <a:ext cx="2297723" cy="1077218"/>
          </a:xfrm>
          <a:prstGeom prst="rect">
            <a:avLst/>
          </a:prstGeom>
          <a:noFill/>
        </p:spPr>
        <p:txBody>
          <a:bodyPr wrap="square" rtlCol="0">
            <a:spAutoFit/>
          </a:bodyPr>
          <a:lstStyle/>
          <a:p>
            <a:pPr algn="ctr"/>
            <a:r>
              <a:rPr lang="en-IE" sz="3200" b="1">
                <a:solidFill>
                  <a:srgbClr val="FF0000"/>
                </a:solidFill>
              </a:rPr>
              <a:t>Circular 0028/2025</a:t>
            </a:r>
            <a:endParaRPr lang="en-GB" sz="3200" b="1">
              <a:solidFill>
                <a:srgbClr val="FF0000"/>
              </a:solidFill>
            </a:endParaRPr>
          </a:p>
        </p:txBody>
      </p:sp>
      <p:pic>
        <p:nvPicPr>
          <p:cNvPr id="22" name="Picture 21">
            <a:extLst>
              <a:ext uri="{FF2B5EF4-FFF2-40B4-BE49-F238E27FC236}">
                <a16:creationId xmlns:a16="http://schemas.microsoft.com/office/drawing/2014/main" id="{26F461AD-8AB7-EF18-24A9-051CE12C3545}"/>
              </a:ext>
            </a:extLst>
          </p:cNvPr>
          <p:cNvPicPr>
            <a:picLocks noChangeAspect="1"/>
          </p:cNvPicPr>
          <p:nvPr/>
        </p:nvPicPr>
        <p:blipFill>
          <a:blip r:embed="rId4"/>
          <a:stretch>
            <a:fillRect/>
          </a:stretch>
        </p:blipFill>
        <p:spPr>
          <a:xfrm>
            <a:off x="1456409" y="2050576"/>
            <a:ext cx="2967143" cy="4103905"/>
          </a:xfrm>
          <a:prstGeom prst="rect">
            <a:avLst/>
          </a:prstGeom>
          <a:ln>
            <a:solidFill>
              <a:schemeClr val="bg1"/>
            </a:solidFill>
          </a:ln>
          <a:effectLst>
            <a:outerShdw blurRad="63500" sx="102000" sy="102000" algn="ctr" rotWithShape="0">
              <a:prstClr val="black">
                <a:alpha val="40000"/>
              </a:prstClr>
            </a:outerShdw>
          </a:effectLst>
        </p:spPr>
      </p:pic>
      <p:cxnSp>
        <p:nvCxnSpPr>
          <p:cNvPr id="24" name="Straight Arrow Connector 23">
            <a:extLst>
              <a:ext uri="{FF2B5EF4-FFF2-40B4-BE49-F238E27FC236}">
                <a16:creationId xmlns:a16="http://schemas.microsoft.com/office/drawing/2014/main" id="{D1A5BAB3-FAEA-152F-35AA-CD1676D03C92}"/>
              </a:ext>
            </a:extLst>
          </p:cNvPr>
          <p:cNvCxnSpPr>
            <a:cxnSpLocks/>
          </p:cNvCxnSpPr>
          <p:nvPr/>
        </p:nvCxnSpPr>
        <p:spPr>
          <a:xfrm flipV="1">
            <a:off x="4677508" y="3933198"/>
            <a:ext cx="2860430" cy="427318"/>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2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0058-FFB5-2F09-DD3C-1FBBB6599B84}"/>
              </a:ext>
            </a:extLst>
          </p:cNvPr>
          <p:cNvSpPr>
            <a:spLocks noGrp="1"/>
          </p:cNvSpPr>
          <p:nvPr>
            <p:ph type="title"/>
          </p:nvPr>
        </p:nvSpPr>
        <p:spPr/>
        <p:txBody>
          <a:bodyPr>
            <a:normAutofit/>
          </a:bodyPr>
          <a:lstStyle/>
          <a:p>
            <a:r>
              <a:rPr lang="en-IE" sz="4400"/>
              <a:t>Part 3</a:t>
            </a:r>
            <a:endParaRPr lang="en-GB" sz="4400"/>
          </a:p>
        </p:txBody>
      </p:sp>
      <p:sp>
        <p:nvSpPr>
          <p:cNvPr id="3" name="Text Placeholder 2">
            <a:extLst>
              <a:ext uri="{FF2B5EF4-FFF2-40B4-BE49-F238E27FC236}">
                <a16:creationId xmlns:a16="http://schemas.microsoft.com/office/drawing/2014/main" id="{5BD4C4CA-E2E6-4B7E-D0B2-52B3CBB5ADEE}"/>
              </a:ext>
            </a:extLst>
          </p:cNvPr>
          <p:cNvSpPr>
            <a:spLocks noGrp="1"/>
          </p:cNvSpPr>
          <p:nvPr>
            <p:ph type="body" sz="half" idx="2"/>
          </p:nvPr>
        </p:nvSpPr>
        <p:spPr>
          <a:xfrm>
            <a:off x="914400" y="2924174"/>
            <a:ext cx="3635829" cy="294481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3200" b="0" i="0" u="none" strike="noStrike" kern="1200" cap="none" spc="0" normalizeH="0" baseline="0" noProof="0" dirty="0">
                <a:ln>
                  <a:noFill/>
                </a:ln>
                <a:solidFill>
                  <a:prstClr val="white"/>
                </a:solidFill>
                <a:effectLst/>
                <a:uLnTx/>
                <a:uFillTx/>
                <a:latin typeface="Arial" panose="020B0604020202020204"/>
                <a:ea typeface="+mn-ea"/>
                <a:cs typeface="+mn-cs"/>
              </a:rPr>
              <a:t>Leaving Certificate Examination Sample papers</a:t>
            </a:r>
          </a:p>
          <a:p>
            <a:endParaRPr lang="en-GB" dirty="0"/>
          </a:p>
        </p:txBody>
      </p:sp>
    </p:spTree>
    <p:extLst>
      <p:ext uri="{BB962C8B-B14F-4D97-AF65-F5344CB8AC3E}">
        <p14:creationId xmlns:p14="http://schemas.microsoft.com/office/powerpoint/2010/main" val="27244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B5B1ED-9A32-C80D-CEF0-F7898DA017A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F6BC17C2-F7A7-DD12-5461-4E5F2AFE835A}"/>
              </a:ext>
            </a:extLst>
          </p:cNvPr>
          <p:cNvCxnSpPr>
            <a:cxnSpLocks/>
          </p:cNvCxnSpPr>
          <p:nvPr/>
        </p:nvCxnSpPr>
        <p:spPr>
          <a:xfrm>
            <a:off x="393700" y="419100"/>
            <a:ext cx="1282700" cy="0"/>
          </a:xfrm>
          <a:prstGeom prst="straightConnector1">
            <a:avLst/>
          </a:prstGeom>
          <a:ln w="165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B5D37D7-BFAE-B740-0AFF-7D2A6019CDE9}"/>
              </a:ext>
            </a:extLst>
          </p:cNvPr>
          <p:cNvCxnSpPr>
            <a:cxnSpLocks/>
          </p:cNvCxnSpPr>
          <p:nvPr/>
        </p:nvCxnSpPr>
        <p:spPr>
          <a:xfrm>
            <a:off x="7404100" y="3822700"/>
            <a:ext cx="1282700" cy="0"/>
          </a:xfrm>
          <a:prstGeom prst="straightConnector1">
            <a:avLst/>
          </a:prstGeom>
          <a:ln w="1301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44F1805-B1B2-4483-C2AC-C25F3AB0A0B2}"/>
              </a:ext>
            </a:extLst>
          </p:cNvPr>
          <p:cNvPicPr>
            <a:picLocks noChangeAspect="1"/>
          </p:cNvPicPr>
          <p:nvPr/>
        </p:nvPicPr>
        <p:blipFill>
          <a:blip r:embed="rId3"/>
          <a:stretch>
            <a:fillRect/>
          </a:stretch>
        </p:blipFill>
        <p:spPr>
          <a:xfrm>
            <a:off x="1753687" y="0"/>
            <a:ext cx="8684626" cy="6858000"/>
          </a:xfrm>
          <a:prstGeom prst="rect">
            <a:avLst/>
          </a:prstGeom>
        </p:spPr>
      </p:pic>
      <p:cxnSp>
        <p:nvCxnSpPr>
          <p:cNvPr id="8" name="Straight Arrow Connector 7">
            <a:extLst>
              <a:ext uri="{FF2B5EF4-FFF2-40B4-BE49-F238E27FC236}">
                <a16:creationId xmlns:a16="http://schemas.microsoft.com/office/drawing/2014/main" id="{24B3EF77-844F-4A64-3FD5-D39D8532973A}"/>
              </a:ext>
            </a:extLst>
          </p:cNvPr>
          <p:cNvCxnSpPr>
            <a:cxnSpLocks/>
          </p:cNvCxnSpPr>
          <p:nvPr/>
        </p:nvCxnSpPr>
        <p:spPr>
          <a:xfrm>
            <a:off x="393700" y="5588000"/>
            <a:ext cx="4343400" cy="0"/>
          </a:xfrm>
          <a:prstGeom prst="straightConnector1">
            <a:avLst/>
          </a:prstGeom>
          <a:ln w="165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8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8FC5-4B80-B19D-387A-358E8A70D94E}"/>
              </a:ext>
            </a:extLst>
          </p:cNvPr>
          <p:cNvSpPr>
            <a:spLocks noGrp="1"/>
          </p:cNvSpPr>
          <p:nvPr>
            <p:ph type="title"/>
          </p:nvPr>
        </p:nvSpPr>
        <p:spPr>
          <a:xfrm>
            <a:off x="2573144" y="1414462"/>
            <a:ext cx="7045712" cy="1325563"/>
          </a:xfrm>
        </p:spPr>
        <p:txBody>
          <a:bodyPr>
            <a:normAutofit fontScale="90000"/>
          </a:bodyPr>
          <a:lstStyle/>
          <a:p>
            <a:pPr algn="ctr"/>
            <a:r>
              <a:rPr lang="en-IE" dirty="0"/>
              <a:t>Links to all documents used in this presentation can be found by clicking the logo below.</a:t>
            </a:r>
            <a:endParaRPr lang="en-GB" dirty="0"/>
          </a:p>
        </p:txBody>
      </p:sp>
      <p:pic>
        <p:nvPicPr>
          <p:cNvPr id="1026" name="Picture 2" descr="Padlet | Helping Apps for Practitioners and Educators">
            <a:hlinkClick r:id="rId2"/>
            <a:extLst>
              <a:ext uri="{FF2B5EF4-FFF2-40B4-BE49-F238E27FC236}">
                <a16:creationId xmlns:a16="http://schemas.microsoft.com/office/drawing/2014/main" id="{CE249ED8-4AA2-D07F-C2CE-19AE3960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36" y="3316200"/>
            <a:ext cx="2471970" cy="236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8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B1DBF-16AA-DF37-4E4A-C09C7790008F}"/>
              </a:ext>
            </a:extLst>
          </p:cNvPr>
          <p:cNvPicPr>
            <a:picLocks noChangeAspect="1"/>
          </p:cNvPicPr>
          <p:nvPr/>
        </p:nvPicPr>
        <p:blipFill>
          <a:blip r:embed="rId2"/>
          <a:srcRect l="2592" t="3588" r="5443"/>
          <a:stretch/>
        </p:blipFill>
        <p:spPr>
          <a:xfrm>
            <a:off x="4965701" y="241304"/>
            <a:ext cx="3276600" cy="6484285"/>
          </a:xfrm>
          <a:prstGeom prst="rect">
            <a:avLst/>
          </a:prstGeom>
        </p:spPr>
      </p:pic>
      <p:cxnSp>
        <p:nvCxnSpPr>
          <p:cNvPr id="4" name="Straight Arrow Connector 3">
            <a:extLst>
              <a:ext uri="{FF2B5EF4-FFF2-40B4-BE49-F238E27FC236}">
                <a16:creationId xmlns:a16="http://schemas.microsoft.com/office/drawing/2014/main" id="{E5E35967-B352-C80F-0DE0-FA2C7134517C}"/>
              </a:ext>
            </a:extLst>
          </p:cNvPr>
          <p:cNvCxnSpPr>
            <a:cxnSpLocks/>
          </p:cNvCxnSpPr>
          <p:nvPr/>
        </p:nvCxnSpPr>
        <p:spPr>
          <a:xfrm>
            <a:off x="3013325" y="2476500"/>
            <a:ext cx="1952376" cy="0"/>
          </a:xfrm>
          <a:prstGeom prst="straightConnector1">
            <a:avLst/>
          </a:prstGeom>
          <a:ln w="165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02CE4C2-B150-A49F-E9C1-57A1C6B8B5E5}"/>
              </a:ext>
            </a:extLst>
          </p:cNvPr>
          <p:cNvCxnSpPr>
            <a:cxnSpLocks/>
          </p:cNvCxnSpPr>
          <p:nvPr/>
        </p:nvCxnSpPr>
        <p:spPr>
          <a:xfrm>
            <a:off x="3013325" y="4953000"/>
            <a:ext cx="1952376" cy="0"/>
          </a:xfrm>
          <a:prstGeom prst="straightConnector1">
            <a:avLst/>
          </a:prstGeom>
          <a:ln w="165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12739E-9AF4-8169-AB2E-E3A56D2F8AD9}"/>
              </a:ext>
            </a:extLst>
          </p:cNvPr>
          <p:cNvSpPr txBox="1"/>
          <p:nvPr/>
        </p:nvSpPr>
        <p:spPr>
          <a:xfrm>
            <a:off x="1051683" y="3222630"/>
            <a:ext cx="3806576" cy="646331"/>
          </a:xfrm>
          <a:prstGeom prst="rect">
            <a:avLst/>
          </a:prstGeom>
          <a:noFill/>
        </p:spPr>
        <p:txBody>
          <a:bodyPr wrap="square" rtlCol="0">
            <a:spAutoFit/>
          </a:bodyPr>
          <a:lstStyle/>
          <a:p>
            <a:pPr algn="ctr"/>
            <a:r>
              <a:rPr lang="en-IE" sz="3600"/>
              <a:t>examinations.ie</a:t>
            </a:r>
            <a:endParaRPr lang="en-GB" sz="3600"/>
          </a:p>
        </p:txBody>
      </p:sp>
      <p:pic>
        <p:nvPicPr>
          <p:cNvPr id="8" name="Picture 2" descr="SEC Examiner – Sec Examiner, Learn, Earn, Return">
            <a:extLst>
              <a:ext uri="{FF2B5EF4-FFF2-40B4-BE49-F238E27FC236}">
                <a16:creationId xmlns:a16="http://schemas.microsoft.com/office/drawing/2014/main" id="{8110FF88-D415-652F-F4B8-0EBF1E48F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82" y="603132"/>
            <a:ext cx="4047934" cy="1499235"/>
          </a:xfrm>
          <a:prstGeom prst="rect">
            <a:avLst/>
          </a:prstGeom>
          <a:solidFill>
            <a:schemeClr val="bg1"/>
          </a:solidFill>
        </p:spPr>
      </p:pic>
    </p:spTree>
    <p:extLst>
      <p:ext uri="{BB962C8B-B14F-4D97-AF65-F5344CB8AC3E}">
        <p14:creationId xmlns:p14="http://schemas.microsoft.com/office/powerpoint/2010/main" val="355756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4FB157-B870-DB6C-4631-78C50A9BCD78}"/>
              </a:ext>
            </a:extLst>
          </p:cNvPr>
          <p:cNvSpPr/>
          <p:nvPr/>
        </p:nvSpPr>
        <p:spPr>
          <a:xfrm>
            <a:off x="0" y="-1"/>
            <a:ext cx="12178252"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3EC1563-5E6C-CB37-5A77-A977F795F935}"/>
              </a:ext>
            </a:extLst>
          </p:cNvPr>
          <p:cNvPicPr>
            <a:picLocks noChangeAspect="1"/>
          </p:cNvPicPr>
          <p:nvPr/>
        </p:nvPicPr>
        <p:blipFill>
          <a:blip r:embed="rId2"/>
          <a:stretch>
            <a:fillRect/>
          </a:stretch>
        </p:blipFill>
        <p:spPr>
          <a:xfrm>
            <a:off x="2547353" y="1"/>
            <a:ext cx="7695210" cy="6858000"/>
          </a:xfrm>
          <a:prstGeom prst="rect">
            <a:avLst/>
          </a:prstGeom>
          <a:ln>
            <a:solidFill>
              <a:schemeClr val="bg1"/>
            </a:solidFill>
          </a:ln>
          <a:effectLst/>
        </p:spPr>
      </p:pic>
      <p:pic>
        <p:nvPicPr>
          <p:cNvPr id="11" name="Picture 10">
            <a:extLst>
              <a:ext uri="{FF2B5EF4-FFF2-40B4-BE49-F238E27FC236}">
                <a16:creationId xmlns:a16="http://schemas.microsoft.com/office/drawing/2014/main" id="{37A3F0C2-D8B9-1D1B-B796-204A91FB8DBF}"/>
              </a:ext>
            </a:extLst>
          </p:cNvPr>
          <p:cNvPicPr>
            <a:picLocks noChangeAspect="1"/>
          </p:cNvPicPr>
          <p:nvPr/>
        </p:nvPicPr>
        <p:blipFill>
          <a:blip r:embed="rId3"/>
          <a:stretch>
            <a:fillRect/>
          </a:stretch>
        </p:blipFill>
        <p:spPr>
          <a:xfrm>
            <a:off x="13748" y="-2"/>
            <a:ext cx="12192000" cy="6849140"/>
          </a:xfrm>
          <a:prstGeom prst="rect">
            <a:avLst/>
          </a:prstGeom>
        </p:spPr>
      </p:pic>
      <p:pic>
        <p:nvPicPr>
          <p:cNvPr id="9" name="Picture 8">
            <a:extLst>
              <a:ext uri="{FF2B5EF4-FFF2-40B4-BE49-F238E27FC236}">
                <a16:creationId xmlns:a16="http://schemas.microsoft.com/office/drawing/2014/main" id="{539F1380-B010-AD36-C7CD-BF7CFA1918E9}"/>
              </a:ext>
            </a:extLst>
          </p:cNvPr>
          <p:cNvPicPr>
            <a:picLocks noChangeAspect="1"/>
          </p:cNvPicPr>
          <p:nvPr/>
        </p:nvPicPr>
        <p:blipFill>
          <a:blip r:embed="rId4"/>
          <a:stretch>
            <a:fillRect/>
          </a:stretch>
        </p:blipFill>
        <p:spPr>
          <a:xfrm>
            <a:off x="6874" y="8862"/>
            <a:ext cx="12178252" cy="6858000"/>
          </a:xfrm>
          <a:prstGeom prst="rect">
            <a:avLst/>
          </a:prstGeom>
        </p:spPr>
      </p:pic>
    </p:spTree>
    <p:extLst>
      <p:ext uri="{BB962C8B-B14F-4D97-AF65-F5344CB8AC3E}">
        <p14:creationId xmlns:p14="http://schemas.microsoft.com/office/powerpoint/2010/main" val="2163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0507-D7C5-E09F-6AF6-C45ABE5AEAEA}"/>
              </a:ext>
            </a:extLst>
          </p:cNvPr>
          <p:cNvSpPr>
            <a:spLocks noGrp="1"/>
          </p:cNvSpPr>
          <p:nvPr>
            <p:ph type="title"/>
          </p:nvPr>
        </p:nvSpPr>
        <p:spPr>
          <a:xfrm>
            <a:off x="838200" y="16773"/>
            <a:ext cx="10515600" cy="1325563"/>
          </a:xfrm>
        </p:spPr>
        <p:txBody>
          <a:bodyPr/>
          <a:lstStyle/>
          <a:p>
            <a:r>
              <a:rPr lang="en-IE" dirty="0"/>
              <a:t>Sample Papers</a:t>
            </a:r>
            <a:endParaRPr lang="en-GB" dirty="0"/>
          </a:p>
        </p:txBody>
      </p:sp>
      <p:pic>
        <p:nvPicPr>
          <p:cNvPr id="8" name="Content Placeholder 7">
            <a:extLst>
              <a:ext uri="{FF2B5EF4-FFF2-40B4-BE49-F238E27FC236}">
                <a16:creationId xmlns:a16="http://schemas.microsoft.com/office/drawing/2014/main" id="{8C9A8352-F8F7-A291-7CA8-C5ADC9B885F0}"/>
              </a:ext>
            </a:extLst>
          </p:cNvPr>
          <p:cNvPicPr>
            <a:picLocks noGrp="1" noChangeAspect="1"/>
          </p:cNvPicPr>
          <p:nvPr>
            <p:ph sz="half" idx="1"/>
          </p:nvPr>
        </p:nvPicPr>
        <p:blipFill>
          <a:blip r:embed="rId3"/>
          <a:stretch>
            <a:fillRect/>
          </a:stretch>
        </p:blipFill>
        <p:spPr>
          <a:xfrm>
            <a:off x="7931122" y="1260274"/>
            <a:ext cx="3048708" cy="4351338"/>
          </a:xfrm>
          <a:ln>
            <a:solidFill>
              <a:schemeClr val="bg1"/>
            </a:solidFill>
          </a:ln>
          <a:effectLst>
            <a:outerShdw blurRad="63500" sx="102000" sy="102000" algn="ctr" rotWithShape="0">
              <a:prstClr val="black">
                <a:alpha val="40000"/>
              </a:prstClr>
            </a:outerShdw>
          </a:effectLst>
        </p:spPr>
      </p:pic>
      <p:pic>
        <p:nvPicPr>
          <p:cNvPr id="6" name="Content Placeholder 5">
            <a:extLst>
              <a:ext uri="{FF2B5EF4-FFF2-40B4-BE49-F238E27FC236}">
                <a16:creationId xmlns:a16="http://schemas.microsoft.com/office/drawing/2014/main" id="{61E06802-09A6-8166-1ED0-F31DEDA4A49E}"/>
              </a:ext>
            </a:extLst>
          </p:cNvPr>
          <p:cNvPicPr>
            <a:picLocks noGrp="1" noChangeAspect="1"/>
          </p:cNvPicPr>
          <p:nvPr>
            <p:ph sz="half" idx="2"/>
          </p:nvPr>
        </p:nvPicPr>
        <p:blipFill>
          <a:blip r:embed="rId4"/>
          <a:stretch>
            <a:fillRect/>
          </a:stretch>
        </p:blipFill>
        <p:spPr>
          <a:xfrm>
            <a:off x="6391644" y="1772314"/>
            <a:ext cx="3078955" cy="4409889"/>
          </a:xfrm>
          <a:ln>
            <a:solidFill>
              <a:schemeClr val="bg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074720C5-6BBA-5901-0F7F-3E98BEDEF0A7}"/>
              </a:ext>
            </a:extLst>
          </p:cNvPr>
          <p:cNvPicPr>
            <a:picLocks noChangeAspect="1"/>
          </p:cNvPicPr>
          <p:nvPr/>
        </p:nvPicPr>
        <p:blipFill>
          <a:blip r:embed="rId5"/>
          <a:stretch>
            <a:fillRect/>
          </a:stretch>
        </p:blipFill>
        <p:spPr>
          <a:xfrm>
            <a:off x="1096922" y="1260274"/>
            <a:ext cx="3078955" cy="4376581"/>
          </a:xfrm>
          <a:prstGeom prst="rect">
            <a:avLst/>
          </a:prstGeom>
          <a:ln>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3A4DC7F9-A452-B8C5-B0E0-C579238F28B2}"/>
              </a:ext>
            </a:extLst>
          </p:cNvPr>
          <p:cNvPicPr>
            <a:picLocks noChangeAspect="1"/>
          </p:cNvPicPr>
          <p:nvPr/>
        </p:nvPicPr>
        <p:blipFill>
          <a:blip r:embed="rId6"/>
          <a:stretch>
            <a:fillRect/>
          </a:stretch>
        </p:blipFill>
        <p:spPr>
          <a:xfrm>
            <a:off x="3040243" y="1790724"/>
            <a:ext cx="3055757" cy="4391479"/>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67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C9A0-9121-E7D9-0A79-9ABA600E9E97}"/>
              </a:ext>
            </a:extLst>
          </p:cNvPr>
          <p:cNvSpPr>
            <a:spLocks noGrp="1"/>
          </p:cNvSpPr>
          <p:nvPr>
            <p:ph type="title"/>
          </p:nvPr>
        </p:nvSpPr>
        <p:spPr/>
        <p:txBody>
          <a:bodyPr/>
          <a:lstStyle/>
          <a:p>
            <a:r>
              <a:rPr lang="en-IE" dirty="0"/>
              <a:t>Leaving Certificate Examination </a:t>
            </a:r>
            <a:br>
              <a:rPr lang="en-IE" dirty="0"/>
            </a:br>
            <a:r>
              <a:rPr lang="en-IE" dirty="0"/>
              <a:t>Sample Paper</a:t>
            </a:r>
            <a:endParaRPr lang="en-GB" dirty="0"/>
          </a:p>
        </p:txBody>
      </p:sp>
      <p:sp>
        <p:nvSpPr>
          <p:cNvPr id="3" name="Content Placeholder 2">
            <a:extLst>
              <a:ext uri="{FF2B5EF4-FFF2-40B4-BE49-F238E27FC236}">
                <a16:creationId xmlns:a16="http://schemas.microsoft.com/office/drawing/2014/main" id="{ADD3E52F-6AC0-86C8-F468-7980751A98BC}"/>
              </a:ext>
            </a:extLst>
          </p:cNvPr>
          <p:cNvSpPr>
            <a:spLocks noGrp="1"/>
          </p:cNvSpPr>
          <p:nvPr>
            <p:ph sz="half" idx="1"/>
          </p:nvPr>
        </p:nvSpPr>
        <p:spPr>
          <a:xfrm>
            <a:off x="838200" y="2536371"/>
            <a:ext cx="10374086" cy="3640592"/>
          </a:xfrm>
        </p:spPr>
        <p:txBody>
          <a:bodyPr>
            <a:normAutofit/>
          </a:bodyPr>
          <a:lstStyle/>
          <a:p>
            <a:pPr marL="0" indent="0">
              <a:buNone/>
            </a:pPr>
            <a:endParaRPr lang="en-GB" sz="2400" b="1" dirty="0">
              <a:solidFill>
                <a:schemeClr val="tx1"/>
              </a:solidFill>
            </a:endParaRPr>
          </a:p>
          <a:p>
            <a:pPr marL="0" indent="0">
              <a:buNone/>
            </a:pPr>
            <a:r>
              <a:rPr lang="en-GB" sz="2400" b="1" dirty="0">
                <a:solidFill>
                  <a:schemeClr val="tx1"/>
                </a:solidFill>
              </a:rPr>
              <a:t>Section A: Capstone Text 					100 marks</a:t>
            </a:r>
            <a:endParaRPr lang="en-GB" sz="2400" dirty="0">
              <a:solidFill>
                <a:schemeClr val="tx1"/>
              </a:solidFill>
            </a:endParaRPr>
          </a:p>
          <a:p>
            <a:pPr marL="0" indent="0">
              <a:buNone/>
            </a:pPr>
            <a:r>
              <a:rPr lang="en-GB" sz="2400" dirty="0">
                <a:solidFill>
                  <a:schemeClr val="tx1"/>
                </a:solidFill>
              </a:rPr>
              <a:t>		Answer Question 1 and Question 2</a:t>
            </a:r>
          </a:p>
          <a:p>
            <a:pPr marL="0" indent="0">
              <a:buNone/>
            </a:pPr>
            <a:endParaRPr lang="en-GB" sz="2400" b="1" dirty="0">
              <a:solidFill>
                <a:schemeClr val="tx1"/>
              </a:solidFill>
            </a:endParaRPr>
          </a:p>
          <a:p>
            <a:pPr marL="0" indent="0">
              <a:buNone/>
            </a:pPr>
            <a:r>
              <a:rPr lang="en-GB" sz="2400" b="1" dirty="0">
                <a:solidFill>
                  <a:schemeClr val="tx1"/>
                </a:solidFill>
              </a:rPr>
              <a:t>Section B: Unseen Texts 						200 marks</a:t>
            </a:r>
            <a:endParaRPr lang="en-GB" sz="2400" dirty="0">
              <a:solidFill>
                <a:schemeClr val="tx1"/>
              </a:solidFill>
            </a:endParaRPr>
          </a:p>
          <a:p>
            <a:pPr marL="0" indent="0">
              <a:buNone/>
            </a:pPr>
            <a:r>
              <a:rPr lang="en-GB" sz="2400" dirty="0">
                <a:solidFill>
                  <a:schemeClr val="tx1"/>
                </a:solidFill>
              </a:rPr>
              <a:t>		Answer Question 3, Question 4, and Question 5.</a:t>
            </a:r>
          </a:p>
          <a:p>
            <a:pPr marL="0" indent="0">
              <a:buNone/>
            </a:pPr>
            <a:endParaRPr lang="en-GB" sz="2400" dirty="0">
              <a:solidFill>
                <a:schemeClr val="tx1"/>
              </a:solidFill>
            </a:endParaRPr>
          </a:p>
          <a:p>
            <a:pPr marL="0" indent="0">
              <a:buNone/>
            </a:pPr>
            <a:r>
              <a:rPr lang="en-GB" sz="2400" dirty="0">
                <a:solidFill>
                  <a:schemeClr val="tx1"/>
                </a:solidFill>
              </a:rPr>
              <a:t>There are internal choices in some questions.</a:t>
            </a:r>
            <a:endParaRPr lang="en-GB" dirty="0">
              <a:solidFill>
                <a:schemeClr val="tx1"/>
              </a:solidFill>
            </a:endParaRPr>
          </a:p>
        </p:txBody>
      </p:sp>
      <p:sp>
        <p:nvSpPr>
          <p:cNvPr id="6" name="TextBox 5">
            <a:extLst>
              <a:ext uri="{FF2B5EF4-FFF2-40B4-BE49-F238E27FC236}">
                <a16:creationId xmlns:a16="http://schemas.microsoft.com/office/drawing/2014/main" id="{7C606AF4-3ADA-4334-6985-3E491BF1AE76}"/>
              </a:ext>
            </a:extLst>
          </p:cNvPr>
          <p:cNvSpPr txBox="1"/>
          <p:nvPr/>
        </p:nvSpPr>
        <p:spPr>
          <a:xfrm>
            <a:off x="838200" y="2188419"/>
            <a:ext cx="10700657" cy="461665"/>
          </a:xfrm>
          <a:prstGeom prst="rect">
            <a:avLst/>
          </a:prstGeom>
          <a:noFill/>
        </p:spPr>
        <p:txBody>
          <a:bodyPr wrap="square">
            <a:spAutoFit/>
          </a:bodyPr>
          <a:lstStyle/>
          <a:p>
            <a:r>
              <a:rPr lang="en-GB" sz="2400" dirty="0"/>
              <a:t>There are </a:t>
            </a:r>
            <a:r>
              <a:rPr lang="en-GB" sz="2400" b="1" dirty="0"/>
              <a:t>two sections </a:t>
            </a:r>
            <a:r>
              <a:rPr lang="en-GB" sz="2400" dirty="0"/>
              <a:t>in the sample examination papers - </a:t>
            </a:r>
            <a:r>
              <a:rPr lang="en-GB" sz="2400" b="1" dirty="0">
                <a:solidFill>
                  <a:srgbClr val="FC88B1"/>
                </a:solidFill>
              </a:rPr>
              <a:t>HL</a:t>
            </a:r>
            <a:r>
              <a:rPr lang="en-GB" sz="2400" dirty="0"/>
              <a:t> and </a:t>
            </a:r>
            <a:r>
              <a:rPr lang="en-GB" sz="2400" b="1" dirty="0">
                <a:solidFill>
                  <a:srgbClr val="0070C0"/>
                </a:solidFill>
              </a:rPr>
              <a:t>OL</a:t>
            </a:r>
            <a:r>
              <a:rPr lang="en-GB" sz="2400" dirty="0"/>
              <a:t>.</a:t>
            </a:r>
          </a:p>
        </p:txBody>
      </p:sp>
    </p:spTree>
    <p:extLst>
      <p:ext uri="{BB962C8B-B14F-4D97-AF65-F5344CB8AC3E}">
        <p14:creationId xmlns:p14="http://schemas.microsoft.com/office/powerpoint/2010/main" val="27186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2847-870A-A2B8-50E3-F423A9F84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F8392-8D84-3239-6081-A07472DF312B}"/>
              </a:ext>
            </a:extLst>
          </p:cNvPr>
          <p:cNvSpPr>
            <a:spLocks noGrp="1"/>
          </p:cNvSpPr>
          <p:nvPr>
            <p:ph type="title"/>
          </p:nvPr>
        </p:nvSpPr>
        <p:spPr/>
        <p:txBody>
          <a:bodyPr/>
          <a:lstStyle/>
          <a:p>
            <a:r>
              <a:rPr lang="en-GB" dirty="0"/>
              <a:t>Structure and layout</a:t>
            </a:r>
          </a:p>
        </p:txBody>
      </p:sp>
      <p:pic>
        <p:nvPicPr>
          <p:cNvPr id="5" name="Content Placeholder 4">
            <a:extLst>
              <a:ext uri="{FF2B5EF4-FFF2-40B4-BE49-F238E27FC236}">
                <a16:creationId xmlns:a16="http://schemas.microsoft.com/office/drawing/2014/main" id="{6576211F-3595-A0A0-7567-7ACCE2115B96}"/>
              </a:ext>
            </a:extLst>
          </p:cNvPr>
          <p:cNvPicPr>
            <a:picLocks noGrp="1" noChangeAspect="1"/>
          </p:cNvPicPr>
          <p:nvPr>
            <p:ph sz="half" idx="1"/>
          </p:nvPr>
        </p:nvPicPr>
        <p:blipFill>
          <a:blip r:embed="rId3"/>
          <a:stretch>
            <a:fillRect/>
          </a:stretch>
        </p:blipFill>
        <p:spPr>
          <a:xfrm>
            <a:off x="1915087" y="1825625"/>
            <a:ext cx="3027825" cy="4351338"/>
          </a:xfrm>
          <a:prstGeom prst="rect">
            <a:avLst/>
          </a:prstGeom>
          <a:ln>
            <a:solidFill>
              <a:schemeClr val="bg1"/>
            </a:solidFill>
          </a:ln>
          <a:effectLst>
            <a:outerShdw blurRad="63500" sx="102000" sy="102000" algn="ctr" rotWithShape="0">
              <a:prstClr val="black">
                <a:alpha val="40000"/>
              </a:prstClr>
            </a:outerShdw>
          </a:effectLst>
        </p:spPr>
      </p:pic>
      <p:pic>
        <p:nvPicPr>
          <p:cNvPr id="6" name="Content Placeholder 7">
            <a:extLst>
              <a:ext uri="{FF2B5EF4-FFF2-40B4-BE49-F238E27FC236}">
                <a16:creationId xmlns:a16="http://schemas.microsoft.com/office/drawing/2014/main" id="{829D240B-B803-C31A-F072-2B61A0D577BE}"/>
              </a:ext>
            </a:extLst>
          </p:cNvPr>
          <p:cNvPicPr>
            <a:picLocks noGrp="1" noChangeAspect="1"/>
          </p:cNvPicPr>
          <p:nvPr>
            <p:ph sz="half" idx="2"/>
          </p:nvPr>
        </p:nvPicPr>
        <p:blipFill>
          <a:blip r:embed="rId4"/>
          <a:stretch>
            <a:fillRect/>
          </a:stretch>
        </p:blipFill>
        <p:spPr>
          <a:xfrm>
            <a:off x="7238646" y="1825625"/>
            <a:ext cx="3048708" cy="4351338"/>
          </a:xfr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859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5C0F-0073-32A1-BF66-73B93F56DA72}"/>
              </a:ext>
            </a:extLst>
          </p:cNvPr>
          <p:cNvSpPr>
            <a:spLocks noGrp="1"/>
          </p:cNvSpPr>
          <p:nvPr>
            <p:ph type="title"/>
          </p:nvPr>
        </p:nvSpPr>
        <p:spPr/>
        <p:txBody>
          <a:bodyPr/>
          <a:lstStyle/>
          <a:p>
            <a:r>
              <a:rPr lang="en-IE" dirty="0"/>
              <a:t>Time to Explore</a:t>
            </a:r>
            <a:endParaRPr lang="en-GB" dirty="0"/>
          </a:p>
        </p:txBody>
      </p:sp>
      <p:sp>
        <p:nvSpPr>
          <p:cNvPr id="4" name="Content Placeholder 3">
            <a:extLst>
              <a:ext uri="{FF2B5EF4-FFF2-40B4-BE49-F238E27FC236}">
                <a16:creationId xmlns:a16="http://schemas.microsoft.com/office/drawing/2014/main" id="{2ABD9DAD-A1D9-0162-324D-0190E5C5CC50}"/>
              </a:ext>
            </a:extLst>
          </p:cNvPr>
          <p:cNvSpPr>
            <a:spLocks noGrp="1"/>
          </p:cNvSpPr>
          <p:nvPr>
            <p:ph sz="half" idx="2"/>
          </p:nvPr>
        </p:nvSpPr>
        <p:spPr/>
        <p:txBody>
          <a:bodyPr/>
          <a:lstStyle/>
          <a:p>
            <a:pPr marL="0" indent="0">
              <a:buNone/>
            </a:pPr>
            <a:r>
              <a:rPr lang="en-IE" dirty="0">
                <a:solidFill>
                  <a:schemeClr val="tx1"/>
                </a:solidFill>
              </a:rPr>
              <a:t>Use the next few minutes to examine each of the sample papers in detail at both Higher and Ordinary Level.</a:t>
            </a:r>
          </a:p>
          <a:p>
            <a:pPr marL="0" indent="0">
              <a:buNone/>
            </a:pPr>
            <a:r>
              <a:rPr lang="en-IE" dirty="0">
                <a:solidFill>
                  <a:schemeClr val="tx1"/>
                </a:solidFill>
              </a:rPr>
              <a:t>You may want to identify the varying forms of assessment styles and stimuli used in conjunction with the type of language learning being assessed.</a:t>
            </a:r>
            <a:endParaRPr lang="en-GB" dirty="0">
              <a:solidFill>
                <a:schemeClr val="tx1"/>
              </a:solidFill>
            </a:endParaRPr>
          </a:p>
        </p:txBody>
      </p:sp>
      <p:pic>
        <p:nvPicPr>
          <p:cNvPr id="4100" name="Picture 4" descr="Sundial from Athens">
            <a:extLst>
              <a:ext uri="{FF2B5EF4-FFF2-40B4-BE49-F238E27FC236}">
                <a16:creationId xmlns:a16="http://schemas.microsoft.com/office/drawing/2014/main" id="{CF42FF11-50FC-6127-BA7A-AC6CAFB701C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602886"/>
            <a:ext cx="5075433" cy="4351338"/>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5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8CC9-E71B-1E39-0F7F-4D11437BC65B}"/>
              </a:ext>
            </a:extLst>
          </p:cNvPr>
          <p:cNvSpPr>
            <a:spLocks noGrp="1"/>
          </p:cNvSpPr>
          <p:nvPr>
            <p:ph type="title"/>
          </p:nvPr>
        </p:nvSpPr>
        <p:spPr/>
        <p:txBody>
          <a:bodyPr>
            <a:normAutofit fontScale="90000"/>
          </a:bodyPr>
          <a:lstStyle/>
          <a:p>
            <a:r>
              <a:rPr lang="en-IE" dirty="0"/>
              <a:t>Similarities between </a:t>
            </a:r>
            <a:br>
              <a:rPr lang="en-IE" dirty="0"/>
            </a:br>
            <a:r>
              <a:rPr lang="en-IE" dirty="0"/>
              <a:t>Higher and Ordinary Level Sample Papers</a:t>
            </a:r>
            <a:endParaRPr lang="en-GB" dirty="0"/>
          </a:p>
        </p:txBody>
      </p:sp>
      <p:sp>
        <p:nvSpPr>
          <p:cNvPr id="3" name="Content Placeholder 2">
            <a:extLst>
              <a:ext uri="{FF2B5EF4-FFF2-40B4-BE49-F238E27FC236}">
                <a16:creationId xmlns:a16="http://schemas.microsoft.com/office/drawing/2014/main" id="{D6250F00-3127-9339-15CF-6F643C4A7DF1}"/>
              </a:ext>
            </a:extLst>
          </p:cNvPr>
          <p:cNvSpPr>
            <a:spLocks noGrp="1"/>
          </p:cNvSpPr>
          <p:nvPr>
            <p:ph sz="half" idx="1"/>
          </p:nvPr>
        </p:nvSpPr>
        <p:spPr/>
        <p:txBody>
          <a:bodyPr>
            <a:normAutofit/>
          </a:bodyPr>
          <a:lstStyle/>
          <a:p>
            <a:r>
              <a:rPr lang="en-IE"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Always 5 questions</a:t>
            </a:r>
          </a:p>
          <a:p>
            <a:pPr marL="0" indent="0">
              <a:buNone/>
            </a:pPr>
            <a:endPar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Questions 1 and 2 capstone text</a:t>
            </a:r>
            <a:r>
              <a:rPr lang="en-GB"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always </a:t>
            </a:r>
          </a:p>
          <a:p>
            <a:pPr lvl="1"/>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different extracts </a:t>
            </a:r>
          </a:p>
          <a:p>
            <a:pPr lvl="1"/>
            <a:endParaRPr lang="en-GB"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Questions 3-5 unseen texts</a:t>
            </a:r>
          </a:p>
          <a:p>
            <a:pPr lvl="1">
              <a:lnSpc>
                <a:spcPct val="107000"/>
              </a:lnSpc>
              <a:spcAft>
                <a:spcPts val="800"/>
              </a:spcAft>
            </a:pPr>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not always 3 different texts </a:t>
            </a:r>
            <a:endParaRPr lang="en-GB"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I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always one 80 mark comprehension question in Section B </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Content Placeholder 4">
            <a:extLst>
              <a:ext uri="{FF2B5EF4-FFF2-40B4-BE49-F238E27FC236}">
                <a16:creationId xmlns:a16="http://schemas.microsoft.com/office/drawing/2014/main" id="{D14D17D2-60C9-2809-E06B-15F67108EEDE}"/>
              </a:ext>
            </a:extLst>
          </p:cNvPr>
          <p:cNvPicPr>
            <a:picLocks noGrp="1" noChangeAspect="1"/>
          </p:cNvPicPr>
          <p:nvPr>
            <p:ph sz="half" idx="2"/>
          </p:nvPr>
        </p:nvPicPr>
        <p:blipFill>
          <a:blip r:embed="rId3"/>
          <a:stretch>
            <a:fillRect/>
          </a:stretch>
        </p:blipFill>
        <p:spPr>
          <a:xfrm>
            <a:off x="7249087" y="1825625"/>
            <a:ext cx="3027825" cy="4351338"/>
          </a:xfrm>
          <a:prstGeom prst="rect">
            <a:avLst/>
          </a:prstGeom>
          <a:ln>
            <a:solidFill>
              <a:schemeClr val="bg1"/>
            </a:solidFill>
          </a:ln>
          <a:effectLst>
            <a:outerShdw blurRad="63500" sx="102000" sy="102000" algn="ctr" rotWithShape="0">
              <a:prstClr val="black">
                <a:alpha val="40000"/>
              </a:prstClr>
            </a:outerShdw>
          </a:effectLst>
        </p:spPr>
      </p:pic>
      <p:pic>
        <p:nvPicPr>
          <p:cNvPr id="6" name="Content Placeholder 7">
            <a:extLst>
              <a:ext uri="{FF2B5EF4-FFF2-40B4-BE49-F238E27FC236}">
                <a16:creationId xmlns:a16="http://schemas.microsoft.com/office/drawing/2014/main" id="{3E502CB3-1266-48E5-CADD-21180FDEC88D}"/>
              </a:ext>
            </a:extLst>
          </p:cNvPr>
          <p:cNvPicPr>
            <a:picLocks noChangeAspect="1"/>
          </p:cNvPicPr>
          <p:nvPr/>
        </p:nvPicPr>
        <p:blipFill>
          <a:blip r:embed="rId4"/>
          <a:stretch>
            <a:fillRect/>
          </a:stretch>
        </p:blipFill>
        <p:spPr>
          <a:xfrm>
            <a:off x="8762999" y="1690688"/>
            <a:ext cx="3048708" cy="4351338"/>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321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D206-EF9D-730A-B640-872A76DE3A58}"/>
              </a:ext>
            </a:extLst>
          </p:cNvPr>
          <p:cNvSpPr>
            <a:spLocks noGrp="1"/>
          </p:cNvSpPr>
          <p:nvPr>
            <p:ph type="title"/>
          </p:nvPr>
        </p:nvSpPr>
        <p:spPr/>
        <p:txBody>
          <a:bodyPr/>
          <a:lstStyle/>
          <a:p>
            <a:r>
              <a:rPr lang="en-IE" dirty="0"/>
              <a:t>Walk-through</a:t>
            </a:r>
            <a:endParaRPr lang="en-GB" dirty="0"/>
          </a:p>
        </p:txBody>
      </p:sp>
      <p:pic>
        <p:nvPicPr>
          <p:cNvPr id="5" name="Content Placeholder 4">
            <a:extLst>
              <a:ext uri="{FF2B5EF4-FFF2-40B4-BE49-F238E27FC236}">
                <a16:creationId xmlns:a16="http://schemas.microsoft.com/office/drawing/2014/main" id="{2D164D28-CE5D-C5C0-1CB3-167AE964260F}"/>
              </a:ext>
            </a:extLst>
          </p:cNvPr>
          <p:cNvPicPr>
            <a:picLocks noGrp="1" noChangeAspect="1"/>
          </p:cNvPicPr>
          <p:nvPr>
            <p:ph sz="half" idx="1"/>
          </p:nvPr>
        </p:nvPicPr>
        <p:blipFill>
          <a:blip r:embed="rId3"/>
          <a:stretch>
            <a:fillRect/>
          </a:stretch>
        </p:blipFill>
        <p:spPr>
          <a:xfrm>
            <a:off x="1915087" y="1825625"/>
            <a:ext cx="3027825" cy="4351338"/>
          </a:xfrm>
          <a:prstGeom prst="rect">
            <a:avLst/>
          </a:prstGeom>
          <a:ln>
            <a:solidFill>
              <a:schemeClr val="bg1"/>
            </a:solidFill>
          </a:ln>
          <a:effectLst>
            <a:outerShdw blurRad="63500" sx="102000" sy="102000" algn="ctr" rotWithShape="0">
              <a:prstClr val="black">
                <a:alpha val="40000"/>
              </a:prstClr>
            </a:outerShdw>
          </a:effectLst>
        </p:spPr>
      </p:pic>
      <p:pic>
        <p:nvPicPr>
          <p:cNvPr id="6" name="Content Placeholder 7">
            <a:extLst>
              <a:ext uri="{FF2B5EF4-FFF2-40B4-BE49-F238E27FC236}">
                <a16:creationId xmlns:a16="http://schemas.microsoft.com/office/drawing/2014/main" id="{E27DEAEC-B28E-F9E0-AF8E-ABDBE875711B}"/>
              </a:ext>
            </a:extLst>
          </p:cNvPr>
          <p:cNvPicPr>
            <a:picLocks noGrp="1" noChangeAspect="1"/>
          </p:cNvPicPr>
          <p:nvPr>
            <p:ph sz="half" idx="2"/>
          </p:nvPr>
        </p:nvPicPr>
        <p:blipFill>
          <a:blip r:embed="rId4"/>
          <a:stretch>
            <a:fillRect/>
          </a:stretch>
        </p:blipFill>
        <p:spPr>
          <a:xfrm>
            <a:off x="7238646" y="1825625"/>
            <a:ext cx="3048708" cy="4351338"/>
          </a:xfr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768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FE35-8D62-1DE8-5BF5-962A21ECAA07}"/>
              </a:ext>
            </a:extLst>
          </p:cNvPr>
          <p:cNvSpPr>
            <a:spLocks noGrp="1"/>
          </p:cNvSpPr>
          <p:nvPr>
            <p:ph type="title"/>
          </p:nvPr>
        </p:nvSpPr>
        <p:spPr/>
        <p:txBody>
          <a:bodyPr/>
          <a:lstStyle/>
          <a:p>
            <a:r>
              <a:rPr lang="en-IE" dirty="0"/>
              <a:t>Spot the difference?</a:t>
            </a:r>
            <a:endParaRPr lang="en-GB" dirty="0"/>
          </a:p>
        </p:txBody>
      </p:sp>
      <p:pic>
        <p:nvPicPr>
          <p:cNvPr id="6" name="Content Placeholder 5">
            <a:extLst>
              <a:ext uri="{FF2B5EF4-FFF2-40B4-BE49-F238E27FC236}">
                <a16:creationId xmlns:a16="http://schemas.microsoft.com/office/drawing/2014/main" id="{D6005CB0-01B9-C167-DDFE-B1FB3B7F530A}"/>
              </a:ext>
            </a:extLst>
          </p:cNvPr>
          <p:cNvPicPr>
            <a:picLocks noGrp="1" noChangeAspect="1"/>
          </p:cNvPicPr>
          <p:nvPr>
            <p:ph sz="half" idx="1"/>
          </p:nvPr>
        </p:nvPicPr>
        <p:blipFill>
          <a:blip r:embed="rId3"/>
          <a:stretch>
            <a:fillRect/>
          </a:stretch>
        </p:blipFill>
        <p:spPr>
          <a:xfrm>
            <a:off x="1088571" y="1825625"/>
            <a:ext cx="5181600" cy="4059231"/>
          </a:xfrm>
          <a:ln>
            <a:solidFill>
              <a:schemeClr val="tx1"/>
            </a:solidFill>
          </a:ln>
        </p:spPr>
      </p:pic>
      <p:pic>
        <p:nvPicPr>
          <p:cNvPr id="16" name="Content Placeholder 15">
            <a:extLst>
              <a:ext uri="{FF2B5EF4-FFF2-40B4-BE49-F238E27FC236}">
                <a16:creationId xmlns:a16="http://schemas.microsoft.com/office/drawing/2014/main" id="{39C3D397-2A2B-1DCA-F19E-F0F67FC3717B}"/>
              </a:ext>
            </a:extLst>
          </p:cNvPr>
          <p:cNvPicPr>
            <a:picLocks noGrp="1" noChangeAspect="1"/>
          </p:cNvPicPr>
          <p:nvPr>
            <p:ph sz="half" idx="2"/>
          </p:nvPr>
        </p:nvPicPr>
        <p:blipFill>
          <a:blip r:embed="rId4"/>
          <a:stretch>
            <a:fillRect/>
          </a:stretch>
        </p:blipFill>
        <p:spPr>
          <a:xfrm>
            <a:off x="6649700" y="1183367"/>
            <a:ext cx="4181585" cy="5000452"/>
          </a:xfrm>
          <a:ln>
            <a:solidFill>
              <a:schemeClr val="tx1"/>
            </a:solidFill>
          </a:ln>
        </p:spPr>
      </p:pic>
    </p:spTree>
    <p:extLst>
      <p:ext uri="{BB962C8B-B14F-4D97-AF65-F5344CB8AC3E}">
        <p14:creationId xmlns:p14="http://schemas.microsoft.com/office/powerpoint/2010/main" val="118936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D08A-1474-C0B3-D041-9D28AC4EF0F0}"/>
              </a:ext>
            </a:extLst>
          </p:cNvPr>
          <p:cNvSpPr>
            <a:spLocks noGrp="1"/>
          </p:cNvSpPr>
          <p:nvPr>
            <p:ph type="title"/>
          </p:nvPr>
        </p:nvSpPr>
        <p:spPr>
          <a:xfrm>
            <a:off x="838200" y="365125"/>
            <a:ext cx="9725297" cy="1325563"/>
          </a:xfrm>
        </p:spPr>
        <p:txBody>
          <a:bodyPr>
            <a:normAutofit/>
          </a:bodyPr>
          <a:lstStyle/>
          <a:p>
            <a:r>
              <a:rPr lang="en-IE" dirty="0"/>
              <a:t>Identifying choice and differentiation in the sample papers</a:t>
            </a:r>
            <a:endParaRPr lang="en-GB" dirty="0">
              <a:solidFill>
                <a:srgbClr val="FF0000"/>
              </a:solidFill>
            </a:endParaRPr>
          </a:p>
        </p:txBody>
      </p:sp>
      <p:sp>
        <p:nvSpPr>
          <p:cNvPr id="3" name="Content Placeholder 2">
            <a:extLst>
              <a:ext uri="{FF2B5EF4-FFF2-40B4-BE49-F238E27FC236}">
                <a16:creationId xmlns:a16="http://schemas.microsoft.com/office/drawing/2014/main" id="{08C73FE2-22DE-9DF9-E140-79C96279E03D}"/>
              </a:ext>
            </a:extLst>
          </p:cNvPr>
          <p:cNvSpPr>
            <a:spLocks noGrp="1"/>
          </p:cNvSpPr>
          <p:nvPr>
            <p:ph sz="half" idx="1"/>
          </p:nvPr>
        </p:nvSpPr>
        <p:spPr>
          <a:xfrm>
            <a:off x="838200" y="1825625"/>
            <a:ext cx="5181600" cy="2539546"/>
          </a:xfrm>
        </p:spPr>
        <p:txBody>
          <a:bodyPr>
            <a:normAutofit/>
          </a:bodyPr>
          <a:lstStyle/>
          <a:p>
            <a:pPr marL="0" indent="0">
              <a:buNone/>
            </a:pPr>
            <a:r>
              <a:rPr lang="en-GB" b="1" dirty="0">
                <a:solidFill>
                  <a:schemeClr val="tx1"/>
                </a:solidFill>
              </a:rPr>
              <a:t>Differentiation: </a:t>
            </a:r>
          </a:p>
          <a:p>
            <a:r>
              <a:rPr lang="en-IE" sz="2000" dirty="0">
                <a:solidFill>
                  <a:schemeClr val="tx1"/>
                </a:solidFill>
              </a:rPr>
              <a:t>Section A – Capstone</a:t>
            </a:r>
          </a:p>
          <a:p>
            <a:pPr marL="0" indent="0">
              <a:buNone/>
            </a:pPr>
            <a:r>
              <a:rPr lang="en-GB" sz="2000" b="1" dirty="0">
                <a:solidFill>
                  <a:schemeClr val="tx1"/>
                </a:solidFill>
              </a:rPr>
              <a:t>Taking SP1 Question 2 as an example:</a:t>
            </a:r>
          </a:p>
          <a:p>
            <a:r>
              <a:rPr lang="en-GB" sz="2000" dirty="0">
                <a:solidFill>
                  <a:schemeClr val="tx1"/>
                </a:solidFill>
              </a:rPr>
              <a:t>Higher level requires language-based analysis</a:t>
            </a:r>
          </a:p>
          <a:p>
            <a:r>
              <a:rPr lang="en-GB" sz="2000" dirty="0">
                <a:solidFill>
                  <a:schemeClr val="tx1"/>
                </a:solidFill>
              </a:rPr>
              <a:t>Ordinary level is more open </a:t>
            </a:r>
          </a:p>
          <a:p>
            <a:pPr marL="0" indent="0">
              <a:buNone/>
            </a:pPr>
            <a:endParaRPr lang="en-GB" dirty="0"/>
          </a:p>
        </p:txBody>
      </p:sp>
      <p:sp>
        <p:nvSpPr>
          <p:cNvPr id="4" name="Content Placeholder 3">
            <a:extLst>
              <a:ext uri="{FF2B5EF4-FFF2-40B4-BE49-F238E27FC236}">
                <a16:creationId xmlns:a16="http://schemas.microsoft.com/office/drawing/2014/main" id="{011C5FAC-7877-B48B-699C-AAB4DD333409}"/>
              </a:ext>
            </a:extLst>
          </p:cNvPr>
          <p:cNvSpPr>
            <a:spLocks noGrp="1"/>
          </p:cNvSpPr>
          <p:nvPr>
            <p:ph sz="half" idx="2"/>
          </p:nvPr>
        </p:nvSpPr>
        <p:spPr>
          <a:xfrm>
            <a:off x="6172200" y="1825625"/>
            <a:ext cx="5181600" cy="2539546"/>
          </a:xfrm>
        </p:spPr>
        <p:txBody>
          <a:bodyPr>
            <a:normAutofit/>
          </a:bodyPr>
          <a:lstStyle/>
          <a:p>
            <a:r>
              <a:rPr lang="en-GB" b="1" dirty="0">
                <a:solidFill>
                  <a:schemeClr val="tx1"/>
                </a:solidFill>
              </a:rPr>
              <a:t>Differentiation: </a:t>
            </a:r>
          </a:p>
          <a:p>
            <a:r>
              <a:rPr lang="en-GB" sz="2000" dirty="0">
                <a:solidFill>
                  <a:schemeClr val="tx1"/>
                </a:solidFill>
              </a:rPr>
              <a:t>Section B – Unseen</a:t>
            </a:r>
          </a:p>
          <a:p>
            <a:endParaRPr lang="en-GB" sz="2000" dirty="0">
              <a:solidFill>
                <a:schemeClr val="tx1"/>
              </a:solidFill>
            </a:endParaRPr>
          </a:p>
          <a:p>
            <a:r>
              <a:rPr lang="en-GB" sz="2000" dirty="0">
                <a:solidFill>
                  <a:schemeClr val="tx1"/>
                </a:solidFill>
              </a:rPr>
              <a:t>Ordinary level often includes an overlap with capstone text so students can play to their strengths in course coverage </a:t>
            </a:r>
          </a:p>
          <a:p>
            <a:endParaRPr lang="en-GB" dirty="0"/>
          </a:p>
          <a:p>
            <a:endParaRPr lang="en-GB" dirty="0"/>
          </a:p>
        </p:txBody>
      </p:sp>
      <p:sp>
        <p:nvSpPr>
          <p:cNvPr id="5" name="TextBox 4">
            <a:extLst>
              <a:ext uri="{FF2B5EF4-FFF2-40B4-BE49-F238E27FC236}">
                <a16:creationId xmlns:a16="http://schemas.microsoft.com/office/drawing/2014/main" id="{EE43132D-075A-C644-7FB4-C9A371CB9420}"/>
              </a:ext>
            </a:extLst>
          </p:cNvPr>
          <p:cNvSpPr txBox="1"/>
          <p:nvPr/>
        </p:nvSpPr>
        <p:spPr>
          <a:xfrm>
            <a:off x="3132364" y="4677796"/>
            <a:ext cx="5774872" cy="523220"/>
          </a:xfrm>
          <a:prstGeom prst="rect">
            <a:avLst/>
          </a:prstGeom>
          <a:noFill/>
        </p:spPr>
        <p:txBody>
          <a:bodyPr wrap="square" rtlCol="0">
            <a:spAutoFit/>
          </a:bodyPr>
          <a:lstStyle/>
          <a:p>
            <a:pPr algn="ctr"/>
            <a:r>
              <a:rPr lang="en-IE" sz="2800" dirty="0"/>
              <a:t>What other examples can you find?</a:t>
            </a:r>
            <a:endParaRPr lang="en-GB" sz="2800" dirty="0"/>
          </a:p>
        </p:txBody>
      </p:sp>
    </p:spTree>
    <p:extLst>
      <p:ext uri="{BB962C8B-B14F-4D97-AF65-F5344CB8AC3E}">
        <p14:creationId xmlns:p14="http://schemas.microsoft.com/office/powerpoint/2010/main" val="405874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sp>
        <p:nvSpPr>
          <p:cNvPr id="4" name="Freeform 4"/>
          <p:cNvSpPr/>
          <p:nvPr/>
        </p:nvSpPr>
        <p:spPr>
          <a:xfrm>
            <a:off x="1037692" y="2319769"/>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sp>
        <p:nvSpPr>
          <p:cNvPr id="5" name="TextBox 5"/>
          <p:cNvSpPr txBox="1"/>
          <p:nvPr/>
        </p:nvSpPr>
        <p:spPr>
          <a:xfrm>
            <a:off x="803652" y="1414670"/>
            <a:ext cx="3725772" cy="785343"/>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p:cNvSpPr txBox="1"/>
          <p:nvPr/>
        </p:nvSpPr>
        <p:spPr>
          <a:xfrm>
            <a:off x="3553071"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7" name="TextBox 7"/>
          <p:cNvSpPr txBox="1"/>
          <p:nvPr/>
        </p:nvSpPr>
        <p:spPr>
          <a:xfrm>
            <a:off x="4910905" y="1799202"/>
            <a:ext cx="3903714" cy="516039"/>
          </a:xfrm>
          <a:prstGeom prst="rect">
            <a:avLst/>
          </a:prstGeom>
        </p:spPr>
        <p:txBody>
          <a:bodyPr lIns="0" tIns="0" rIns="0" bIns="0" rtlCol="0" anchor="t">
            <a:spAutoFit/>
          </a:bodyPr>
          <a:lstStyle/>
          <a:p>
            <a:pPr algn="ctr">
              <a:lnSpc>
                <a:spcPts val="2147"/>
              </a:lnSpc>
            </a:pPr>
            <a:r>
              <a:rPr lang="en-US" sz="1533" b="1" dirty="0">
                <a:solidFill>
                  <a:srgbClr val="000000"/>
                </a:solidFill>
                <a:latin typeface="Arial Bold"/>
                <a:ea typeface="Arial Bold"/>
                <a:cs typeface="Arial Bold"/>
                <a:sym typeface="Arial Bold"/>
              </a:rPr>
              <a:t>Classical Languages Online</a:t>
            </a:r>
          </a:p>
          <a:p>
            <a:pPr algn="ctr">
              <a:lnSpc>
                <a:spcPts val="2147"/>
              </a:lnSpc>
              <a:spcBef>
                <a:spcPct val="0"/>
              </a:spcBef>
            </a:pPr>
            <a:endParaRPr lang="en-US" sz="1533" b="1" dirty="0">
              <a:solidFill>
                <a:srgbClr val="000000"/>
              </a:solidFill>
              <a:latin typeface="Arial Bold"/>
              <a:ea typeface="Arial Bold"/>
              <a:cs typeface="Arial Bold"/>
              <a:sym typeface="Arial Bold"/>
            </a:endParaRPr>
          </a:p>
        </p:txBody>
      </p:sp>
      <p:sp>
        <p:nvSpPr>
          <p:cNvPr id="8" name="TextBox 8"/>
          <p:cNvSpPr txBox="1"/>
          <p:nvPr/>
        </p:nvSpPr>
        <p:spPr>
          <a:xfrm>
            <a:off x="7734507" y="6045307"/>
            <a:ext cx="2408822" cy="516039"/>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Full Day Face to Face PLE</a:t>
            </a:r>
          </a:p>
        </p:txBody>
      </p:sp>
      <p:sp>
        <p:nvSpPr>
          <p:cNvPr id="9" name="TextBox 9"/>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b="1" dirty="0">
                <a:solidFill>
                  <a:srgbClr val="0E85AA"/>
                </a:solidFill>
                <a:latin typeface="Arial Bold"/>
                <a:ea typeface="Arial Bold"/>
                <a:cs typeface="Arial Bold"/>
                <a:sym typeface="Arial Bold"/>
              </a:rPr>
              <a:t>Oide Timeline of Supports for Classical Languages</a:t>
            </a:r>
          </a:p>
        </p:txBody>
      </p:sp>
      <p:sp>
        <p:nvSpPr>
          <p:cNvPr id="10" name="TextBox 10"/>
          <p:cNvSpPr txBox="1"/>
          <p:nvPr/>
        </p:nvSpPr>
        <p:spPr>
          <a:xfrm>
            <a:off x="2241112" y="3939959"/>
            <a:ext cx="789281" cy="415948"/>
          </a:xfrm>
          <a:prstGeom prst="rect">
            <a:avLst/>
          </a:prstGeom>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November2024</a:t>
            </a:r>
          </a:p>
        </p:txBody>
      </p:sp>
      <p:sp>
        <p:nvSpPr>
          <p:cNvPr id="11" name="TextBox 11"/>
          <p:cNvSpPr txBox="1"/>
          <p:nvPr/>
        </p:nvSpPr>
        <p:spPr>
          <a:xfrm>
            <a:off x="4345862" y="3928779"/>
            <a:ext cx="789281" cy="415050"/>
          </a:xfrm>
          <a:prstGeom prst="rect">
            <a:avLst/>
          </a:prstGeom>
        </p:spPr>
        <p:txBody>
          <a:bodyPr lIns="0" tIns="0" rIns="0" bIns="0" rtlCol="0" anchor="t">
            <a:spAutoFit/>
          </a:bodyPr>
          <a:lstStyle/>
          <a:p>
            <a:pPr algn="ctr">
              <a:lnSpc>
                <a:spcPts val="1652"/>
              </a:lnSpc>
              <a:spcBef>
                <a:spcPct val="0"/>
              </a:spcBef>
            </a:pPr>
            <a:r>
              <a:rPr lang="en-US" sz="1150" b="1" dirty="0">
                <a:solidFill>
                  <a:srgbClr val="000000"/>
                </a:solidFill>
                <a:latin typeface="Arial Bold"/>
                <a:ea typeface="Arial Bold"/>
                <a:cs typeface="Arial Bold"/>
                <a:sym typeface="Arial Bold"/>
              </a:rPr>
              <a:t>March 2025</a:t>
            </a:r>
            <a:endParaRPr lang="en-US" sz="1180" b="1" dirty="0">
              <a:solidFill>
                <a:srgbClr val="000000"/>
              </a:solidFill>
              <a:latin typeface="Arial Bold"/>
              <a:ea typeface="Arial Bold"/>
              <a:cs typeface="Arial Bold"/>
              <a:sym typeface="Arial Bold"/>
            </a:endParaRPr>
          </a:p>
        </p:txBody>
      </p:sp>
      <p:sp>
        <p:nvSpPr>
          <p:cNvPr id="12" name="TextBox 12"/>
          <p:cNvSpPr txBox="1"/>
          <p:nvPr/>
        </p:nvSpPr>
        <p:spPr>
          <a:xfrm>
            <a:off x="6331802" y="3939959"/>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3</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3" name="TextBox 13"/>
          <p:cNvSpPr txBox="1"/>
          <p:nvPr/>
        </p:nvSpPr>
        <p:spPr>
          <a:xfrm>
            <a:off x="8480601" y="3943751"/>
            <a:ext cx="971226" cy="415948"/>
          </a:xfrm>
          <a:prstGeom prst="rect">
            <a:avLst/>
          </a:prstGeom>
        </p:spPr>
        <p:txBody>
          <a:bodyPr wrap="square"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1</a:t>
            </a:r>
          </a:p>
          <a:p>
            <a:pPr algn="ctr">
              <a:lnSpc>
                <a:spcPts val="1652"/>
              </a:lnSpc>
            </a:pPr>
            <a:r>
              <a:rPr lang="en-US" sz="1180" b="1" dirty="0">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7120A490-3B3B-D5BD-B678-CA90410EE66D}"/>
              </a:ext>
            </a:extLst>
          </p:cNvPr>
          <p:cNvSpPr txBox="1"/>
          <p:nvPr/>
        </p:nvSpPr>
        <p:spPr>
          <a:xfrm>
            <a:off x="10529125" y="3394938"/>
            <a:ext cx="1293027" cy="1505990"/>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September 2025</a:t>
            </a:r>
          </a:p>
          <a:p>
            <a:pPr algn="ctr">
              <a:lnSpc>
                <a:spcPts val="1652"/>
              </a:lnSpc>
              <a:spcBef>
                <a:spcPct val="0"/>
              </a:spcBef>
            </a:pPr>
            <a:r>
              <a:rPr lang="en-US" sz="1180" b="1" dirty="0">
                <a:solidFill>
                  <a:srgbClr val="000000"/>
                </a:solidFill>
                <a:latin typeface="Arial Bold"/>
                <a:ea typeface="Arial Bold"/>
                <a:cs typeface="Arial Bold"/>
                <a:sym typeface="Arial Bold"/>
              </a:rPr>
              <a:t>the new specifications for Ancient Greek and Latin begin to be taught in schools</a:t>
            </a:r>
          </a:p>
        </p:txBody>
      </p:sp>
      <p:sp>
        <p:nvSpPr>
          <p:cNvPr id="3" name="Oval 2">
            <a:extLst>
              <a:ext uri="{FF2B5EF4-FFF2-40B4-BE49-F238E27FC236}">
                <a16:creationId xmlns:a16="http://schemas.microsoft.com/office/drawing/2014/main" id="{1248F1E7-9DD1-4E17-6719-62B85D2D2285}"/>
              </a:ext>
            </a:extLst>
          </p:cNvPr>
          <p:cNvSpPr/>
          <p:nvPr/>
        </p:nvSpPr>
        <p:spPr>
          <a:xfrm>
            <a:off x="6123799" y="3444268"/>
            <a:ext cx="1477926" cy="145666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325C-8378-7B84-8D08-21977F7B91EE}"/>
              </a:ext>
            </a:extLst>
          </p:cNvPr>
          <p:cNvSpPr>
            <a:spLocks noGrp="1"/>
          </p:cNvSpPr>
          <p:nvPr>
            <p:ph type="title"/>
          </p:nvPr>
        </p:nvSpPr>
        <p:spPr>
          <a:xfrm>
            <a:off x="838200" y="172750"/>
            <a:ext cx="10515600" cy="1325563"/>
          </a:xfrm>
        </p:spPr>
        <p:txBody>
          <a:bodyPr/>
          <a:lstStyle/>
          <a:p>
            <a:r>
              <a:rPr lang="en-GB" dirty="0"/>
              <a:t>Reasonable Accommodations</a:t>
            </a:r>
          </a:p>
        </p:txBody>
      </p:sp>
      <p:sp>
        <p:nvSpPr>
          <p:cNvPr id="3" name="Content Placeholder 2">
            <a:extLst>
              <a:ext uri="{FF2B5EF4-FFF2-40B4-BE49-F238E27FC236}">
                <a16:creationId xmlns:a16="http://schemas.microsoft.com/office/drawing/2014/main" id="{4F69A560-1FA3-038D-19EF-68AEC121E135}"/>
              </a:ext>
            </a:extLst>
          </p:cNvPr>
          <p:cNvSpPr>
            <a:spLocks noGrp="1"/>
          </p:cNvSpPr>
          <p:nvPr>
            <p:ph idx="1"/>
          </p:nvPr>
        </p:nvSpPr>
        <p:spPr>
          <a:xfrm>
            <a:off x="838200" y="1874519"/>
            <a:ext cx="10515600" cy="4055555"/>
          </a:xfrm>
        </p:spPr>
        <p:txBody>
          <a:bodyPr>
            <a:normAutofit/>
          </a:bodyPr>
          <a:lstStyle/>
          <a:p>
            <a:pPr marL="0" indent="0">
              <a:buNone/>
            </a:pPr>
            <a:r>
              <a:rPr lang="en-GB" dirty="0">
                <a:solidFill>
                  <a:schemeClr val="tx1"/>
                </a:solidFill>
              </a:rPr>
              <a:t>… the scheme of Reasonable Accommodations, operated by the State Examinations Commission (SEC), is designed to assist students who would have difficulty in accessing the examination or communicating what they know to an examiner because of a physical, visual, sensory, hearing, or learning difficulty. The scheme assists such students to demonstrate what they know and can do, without compromising the integrity of the assessment. </a:t>
            </a:r>
          </a:p>
        </p:txBody>
      </p:sp>
      <p:sp>
        <p:nvSpPr>
          <p:cNvPr id="5" name="TextBox 4">
            <a:extLst>
              <a:ext uri="{FF2B5EF4-FFF2-40B4-BE49-F238E27FC236}">
                <a16:creationId xmlns:a16="http://schemas.microsoft.com/office/drawing/2014/main" id="{76C7DBDF-5648-14DB-78EE-A3734C0B67C2}"/>
              </a:ext>
            </a:extLst>
          </p:cNvPr>
          <p:cNvSpPr txBox="1"/>
          <p:nvPr/>
        </p:nvSpPr>
        <p:spPr>
          <a:xfrm>
            <a:off x="3314209" y="5671180"/>
            <a:ext cx="8150403" cy="338554"/>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600" b="0" i="1" u="none" strike="noStrike" kern="1400" cap="none" spc="0" normalizeH="0" baseline="0" noProof="0">
                <a:ln>
                  <a:noFill/>
                </a:ln>
                <a:solidFill>
                  <a:prstClr val="black">
                    <a:lumMod val="50000"/>
                    <a:lumOff val="50000"/>
                  </a:prstClr>
                </a:solidFill>
                <a:effectLst/>
                <a:uLnTx/>
                <a:uFillTx/>
                <a:latin typeface="Arial" panose="020B0604020202020204"/>
                <a:ea typeface="DengXian Light"/>
                <a:cs typeface="Times New Roman"/>
              </a:rPr>
              <a:t>Specification for Latin, pg. </a:t>
            </a:r>
            <a:r>
              <a:rPr lang="en-IE" sz="1600" i="1" kern="1400">
                <a:solidFill>
                  <a:prstClr val="black">
                    <a:lumMod val="50000"/>
                    <a:lumOff val="50000"/>
                  </a:prstClr>
                </a:solidFill>
                <a:latin typeface="Arial" panose="020B0604020202020204"/>
                <a:ea typeface="DengXian Light"/>
                <a:cs typeface="Times New Roman"/>
              </a:rPr>
              <a:t>26</a:t>
            </a:r>
            <a:endPar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a:ea typeface="DengXian Light"/>
              <a:cs typeface="Times New Roman"/>
            </a:endParaRPr>
          </a:p>
        </p:txBody>
      </p:sp>
    </p:spTree>
    <p:extLst>
      <p:ext uri="{BB962C8B-B14F-4D97-AF65-F5344CB8AC3E}">
        <p14:creationId xmlns:p14="http://schemas.microsoft.com/office/powerpoint/2010/main" val="1079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A3DEA-1DB3-76B1-4D4C-1DF6DC67C6D1}"/>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D771921-F7C3-B353-8694-D10DC0CD7F2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54112" y="1145395"/>
            <a:ext cx="2176576" cy="4085447"/>
          </a:xfrm>
          <a:prstGeom prst="rect">
            <a:avLst/>
          </a:prstGeom>
          <a:ln>
            <a:solidFill>
              <a:srgbClr val="44A0BB"/>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80F1DAB-B714-DA62-F3B8-5A5EBB258D3A}"/>
              </a:ext>
            </a:extLst>
          </p:cNvPr>
          <p:cNvSpPr txBox="1"/>
          <p:nvPr/>
        </p:nvSpPr>
        <p:spPr>
          <a:xfrm>
            <a:off x="527538" y="1465386"/>
            <a:ext cx="8487853" cy="48425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987A8"/>
                </a:solidFill>
                <a:effectLst/>
                <a:uLnTx/>
                <a:uFillTx/>
                <a:latin typeface="Arial" panose="020B0604020202020204"/>
                <a:ea typeface="+mn-ea"/>
                <a:cs typeface="+mn-cs"/>
              </a:rPr>
              <a:t>Answers to be written in spaces provided in booklet</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IE" sz="2800" dirty="0">
                <a:solidFill>
                  <a:srgbClr val="1987A8"/>
                </a:solidFill>
                <a:latin typeface="Arial" panose="020B0604020202020204"/>
              </a:rPr>
              <a:t>Write in blue or black pen</a:t>
            </a:r>
            <a:endParaRPr kumimoji="0" lang="en-IE" sz="2800" b="0" i="0" u="none" strike="noStrike" kern="1200" cap="none" spc="0" normalizeH="0" baseline="0" noProof="0" dirty="0">
              <a:ln>
                <a:noFill/>
              </a:ln>
              <a:solidFill>
                <a:srgbClr val="1987A8"/>
              </a:solidFill>
              <a:effectLst/>
              <a:uLnTx/>
              <a:uFillTx/>
              <a:latin typeface="Arial" panose="020B0604020202020204"/>
            </a:endParaRP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987A8"/>
                </a:solidFill>
                <a:effectLst/>
                <a:uLnTx/>
                <a:uFillTx/>
                <a:latin typeface="Arial" panose="020B0604020202020204"/>
              </a:rPr>
              <a:t>No need to use all space </a:t>
            </a:r>
            <a:r>
              <a:rPr kumimoji="0" lang="en-IE" sz="2800" b="0" i="0" u="none" strike="noStrike" kern="1200" cap="none" spc="0" normalizeH="0" baseline="0" noProof="0" dirty="0">
                <a:ln>
                  <a:noFill/>
                </a:ln>
                <a:solidFill>
                  <a:srgbClr val="1987A8"/>
                </a:solidFill>
                <a:effectLst/>
                <a:uLnTx/>
                <a:uFillTx/>
                <a:latin typeface="Arial" panose="020B0604020202020204"/>
                <a:ea typeface="+mn-ea"/>
                <a:cs typeface="+mn-cs"/>
              </a:rPr>
              <a:t>allocated to answers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987A8"/>
                </a:solidFill>
                <a:effectLst/>
                <a:uLnTx/>
                <a:uFillTx/>
                <a:latin typeface="Arial" panose="020B0604020202020204"/>
                <a:ea typeface="+mn-ea"/>
                <a:cs typeface="+mn-cs"/>
              </a:rPr>
              <a:t>Space for extra work at end of booklet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987A8"/>
                </a:solidFill>
                <a:effectLst/>
                <a:uLnTx/>
                <a:uFillTx/>
                <a:latin typeface="Arial" panose="020B0604020202020204"/>
                <a:ea typeface="+mn-ea"/>
                <a:cs typeface="+mn-cs"/>
              </a:rPr>
              <a:t>Note: all extra work must be labelled with question number and part</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987A8"/>
                </a:solidFill>
                <a:effectLst/>
                <a:uLnTx/>
                <a:uFillTx/>
                <a:latin typeface="Arial" panose="020B0604020202020204"/>
                <a:ea typeface="+mn-ea"/>
                <a:cs typeface="+mn-cs"/>
              </a:rPr>
              <a:t>Booklet will be scanned – writing outside the boxes may not be visible to examiner</a:t>
            </a:r>
          </a:p>
        </p:txBody>
      </p:sp>
      <p:sp>
        <p:nvSpPr>
          <p:cNvPr id="24" name="TextBox 23">
            <a:extLst>
              <a:ext uri="{FF2B5EF4-FFF2-40B4-BE49-F238E27FC236}">
                <a16:creationId xmlns:a16="http://schemas.microsoft.com/office/drawing/2014/main" id="{743F6176-A50E-CFF3-EDF9-59C5DE279E85}"/>
              </a:ext>
            </a:extLst>
          </p:cNvPr>
          <p:cNvSpPr txBox="1"/>
          <p:nvPr/>
        </p:nvSpPr>
        <p:spPr>
          <a:xfrm>
            <a:off x="9256246" y="5380637"/>
            <a:ext cx="21765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a:ln>
                  <a:noFill/>
                </a:ln>
                <a:solidFill>
                  <a:srgbClr val="0E85AA"/>
                </a:solidFill>
                <a:effectLst/>
                <a:uLnTx/>
                <a:uFillTx/>
                <a:latin typeface="Arial" panose="020B0604020202020204"/>
                <a:ea typeface="+mn-ea"/>
                <a:cs typeface="+mn-cs"/>
              </a:rPr>
              <a:t>For more information: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a:ln>
                  <a:noFill/>
                </a:ln>
                <a:solidFill>
                  <a:srgbClr val="0E85AA"/>
                </a:solidFill>
                <a:effectLst/>
                <a:uLnTx/>
                <a:uFillTx/>
                <a:latin typeface="Arial" panose="020B0604020202020204"/>
                <a:ea typeface="+mn-ea"/>
                <a:cs typeface="+mn-cs"/>
              </a:rPr>
              <a:t>www.examinations.ie</a:t>
            </a:r>
          </a:p>
        </p:txBody>
      </p:sp>
      <p:sp>
        <p:nvSpPr>
          <p:cNvPr id="13" name="Oval 12">
            <a:extLst>
              <a:ext uri="{FF2B5EF4-FFF2-40B4-BE49-F238E27FC236}">
                <a16:creationId xmlns:a16="http://schemas.microsoft.com/office/drawing/2014/main" id="{199D77F0-F1D7-8D72-7E57-3563F9E3AA10}"/>
              </a:ext>
            </a:extLst>
          </p:cNvPr>
          <p:cNvSpPr/>
          <p:nvPr/>
        </p:nvSpPr>
        <p:spPr>
          <a:xfrm>
            <a:off x="9354112" y="3835886"/>
            <a:ext cx="889345" cy="526473"/>
          </a:xfrm>
          <a:prstGeom prst="ellipse">
            <a:avLst/>
          </a:prstGeom>
          <a:noFill/>
          <a:ln w="28575">
            <a:solidFill>
              <a:srgbClr val="44A0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6425192-2945-527E-91F9-5BEEAD622B79}"/>
              </a:ext>
            </a:extLst>
          </p:cNvPr>
          <p:cNvSpPr>
            <a:spLocks noGrp="1"/>
          </p:cNvSpPr>
          <p:nvPr>
            <p:ph type="title"/>
          </p:nvPr>
        </p:nvSpPr>
        <p:spPr/>
        <p:txBody>
          <a:bodyPr/>
          <a:lstStyle/>
          <a:p>
            <a:r>
              <a:rPr kumimoji="0" lang="en-GB" sz="4400" b="0" i="0" u="none" strike="noStrike" kern="1200" cap="none" spc="0" normalizeH="0" baseline="0" noProof="0" dirty="0">
                <a:ln>
                  <a:noFill/>
                </a:ln>
                <a:solidFill>
                  <a:srgbClr val="0E85AA"/>
                </a:solidFill>
                <a:effectLst/>
                <a:uLnTx/>
                <a:uFillTx/>
                <a:latin typeface="Arial" panose="020B0604020202020204"/>
                <a:ea typeface="+mn-ea"/>
                <a:cs typeface="+mn-cs"/>
              </a:rPr>
              <a:t>Focus on Online Marking</a:t>
            </a:r>
            <a:endParaRPr lang="en-IE" dirty="0"/>
          </a:p>
        </p:txBody>
      </p:sp>
    </p:spTree>
    <p:extLst>
      <p:ext uri="{BB962C8B-B14F-4D97-AF65-F5344CB8AC3E}">
        <p14:creationId xmlns:p14="http://schemas.microsoft.com/office/powerpoint/2010/main" val="134092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02E6B-5B6D-EA4D-C8C2-5A9FC61B9637}"/>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Leaving Certificate Examination Sample Paper </a:t>
            </a:r>
            <a:r>
              <a:rPr lang="en-GB" sz="3200" dirty="0">
                <a:solidFill>
                  <a:prstClr val="white"/>
                </a:solidFill>
                <a:latin typeface="Arial" panose="020B0604020202020204"/>
              </a:rPr>
              <a:t>A</a:t>
            </a:r>
            <a:r>
              <a:rPr kumimoji="0" lang="en-GB" sz="3200" b="0" i="0" u="none" strike="noStrike" kern="1200" cap="none" spc="0" normalizeH="0" baseline="0" noProof="0" dirty="0" err="1">
                <a:ln>
                  <a:noFill/>
                </a:ln>
                <a:solidFill>
                  <a:prstClr val="white"/>
                </a:solidFill>
                <a:effectLst/>
                <a:uLnTx/>
                <a:uFillTx/>
                <a:latin typeface="Arial" panose="020B0604020202020204"/>
                <a:ea typeface="+mn-ea"/>
                <a:cs typeface="+mn-cs"/>
              </a:rPr>
              <a:t>nalysis</a:t>
            </a:r>
            <a:endPar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lang="en-GB" dirty="0"/>
          </a:p>
        </p:txBody>
      </p:sp>
      <p:sp>
        <p:nvSpPr>
          <p:cNvPr id="4" name="Title 1">
            <a:extLst>
              <a:ext uri="{FF2B5EF4-FFF2-40B4-BE49-F238E27FC236}">
                <a16:creationId xmlns:a16="http://schemas.microsoft.com/office/drawing/2014/main" id="{1DCF00B5-635F-4B7D-BAAD-3D3E7FD032B2}"/>
              </a:ext>
            </a:extLst>
          </p:cNvPr>
          <p:cNvSpPr>
            <a:spLocks noGrp="1"/>
          </p:cNvSpPr>
          <p:nvPr>
            <p:ph type="title"/>
          </p:nvPr>
        </p:nvSpPr>
        <p:spPr>
          <a:xfrm>
            <a:off x="914400" y="1854200"/>
            <a:ext cx="3857625" cy="1069975"/>
          </a:xfrm>
        </p:spPr>
        <p:txBody>
          <a:bodyPr>
            <a:normAutofit/>
          </a:bodyPr>
          <a:lstStyle/>
          <a:p>
            <a:r>
              <a:rPr lang="en-IE" sz="4400"/>
              <a:t>Part 4</a:t>
            </a:r>
            <a:endParaRPr lang="en-GB" sz="4400"/>
          </a:p>
        </p:txBody>
      </p:sp>
    </p:spTree>
    <p:extLst>
      <p:ext uri="{BB962C8B-B14F-4D97-AF65-F5344CB8AC3E}">
        <p14:creationId xmlns:p14="http://schemas.microsoft.com/office/powerpoint/2010/main" val="17268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BDEA-AF67-F0B1-E77F-45DF8F2E40C8}"/>
              </a:ext>
            </a:extLst>
          </p:cNvPr>
          <p:cNvSpPr>
            <a:spLocks noGrp="1"/>
          </p:cNvSpPr>
          <p:nvPr>
            <p:ph type="title"/>
          </p:nvPr>
        </p:nvSpPr>
        <p:spPr>
          <a:xfrm>
            <a:off x="308919" y="681037"/>
            <a:ext cx="9786551" cy="1325563"/>
          </a:xfrm>
        </p:spPr>
        <p:txBody>
          <a:bodyPr>
            <a:normAutofit fontScale="90000"/>
          </a:bodyPr>
          <a:lstStyle/>
          <a:p>
            <a:r>
              <a:rPr lang="en-GB" dirty="0"/>
              <a:t>Learning outcomes in the specification are not distinguished between higher and ordinary level</a:t>
            </a:r>
            <a:br>
              <a:rPr lang="en-GB" dirty="0"/>
            </a:br>
            <a:endParaRPr lang="en-GB" dirty="0"/>
          </a:p>
        </p:txBody>
      </p:sp>
      <p:sp>
        <p:nvSpPr>
          <p:cNvPr id="3" name="Content Placeholder 2">
            <a:extLst>
              <a:ext uri="{FF2B5EF4-FFF2-40B4-BE49-F238E27FC236}">
                <a16:creationId xmlns:a16="http://schemas.microsoft.com/office/drawing/2014/main" id="{864A1B4B-D27E-791E-E00E-C0A417592AC8}"/>
              </a:ext>
            </a:extLst>
          </p:cNvPr>
          <p:cNvSpPr>
            <a:spLocks noGrp="1"/>
          </p:cNvSpPr>
          <p:nvPr>
            <p:ph sz="half" idx="1"/>
          </p:nvPr>
        </p:nvSpPr>
        <p:spPr>
          <a:xfrm>
            <a:off x="838199" y="2496065"/>
            <a:ext cx="10381735" cy="3680898"/>
          </a:xfrm>
        </p:spPr>
        <p:txBody>
          <a:bodyPr>
            <a:normAutofit lnSpcReduction="10000"/>
          </a:bodyPr>
          <a:lstStyle/>
          <a:p>
            <a:r>
              <a:rPr lang="en-GB" dirty="0">
                <a:solidFill>
                  <a:schemeClr val="tx1"/>
                </a:solidFill>
              </a:rPr>
              <a:t>Each action verb is described in terms of what the learner should be able to do once they have achieved the learning outcome </a:t>
            </a:r>
          </a:p>
          <a:p>
            <a:pPr marL="0" indent="0">
              <a:buNone/>
            </a:pPr>
            <a:endParaRPr lang="en-GB" dirty="0">
              <a:solidFill>
                <a:schemeClr val="tx1"/>
              </a:solidFill>
            </a:endParaRPr>
          </a:p>
          <a:p>
            <a:r>
              <a:rPr lang="en-GB" dirty="0">
                <a:solidFill>
                  <a:schemeClr val="tx1"/>
                </a:solidFill>
              </a:rPr>
              <a:t>The learning outcome action verb details the highest level achievable by student  </a:t>
            </a:r>
          </a:p>
          <a:p>
            <a:pPr marL="0" indent="0">
              <a:buNone/>
            </a:pPr>
            <a:r>
              <a:rPr lang="en-GB" dirty="0">
                <a:solidFill>
                  <a:schemeClr val="tx1"/>
                </a:solidFill>
              </a:rPr>
              <a:t>        </a:t>
            </a:r>
          </a:p>
          <a:p>
            <a:r>
              <a:rPr lang="en-GB" dirty="0">
                <a:solidFill>
                  <a:schemeClr val="tx1"/>
                </a:solidFill>
              </a:rPr>
              <a:t>Command words are used for examination purposes in the examination papers</a:t>
            </a:r>
          </a:p>
          <a:p>
            <a:endParaRPr lang="en-GB" dirty="0"/>
          </a:p>
        </p:txBody>
      </p:sp>
    </p:spTree>
    <p:extLst>
      <p:ext uri="{BB962C8B-B14F-4D97-AF65-F5344CB8AC3E}">
        <p14:creationId xmlns:p14="http://schemas.microsoft.com/office/powerpoint/2010/main" val="16042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E1E44-B8DF-78D2-E2EB-7CA845627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417AD-6C3D-F968-1A30-82D3E9017A8E}"/>
              </a:ext>
            </a:extLst>
          </p:cNvPr>
          <p:cNvSpPr>
            <a:spLocks noGrp="1"/>
          </p:cNvSpPr>
          <p:nvPr>
            <p:ph type="title"/>
          </p:nvPr>
        </p:nvSpPr>
        <p:spPr/>
        <p:txBody>
          <a:bodyPr/>
          <a:lstStyle/>
          <a:p>
            <a:r>
              <a:rPr lang="en-IE" dirty="0"/>
              <a:t>The Centrality of Learning Outcomes Ordinary Level </a:t>
            </a:r>
            <a:r>
              <a:rPr lang="en-IE" dirty="0">
                <a:solidFill>
                  <a:schemeClr val="tx1"/>
                </a:solidFill>
              </a:rPr>
              <a:t>SP1</a:t>
            </a:r>
            <a:endParaRPr lang="en-GB" dirty="0">
              <a:solidFill>
                <a:schemeClr val="tx1"/>
              </a:solidFill>
            </a:endParaRPr>
          </a:p>
        </p:txBody>
      </p:sp>
      <p:sp>
        <p:nvSpPr>
          <p:cNvPr id="3" name="Content Placeholder 2">
            <a:extLst>
              <a:ext uri="{FF2B5EF4-FFF2-40B4-BE49-F238E27FC236}">
                <a16:creationId xmlns:a16="http://schemas.microsoft.com/office/drawing/2014/main" id="{07928BE1-1E17-DEB0-975B-ED3D22855323}"/>
              </a:ext>
            </a:extLst>
          </p:cNvPr>
          <p:cNvSpPr>
            <a:spLocks noGrp="1"/>
          </p:cNvSpPr>
          <p:nvPr>
            <p:ph sz="half" idx="1"/>
          </p:nvPr>
        </p:nvSpPr>
        <p:spPr>
          <a:xfrm>
            <a:off x="495300" y="1825625"/>
            <a:ext cx="5575300" cy="4351338"/>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Using the learning outcomes listed below identify how they are assessed in the sample papers?</a:t>
            </a:r>
          </a:p>
          <a:p>
            <a:pPr marL="0" indent="0" algn="ctr">
              <a:lnSpc>
                <a:spcPct val="120000"/>
              </a:lnSpc>
              <a:buNone/>
            </a:pPr>
            <a:endParaRPr lang="en-IE" dirty="0"/>
          </a:p>
          <a:p>
            <a:pPr marL="0" indent="0">
              <a:lnSpc>
                <a:spcPct val="120000"/>
              </a:lnSpc>
              <a:buNone/>
            </a:pPr>
            <a:r>
              <a:rPr lang="en-GB" b="1" dirty="0">
                <a:solidFill>
                  <a:schemeClr val="tx1"/>
                </a:solidFill>
              </a:rPr>
              <a:t>1.8. </a:t>
            </a:r>
            <a:r>
              <a:rPr lang="en-GB" dirty="0">
                <a:solidFill>
                  <a:schemeClr val="tx1"/>
                </a:solidFill>
              </a:rPr>
              <a:t>describe the content and structure of Latin texts in a range of ways. </a:t>
            </a:r>
          </a:p>
          <a:p>
            <a:pPr marL="0" indent="0">
              <a:lnSpc>
                <a:spcPct val="120000"/>
              </a:lnSpc>
              <a:buNone/>
            </a:pPr>
            <a:endParaRPr lang="en-GB" dirty="0">
              <a:solidFill>
                <a:schemeClr val="tx1"/>
              </a:solidFill>
            </a:endParaRPr>
          </a:p>
          <a:p>
            <a:pPr marL="0" indent="0">
              <a:lnSpc>
                <a:spcPct val="120000"/>
              </a:lnSpc>
              <a:buNone/>
            </a:pPr>
            <a:r>
              <a:rPr lang="en-GB" b="1" dirty="0">
                <a:solidFill>
                  <a:schemeClr val="tx1"/>
                </a:solidFill>
              </a:rPr>
              <a:t>2.10 </a:t>
            </a:r>
            <a:r>
              <a:rPr lang="en-GB" dirty="0">
                <a:solidFill>
                  <a:schemeClr val="tx1"/>
                </a:solidFill>
              </a:rPr>
              <a:t>examine what we can learn from Latin texts about Roman values and attitudes. </a:t>
            </a:r>
          </a:p>
          <a:p>
            <a:pPr marL="0" indent="0">
              <a:lnSpc>
                <a:spcPct val="120000"/>
              </a:lnSpc>
              <a:buNone/>
            </a:pPr>
            <a:endParaRPr lang="en-GB" b="1" dirty="0">
              <a:solidFill>
                <a:schemeClr val="tx1"/>
              </a:solidFill>
            </a:endParaRPr>
          </a:p>
          <a:p>
            <a:pPr marL="0" indent="0">
              <a:lnSpc>
                <a:spcPct val="120000"/>
              </a:lnSpc>
              <a:buNone/>
            </a:pPr>
            <a:r>
              <a:rPr lang="en-GB" b="1" dirty="0">
                <a:solidFill>
                  <a:schemeClr val="tx1"/>
                </a:solidFill>
              </a:rPr>
              <a:t>1.14. </a:t>
            </a:r>
            <a:r>
              <a:rPr lang="en-GB" dirty="0">
                <a:solidFill>
                  <a:schemeClr val="tx1"/>
                </a:solidFill>
              </a:rPr>
              <a:t>effectively use Latin language resources, to establish the meaning of words, phrases and sentences</a:t>
            </a:r>
          </a:p>
          <a:p>
            <a:pPr marL="0" indent="0">
              <a:lnSpc>
                <a:spcPct val="120000"/>
              </a:lnSpc>
              <a:buNone/>
            </a:pPr>
            <a:endParaRPr lang="en-GB" dirty="0">
              <a:solidFill>
                <a:schemeClr val="tx1"/>
              </a:solidFill>
            </a:endParaRPr>
          </a:p>
        </p:txBody>
      </p:sp>
      <p:sp>
        <p:nvSpPr>
          <p:cNvPr id="4" name="Content Placeholder 3">
            <a:extLst>
              <a:ext uri="{FF2B5EF4-FFF2-40B4-BE49-F238E27FC236}">
                <a16:creationId xmlns:a16="http://schemas.microsoft.com/office/drawing/2014/main" id="{C861ABB8-148B-3B3E-673E-72CDFBD656E4}"/>
              </a:ext>
            </a:extLst>
          </p:cNvPr>
          <p:cNvSpPr>
            <a:spLocks noGrp="1"/>
          </p:cNvSpPr>
          <p:nvPr>
            <p:ph sz="half" idx="2"/>
          </p:nvPr>
        </p:nvSpPr>
        <p:spPr>
          <a:xfrm>
            <a:off x="6222999" y="1825625"/>
            <a:ext cx="5422897" cy="4351338"/>
          </a:xfrm>
          <a:ln>
            <a:solidFill>
              <a:schemeClr val="tx1"/>
            </a:solidFill>
          </a:ln>
        </p:spPr>
        <p:txBody>
          <a:bodyPr>
            <a:normAutofit fontScale="62500" lnSpcReduction="20000"/>
          </a:bodyPr>
          <a:lstStyle/>
          <a:p>
            <a:pPr marL="0" indent="0" algn="ctr">
              <a:lnSpc>
                <a:spcPct val="120000"/>
              </a:lnSpc>
              <a:buNone/>
            </a:pPr>
            <a:r>
              <a:rPr lang="en-IE" b="1" dirty="0">
                <a:solidFill>
                  <a:schemeClr val="tx1"/>
                </a:solidFill>
              </a:rPr>
              <a:t>Students Learn About</a:t>
            </a:r>
          </a:p>
          <a:p>
            <a:pPr marL="0" indent="0" algn="ctr">
              <a:lnSpc>
                <a:spcPct val="120000"/>
              </a:lnSpc>
              <a:buNone/>
            </a:pPr>
            <a:endParaRPr lang="en-GB" dirty="0">
              <a:solidFill>
                <a:schemeClr val="accent1"/>
              </a:solidFill>
            </a:endParaRPr>
          </a:p>
          <a:p>
            <a:pPr algn="ctr">
              <a:lnSpc>
                <a:spcPct val="120000"/>
              </a:lnSpc>
            </a:pPr>
            <a:r>
              <a:rPr lang="en-GB" dirty="0">
                <a:solidFill>
                  <a:schemeClr val="accent1"/>
                </a:solidFill>
              </a:rPr>
              <a:t>ways to communicate knowledge and understanding such  as summarising, listing, classifying </a:t>
            </a:r>
          </a:p>
          <a:p>
            <a:pPr marL="0" indent="0" algn="ctr">
              <a:lnSpc>
                <a:spcPct val="120000"/>
              </a:lnSpc>
              <a:buNone/>
            </a:pPr>
            <a:r>
              <a:rPr lang="en-GB" dirty="0">
                <a:solidFill>
                  <a:schemeClr val="accent1"/>
                </a:solidFill>
              </a:rPr>
              <a:t>• creative ways of presenting their understanding of texts</a:t>
            </a:r>
          </a:p>
          <a:p>
            <a:pPr marL="0" indent="0" algn="ctr">
              <a:lnSpc>
                <a:spcPct val="120000"/>
              </a:lnSpc>
              <a:buNone/>
            </a:pPr>
            <a:endParaRPr lang="en-GB" dirty="0">
              <a:solidFill>
                <a:schemeClr val="accent1"/>
              </a:solidFill>
            </a:endParaRPr>
          </a:p>
        </p:txBody>
      </p:sp>
      <p:cxnSp>
        <p:nvCxnSpPr>
          <p:cNvPr id="16" name="Straight Arrow Connector 15">
            <a:extLst>
              <a:ext uri="{FF2B5EF4-FFF2-40B4-BE49-F238E27FC236}">
                <a16:creationId xmlns:a16="http://schemas.microsoft.com/office/drawing/2014/main" id="{B91FD9ED-1B5F-4EDE-C845-205113CCAAEC}"/>
              </a:ext>
            </a:extLst>
          </p:cNvPr>
          <p:cNvCxnSpPr>
            <a:cxnSpLocks/>
          </p:cNvCxnSpPr>
          <p:nvPr/>
        </p:nvCxnSpPr>
        <p:spPr>
          <a:xfrm flipV="1">
            <a:off x="4972409" y="3429000"/>
            <a:ext cx="1098191" cy="127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D38E-F6CA-5A1E-8D4D-BE950BC872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18C20-B2C0-5FBB-EAAF-843626497B1B}"/>
              </a:ext>
            </a:extLst>
          </p:cNvPr>
          <p:cNvSpPr>
            <a:spLocks noGrp="1"/>
          </p:cNvSpPr>
          <p:nvPr>
            <p:ph type="title"/>
          </p:nvPr>
        </p:nvSpPr>
        <p:spPr/>
        <p:txBody>
          <a:bodyPr/>
          <a:lstStyle/>
          <a:p>
            <a:r>
              <a:rPr lang="en-IE"/>
              <a:t>The Centrality of Learning Outcomes Ordinary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9B0E3008-C8AE-C42D-FD58-CEAEE5F7F0D6}"/>
              </a:ext>
            </a:extLst>
          </p:cNvPr>
          <p:cNvSpPr>
            <a:spLocks noGrp="1"/>
          </p:cNvSpPr>
          <p:nvPr>
            <p:ph sz="half" idx="1"/>
          </p:nvPr>
        </p:nvSpPr>
        <p:spPr>
          <a:xfrm>
            <a:off x="495300" y="1825625"/>
            <a:ext cx="5575300" cy="4351338"/>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Using the learning outcomes listed below identify how they are assessed in the sample papers?</a:t>
            </a:r>
          </a:p>
          <a:p>
            <a:pPr marL="0" indent="0" algn="ctr">
              <a:lnSpc>
                <a:spcPct val="120000"/>
              </a:lnSpc>
              <a:buNone/>
            </a:pPr>
            <a:endParaRPr lang="en-IE" dirty="0"/>
          </a:p>
          <a:p>
            <a:pPr marL="0" indent="0">
              <a:lnSpc>
                <a:spcPct val="120000"/>
              </a:lnSpc>
              <a:buNone/>
            </a:pPr>
            <a:r>
              <a:rPr lang="en-GB" b="1" dirty="0">
                <a:solidFill>
                  <a:schemeClr val="tx1"/>
                </a:solidFill>
              </a:rPr>
              <a:t>1.8. </a:t>
            </a:r>
            <a:r>
              <a:rPr lang="en-GB" dirty="0">
                <a:solidFill>
                  <a:schemeClr val="tx1"/>
                </a:solidFill>
              </a:rPr>
              <a:t>describe the content and structure of Latin texts in a range of ways. </a:t>
            </a:r>
          </a:p>
          <a:p>
            <a:pPr marL="0" indent="0">
              <a:lnSpc>
                <a:spcPct val="120000"/>
              </a:lnSpc>
              <a:buNone/>
            </a:pPr>
            <a:endParaRPr lang="en-GB" dirty="0">
              <a:solidFill>
                <a:schemeClr val="tx1"/>
              </a:solidFill>
            </a:endParaRPr>
          </a:p>
          <a:p>
            <a:pPr marL="0" indent="0">
              <a:lnSpc>
                <a:spcPct val="120000"/>
              </a:lnSpc>
              <a:buNone/>
            </a:pPr>
            <a:r>
              <a:rPr lang="en-GB" b="1" dirty="0">
                <a:solidFill>
                  <a:schemeClr val="tx1"/>
                </a:solidFill>
              </a:rPr>
              <a:t>2.10 </a:t>
            </a:r>
            <a:r>
              <a:rPr lang="en-GB" dirty="0">
                <a:solidFill>
                  <a:schemeClr val="tx1"/>
                </a:solidFill>
              </a:rPr>
              <a:t>examine what we can learn from Latin texts about Roman values and attitudes. </a:t>
            </a:r>
          </a:p>
          <a:p>
            <a:pPr marL="0" indent="0">
              <a:lnSpc>
                <a:spcPct val="120000"/>
              </a:lnSpc>
              <a:buNone/>
            </a:pPr>
            <a:endParaRPr lang="en-GB" b="1" dirty="0">
              <a:solidFill>
                <a:schemeClr val="tx1"/>
              </a:solidFill>
            </a:endParaRPr>
          </a:p>
          <a:p>
            <a:pPr marL="0" indent="0">
              <a:lnSpc>
                <a:spcPct val="120000"/>
              </a:lnSpc>
              <a:buNone/>
            </a:pPr>
            <a:r>
              <a:rPr lang="en-GB" b="1" dirty="0">
                <a:solidFill>
                  <a:schemeClr val="tx1"/>
                </a:solidFill>
              </a:rPr>
              <a:t>1.14. </a:t>
            </a:r>
            <a:r>
              <a:rPr lang="en-GB" dirty="0">
                <a:solidFill>
                  <a:schemeClr val="tx1"/>
                </a:solidFill>
              </a:rPr>
              <a:t>effectively use Latin language resources, to establish the meaning of words, phrases and sentences</a:t>
            </a:r>
          </a:p>
          <a:p>
            <a:pPr marL="0" indent="0">
              <a:lnSpc>
                <a:spcPct val="120000"/>
              </a:lnSpc>
              <a:buNone/>
            </a:pPr>
            <a:endParaRPr lang="en-GB" dirty="0">
              <a:solidFill>
                <a:schemeClr val="tx1"/>
              </a:solidFill>
            </a:endParaRPr>
          </a:p>
        </p:txBody>
      </p:sp>
      <p:sp>
        <p:nvSpPr>
          <p:cNvPr id="4" name="Content Placeholder 3">
            <a:extLst>
              <a:ext uri="{FF2B5EF4-FFF2-40B4-BE49-F238E27FC236}">
                <a16:creationId xmlns:a16="http://schemas.microsoft.com/office/drawing/2014/main" id="{5DDA869E-AD25-02CF-D37D-62281EBFBD7E}"/>
              </a:ext>
            </a:extLst>
          </p:cNvPr>
          <p:cNvSpPr>
            <a:spLocks noGrp="1"/>
          </p:cNvSpPr>
          <p:nvPr>
            <p:ph sz="half" idx="2"/>
          </p:nvPr>
        </p:nvSpPr>
        <p:spPr>
          <a:xfrm>
            <a:off x="6222999" y="1825625"/>
            <a:ext cx="5422897" cy="4351338"/>
          </a:xfrm>
          <a:ln>
            <a:solidFill>
              <a:schemeClr val="tx1"/>
            </a:solidFill>
          </a:ln>
        </p:spPr>
        <p:txBody>
          <a:bodyPr>
            <a:normAutofit fontScale="62500" lnSpcReduction="20000"/>
          </a:bodyPr>
          <a:lstStyle/>
          <a:p>
            <a:pPr marL="0" indent="0" algn="ctr">
              <a:lnSpc>
                <a:spcPct val="120000"/>
              </a:lnSpc>
              <a:buNone/>
            </a:pPr>
            <a:r>
              <a:rPr lang="en-IE" b="1" dirty="0">
                <a:solidFill>
                  <a:schemeClr val="tx1"/>
                </a:solidFill>
              </a:rPr>
              <a:t>Students Learn About</a:t>
            </a: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r>
              <a:rPr lang="en-GB" dirty="0">
                <a:solidFill>
                  <a:schemeClr val="accent1"/>
                </a:solidFill>
              </a:rPr>
              <a:t>• Latin texts as sources of evidence for social hierarchy, status, social conventions, interpersonal relations, values, beliefs, customs, and attitudes </a:t>
            </a:r>
          </a:p>
          <a:p>
            <a:pPr marL="0" indent="0" algn="ctr">
              <a:lnSpc>
                <a:spcPct val="120000"/>
              </a:lnSpc>
              <a:buNone/>
            </a:pPr>
            <a:r>
              <a:rPr lang="en-GB" dirty="0">
                <a:solidFill>
                  <a:schemeClr val="accent1"/>
                </a:solidFill>
              </a:rPr>
              <a:t>• what Roman authors’ representation of ‘others’ suggests about their norms and their ideas about what it means to be a Roman (elite male) citizen</a:t>
            </a:r>
          </a:p>
        </p:txBody>
      </p:sp>
      <p:cxnSp>
        <p:nvCxnSpPr>
          <p:cNvPr id="7" name="Straight Arrow Connector 6">
            <a:extLst>
              <a:ext uri="{FF2B5EF4-FFF2-40B4-BE49-F238E27FC236}">
                <a16:creationId xmlns:a16="http://schemas.microsoft.com/office/drawing/2014/main" id="{E12833E0-C2BD-F486-91EC-A31604D3A482}"/>
              </a:ext>
            </a:extLst>
          </p:cNvPr>
          <p:cNvCxnSpPr>
            <a:cxnSpLocks/>
          </p:cNvCxnSpPr>
          <p:nvPr/>
        </p:nvCxnSpPr>
        <p:spPr>
          <a:xfrm>
            <a:off x="4944017" y="4495800"/>
            <a:ext cx="111089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8D84-DDD0-E733-461D-F2DE56B90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EEBF3-D308-5CF3-DFBD-0F49EF78B6F7}"/>
              </a:ext>
            </a:extLst>
          </p:cNvPr>
          <p:cNvSpPr>
            <a:spLocks noGrp="1"/>
          </p:cNvSpPr>
          <p:nvPr>
            <p:ph type="title"/>
          </p:nvPr>
        </p:nvSpPr>
        <p:spPr/>
        <p:txBody>
          <a:bodyPr/>
          <a:lstStyle/>
          <a:p>
            <a:r>
              <a:rPr lang="en-IE"/>
              <a:t>The Centrality of Learning Outcomes Ordinary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768B2F18-6BA3-64F4-4D2D-1A3CA3904F7D}"/>
              </a:ext>
            </a:extLst>
          </p:cNvPr>
          <p:cNvSpPr>
            <a:spLocks noGrp="1"/>
          </p:cNvSpPr>
          <p:nvPr>
            <p:ph sz="half" idx="1"/>
          </p:nvPr>
        </p:nvSpPr>
        <p:spPr>
          <a:xfrm>
            <a:off x="495300" y="1825625"/>
            <a:ext cx="5575300" cy="4351338"/>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Using the learning outcomes listed below identify how they are assessed in the sample papers?</a:t>
            </a:r>
          </a:p>
          <a:p>
            <a:pPr marL="0" indent="0" algn="ctr">
              <a:lnSpc>
                <a:spcPct val="120000"/>
              </a:lnSpc>
              <a:buNone/>
            </a:pPr>
            <a:endParaRPr lang="en-IE" dirty="0"/>
          </a:p>
          <a:p>
            <a:pPr marL="0" indent="0">
              <a:lnSpc>
                <a:spcPct val="120000"/>
              </a:lnSpc>
              <a:buNone/>
            </a:pPr>
            <a:r>
              <a:rPr lang="en-GB" b="1" dirty="0">
                <a:solidFill>
                  <a:schemeClr val="tx1"/>
                </a:solidFill>
              </a:rPr>
              <a:t>1.8. </a:t>
            </a:r>
            <a:r>
              <a:rPr lang="en-GB" dirty="0">
                <a:solidFill>
                  <a:schemeClr val="tx1"/>
                </a:solidFill>
              </a:rPr>
              <a:t>describe the content and structure of Latin texts in a range of ways. </a:t>
            </a:r>
          </a:p>
          <a:p>
            <a:pPr marL="0" indent="0">
              <a:lnSpc>
                <a:spcPct val="120000"/>
              </a:lnSpc>
              <a:buNone/>
            </a:pPr>
            <a:endParaRPr lang="en-GB" dirty="0">
              <a:solidFill>
                <a:schemeClr val="tx1"/>
              </a:solidFill>
            </a:endParaRPr>
          </a:p>
          <a:p>
            <a:pPr marL="0" indent="0">
              <a:lnSpc>
                <a:spcPct val="120000"/>
              </a:lnSpc>
              <a:buNone/>
            </a:pPr>
            <a:r>
              <a:rPr lang="en-GB" b="1" dirty="0">
                <a:solidFill>
                  <a:schemeClr val="tx1"/>
                </a:solidFill>
              </a:rPr>
              <a:t>2.10 </a:t>
            </a:r>
            <a:r>
              <a:rPr lang="en-GB" dirty="0">
                <a:solidFill>
                  <a:schemeClr val="tx1"/>
                </a:solidFill>
              </a:rPr>
              <a:t>examine what we can learn from Latin texts about Roman values and attitudes. </a:t>
            </a:r>
          </a:p>
          <a:p>
            <a:pPr marL="0" indent="0">
              <a:lnSpc>
                <a:spcPct val="120000"/>
              </a:lnSpc>
              <a:buNone/>
            </a:pPr>
            <a:endParaRPr lang="en-GB" b="1" dirty="0">
              <a:solidFill>
                <a:schemeClr val="tx1"/>
              </a:solidFill>
            </a:endParaRPr>
          </a:p>
          <a:p>
            <a:pPr marL="0" indent="0">
              <a:lnSpc>
                <a:spcPct val="120000"/>
              </a:lnSpc>
              <a:buNone/>
            </a:pPr>
            <a:r>
              <a:rPr lang="en-GB" b="1" dirty="0">
                <a:solidFill>
                  <a:schemeClr val="tx1"/>
                </a:solidFill>
              </a:rPr>
              <a:t>1.14. </a:t>
            </a:r>
            <a:r>
              <a:rPr lang="en-GB" dirty="0">
                <a:solidFill>
                  <a:schemeClr val="tx1"/>
                </a:solidFill>
              </a:rPr>
              <a:t>effectively use Latin language resources, to establish the meaning of words, phrases and sentences</a:t>
            </a:r>
          </a:p>
          <a:p>
            <a:pPr marL="0" indent="0">
              <a:lnSpc>
                <a:spcPct val="120000"/>
              </a:lnSpc>
              <a:buNone/>
            </a:pPr>
            <a:endParaRPr lang="en-GB" dirty="0">
              <a:solidFill>
                <a:schemeClr val="tx1"/>
              </a:solidFill>
            </a:endParaRPr>
          </a:p>
        </p:txBody>
      </p:sp>
      <p:sp>
        <p:nvSpPr>
          <p:cNvPr id="4" name="Content Placeholder 3">
            <a:extLst>
              <a:ext uri="{FF2B5EF4-FFF2-40B4-BE49-F238E27FC236}">
                <a16:creationId xmlns:a16="http://schemas.microsoft.com/office/drawing/2014/main" id="{74996D57-8C09-EA34-CDBF-68314E4D7170}"/>
              </a:ext>
            </a:extLst>
          </p:cNvPr>
          <p:cNvSpPr>
            <a:spLocks noGrp="1"/>
          </p:cNvSpPr>
          <p:nvPr>
            <p:ph sz="half" idx="2"/>
          </p:nvPr>
        </p:nvSpPr>
        <p:spPr>
          <a:xfrm>
            <a:off x="6222999" y="1825625"/>
            <a:ext cx="5422897" cy="4351338"/>
          </a:xfrm>
          <a:ln>
            <a:solidFill>
              <a:schemeClr val="tx1"/>
            </a:solidFill>
          </a:ln>
        </p:spPr>
        <p:txBody>
          <a:bodyPr>
            <a:normAutofit fontScale="62500" lnSpcReduction="20000"/>
          </a:bodyPr>
          <a:lstStyle/>
          <a:p>
            <a:pPr marL="0" indent="0" algn="ctr">
              <a:lnSpc>
                <a:spcPct val="120000"/>
              </a:lnSpc>
              <a:buNone/>
            </a:pPr>
            <a:r>
              <a:rPr lang="en-IE" b="1" dirty="0">
                <a:solidFill>
                  <a:schemeClr val="tx1"/>
                </a:solidFill>
              </a:rPr>
              <a:t>Students Learn About</a:t>
            </a: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r>
              <a:rPr lang="en-GB" dirty="0">
                <a:solidFill>
                  <a:schemeClr val="accent1"/>
                </a:solidFill>
              </a:rPr>
              <a:t>• the purpose of, and information contained within, dictionaries, vocabulary lists, grammars and commentaries, in both traditional and electronic formats, and how to use them</a:t>
            </a:r>
            <a:endParaRPr lang="en-IE" dirty="0">
              <a:solidFill>
                <a:schemeClr val="accent1"/>
              </a:solidFill>
            </a:endParaRPr>
          </a:p>
          <a:p>
            <a:pPr marL="0" indent="0" algn="ctr">
              <a:lnSpc>
                <a:spcPct val="120000"/>
              </a:lnSpc>
              <a:buNone/>
            </a:pPr>
            <a:endParaRPr lang="en-IE" dirty="0">
              <a:solidFill>
                <a:schemeClr val="accent1"/>
              </a:solidFill>
            </a:endParaRPr>
          </a:p>
          <a:p>
            <a:pPr marL="0" indent="0" algn="ctr">
              <a:lnSpc>
                <a:spcPct val="120000"/>
              </a:lnSpc>
              <a:buNone/>
            </a:pPr>
            <a:endParaRPr lang="en-IE" dirty="0">
              <a:solidFill>
                <a:schemeClr val="accent1"/>
              </a:solidFill>
            </a:endParaRPr>
          </a:p>
        </p:txBody>
      </p:sp>
      <p:cxnSp>
        <p:nvCxnSpPr>
          <p:cNvPr id="7" name="Straight Arrow Connector 6">
            <a:extLst>
              <a:ext uri="{FF2B5EF4-FFF2-40B4-BE49-F238E27FC236}">
                <a16:creationId xmlns:a16="http://schemas.microsoft.com/office/drawing/2014/main" id="{5C7126D1-41B2-65D5-2741-A87D4F5F42A4}"/>
              </a:ext>
            </a:extLst>
          </p:cNvPr>
          <p:cNvCxnSpPr>
            <a:cxnSpLocks/>
          </p:cNvCxnSpPr>
          <p:nvPr/>
        </p:nvCxnSpPr>
        <p:spPr>
          <a:xfrm>
            <a:off x="4959710" y="5767039"/>
            <a:ext cx="111089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13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14A9-DB48-008A-0C27-EE4B6A994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B6DE3-5FC4-0463-F70E-A0F22C7F14BC}"/>
              </a:ext>
            </a:extLst>
          </p:cNvPr>
          <p:cNvSpPr>
            <a:spLocks noGrp="1"/>
          </p:cNvSpPr>
          <p:nvPr>
            <p:ph type="title"/>
          </p:nvPr>
        </p:nvSpPr>
        <p:spPr/>
        <p:txBody>
          <a:bodyPr/>
          <a:lstStyle/>
          <a:p>
            <a:r>
              <a:rPr lang="en-IE"/>
              <a:t>The Centrality of Learning Outcomes Ordinary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60B92C65-F5C2-B196-2411-14C10C2910F8}"/>
              </a:ext>
            </a:extLst>
          </p:cNvPr>
          <p:cNvSpPr>
            <a:spLocks noGrp="1"/>
          </p:cNvSpPr>
          <p:nvPr>
            <p:ph sz="half" idx="1"/>
          </p:nvPr>
        </p:nvSpPr>
        <p:spPr>
          <a:xfrm>
            <a:off x="495300" y="1825625"/>
            <a:ext cx="5575300" cy="4351338"/>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Using the learning outcomes listed below identify how they are assessed in the sample papers?</a:t>
            </a:r>
          </a:p>
          <a:p>
            <a:pPr marL="0" indent="0" algn="ctr">
              <a:lnSpc>
                <a:spcPct val="120000"/>
              </a:lnSpc>
              <a:buNone/>
            </a:pPr>
            <a:endParaRPr lang="en-IE" dirty="0"/>
          </a:p>
          <a:p>
            <a:pPr marL="0" indent="0">
              <a:lnSpc>
                <a:spcPct val="120000"/>
              </a:lnSpc>
              <a:buNone/>
            </a:pPr>
            <a:r>
              <a:rPr lang="en-GB" b="1" dirty="0">
                <a:solidFill>
                  <a:schemeClr val="tx1"/>
                </a:solidFill>
              </a:rPr>
              <a:t>1.8. </a:t>
            </a:r>
            <a:r>
              <a:rPr lang="en-GB" dirty="0">
                <a:solidFill>
                  <a:schemeClr val="tx1"/>
                </a:solidFill>
              </a:rPr>
              <a:t>describe the content and structure of Latin texts in a range of ways. </a:t>
            </a:r>
          </a:p>
          <a:p>
            <a:pPr marL="0" indent="0">
              <a:lnSpc>
                <a:spcPct val="120000"/>
              </a:lnSpc>
              <a:buNone/>
            </a:pPr>
            <a:endParaRPr lang="en-GB" dirty="0">
              <a:solidFill>
                <a:schemeClr val="tx1"/>
              </a:solidFill>
            </a:endParaRPr>
          </a:p>
          <a:p>
            <a:pPr marL="0" indent="0">
              <a:lnSpc>
                <a:spcPct val="120000"/>
              </a:lnSpc>
              <a:buNone/>
            </a:pPr>
            <a:r>
              <a:rPr lang="en-GB" b="1" dirty="0">
                <a:solidFill>
                  <a:schemeClr val="tx1"/>
                </a:solidFill>
              </a:rPr>
              <a:t>2.10 </a:t>
            </a:r>
            <a:r>
              <a:rPr lang="en-GB" dirty="0">
                <a:solidFill>
                  <a:schemeClr val="tx1"/>
                </a:solidFill>
              </a:rPr>
              <a:t>examine what we can learn from Latin texts about Roman values and attitudes. </a:t>
            </a:r>
          </a:p>
          <a:p>
            <a:pPr marL="0" indent="0">
              <a:lnSpc>
                <a:spcPct val="120000"/>
              </a:lnSpc>
              <a:buNone/>
            </a:pPr>
            <a:endParaRPr lang="en-GB" b="1" dirty="0">
              <a:solidFill>
                <a:schemeClr val="tx1"/>
              </a:solidFill>
            </a:endParaRPr>
          </a:p>
          <a:p>
            <a:pPr marL="0" indent="0">
              <a:lnSpc>
                <a:spcPct val="120000"/>
              </a:lnSpc>
              <a:buNone/>
            </a:pPr>
            <a:r>
              <a:rPr lang="en-GB" b="1" dirty="0">
                <a:solidFill>
                  <a:schemeClr val="tx1"/>
                </a:solidFill>
              </a:rPr>
              <a:t>1.14. </a:t>
            </a:r>
            <a:r>
              <a:rPr lang="en-GB" dirty="0">
                <a:solidFill>
                  <a:schemeClr val="tx1"/>
                </a:solidFill>
              </a:rPr>
              <a:t>effectively use Latin language resources, to establish the meaning of words, phrases and sentences</a:t>
            </a:r>
          </a:p>
          <a:p>
            <a:pPr marL="0" indent="0">
              <a:lnSpc>
                <a:spcPct val="120000"/>
              </a:lnSpc>
              <a:buNone/>
            </a:pPr>
            <a:endParaRPr lang="en-GB" dirty="0">
              <a:solidFill>
                <a:schemeClr val="tx1"/>
              </a:solidFill>
            </a:endParaRPr>
          </a:p>
        </p:txBody>
      </p:sp>
      <p:sp>
        <p:nvSpPr>
          <p:cNvPr id="4" name="Content Placeholder 3">
            <a:extLst>
              <a:ext uri="{FF2B5EF4-FFF2-40B4-BE49-F238E27FC236}">
                <a16:creationId xmlns:a16="http://schemas.microsoft.com/office/drawing/2014/main" id="{84ED5080-512B-161A-7731-44B24C3B86DE}"/>
              </a:ext>
            </a:extLst>
          </p:cNvPr>
          <p:cNvSpPr>
            <a:spLocks noGrp="1"/>
          </p:cNvSpPr>
          <p:nvPr>
            <p:ph sz="half" idx="2"/>
          </p:nvPr>
        </p:nvSpPr>
        <p:spPr>
          <a:xfrm>
            <a:off x="6222999" y="1825625"/>
            <a:ext cx="5422897" cy="4351338"/>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Ordinary Level Sample Paper 1 </a:t>
            </a:r>
          </a:p>
          <a:p>
            <a:pPr marL="0" indent="0" algn="ctr">
              <a:lnSpc>
                <a:spcPct val="120000"/>
              </a:lnSpc>
              <a:buNone/>
            </a:pPr>
            <a:r>
              <a:rPr lang="en-GB" dirty="0">
                <a:solidFill>
                  <a:schemeClr val="tx1"/>
                </a:solidFill>
              </a:rPr>
              <a:t>Question 5 </a:t>
            </a:r>
          </a:p>
          <a:p>
            <a:pPr marL="0" indent="0" algn="ctr">
              <a:lnSpc>
                <a:spcPct val="120000"/>
              </a:lnSpc>
              <a:buNone/>
            </a:pPr>
            <a:endParaRPr lang="en-GB" dirty="0">
              <a:solidFill>
                <a:schemeClr val="tx1"/>
              </a:solidFill>
            </a:endParaRPr>
          </a:p>
          <a:p>
            <a:pPr marL="514350" indent="-514350">
              <a:lnSpc>
                <a:spcPct val="120000"/>
              </a:lnSpc>
              <a:buFont typeface="+mj-lt"/>
              <a:buAutoNum type="alphaLcParenR"/>
            </a:pPr>
            <a:r>
              <a:rPr lang="en-GB" dirty="0">
                <a:solidFill>
                  <a:schemeClr val="accent1"/>
                </a:solidFill>
              </a:rPr>
              <a:t>Outline in your own words the information in paragraph 1 </a:t>
            </a:r>
            <a:r>
              <a:rPr lang="en-GB" b="1" dirty="0">
                <a:solidFill>
                  <a:schemeClr val="accent1"/>
                </a:solidFill>
              </a:rPr>
              <a:t>and </a:t>
            </a:r>
            <a:r>
              <a:rPr lang="en-GB" dirty="0">
                <a:solidFill>
                  <a:schemeClr val="accent1"/>
                </a:solidFill>
              </a:rPr>
              <a:t>paragraph 2 of Text D.</a:t>
            </a:r>
          </a:p>
          <a:p>
            <a:pPr marL="514350" indent="-514350">
              <a:lnSpc>
                <a:spcPct val="120000"/>
              </a:lnSpc>
              <a:buFont typeface="+mj-lt"/>
              <a:buAutoNum type="alphaLcParenR"/>
            </a:pPr>
            <a:endParaRPr lang="en-GB" dirty="0">
              <a:solidFill>
                <a:schemeClr val="accent1"/>
              </a:solidFill>
            </a:endParaRPr>
          </a:p>
          <a:p>
            <a:pPr marL="514350" indent="-514350">
              <a:lnSpc>
                <a:spcPct val="120000"/>
              </a:lnSpc>
              <a:buFont typeface="+mj-lt"/>
              <a:buAutoNum type="alphaLcParenR"/>
            </a:pPr>
            <a:r>
              <a:rPr lang="en-GB" dirty="0">
                <a:solidFill>
                  <a:schemeClr val="accent1"/>
                </a:solidFill>
              </a:rPr>
              <a:t>Why do you think that ancient Roman authors wrote about this story? Explain your answer.</a:t>
            </a:r>
          </a:p>
          <a:p>
            <a:pPr marL="514350" indent="-514350" algn="ctr">
              <a:lnSpc>
                <a:spcPct val="120000"/>
              </a:lnSpc>
              <a:buAutoNum type="alphaLcParenBoth"/>
            </a:pPr>
            <a:endParaRPr lang="en-GB" dirty="0">
              <a:solidFill>
                <a:schemeClr val="accent1"/>
              </a:solidFill>
            </a:endParaRPr>
          </a:p>
          <a:p>
            <a:pPr marL="0" indent="0">
              <a:lnSpc>
                <a:spcPct val="120000"/>
              </a:lnSpc>
              <a:buNone/>
            </a:pPr>
            <a:r>
              <a:rPr lang="en-GB" dirty="0">
                <a:solidFill>
                  <a:schemeClr val="accent1"/>
                </a:solidFill>
              </a:rPr>
              <a:t>        Next slide</a:t>
            </a:r>
          </a:p>
        </p:txBody>
      </p:sp>
      <p:cxnSp>
        <p:nvCxnSpPr>
          <p:cNvPr id="7" name="Straight Arrow Connector 6">
            <a:extLst>
              <a:ext uri="{FF2B5EF4-FFF2-40B4-BE49-F238E27FC236}">
                <a16:creationId xmlns:a16="http://schemas.microsoft.com/office/drawing/2014/main" id="{1F06F25C-A700-CEDD-95EC-9D01753CA3D6}"/>
              </a:ext>
            </a:extLst>
          </p:cNvPr>
          <p:cNvCxnSpPr>
            <a:cxnSpLocks/>
          </p:cNvCxnSpPr>
          <p:nvPr/>
        </p:nvCxnSpPr>
        <p:spPr>
          <a:xfrm>
            <a:off x="4944017" y="4495800"/>
            <a:ext cx="111089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B7C890-7406-B93D-10FC-A2561BECB889}"/>
              </a:ext>
            </a:extLst>
          </p:cNvPr>
          <p:cNvCxnSpPr>
            <a:cxnSpLocks/>
          </p:cNvCxnSpPr>
          <p:nvPr/>
        </p:nvCxnSpPr>
        <p:spPr>
          <a:xfrm flipV="1">
            <a:off x="4972409" y="3429000"/>
            <a:ext cx="1098191" cy="127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EF205C-155D-1F27-C914-542FA9B1A6F4}"/>
              </a:ext>
            </a:extLst>
          </p:cNvPr>
          <p:cNvCxnSpPr>
            <a:cxnSpLocks/>
          </p:cNvCxnSpPr>
          <p:nvPr/>
        </p:nvCxnSpPr>
        <p:spPr>
          <a:xfrm>
            <a:off x="5181600" y="5422900"/>
            <a:ext cx="873307"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5CFE7-9A28-A7F7-D9F8-63663E0A5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38D12-2C37-5259-EED4-4174D5EE3CF4}"/>
              </a:ext>
            </a:extLst>
          </p:cNvPr>
          <p:cNvSpPr>
            <a:spLocks noGrp="1"/>
          </p:cNvSpPr>
          <p:nvPr>
            <p:ph type="title"/>
          </p:nvPr>
        </p:nvSpPr>
        <p:spPr/>
        <p:txBody>
          <a:bodyPr/>
          <a:lstStyle/>
          <a:p>
            <a:r>
              <a:rPr lang="en-IE"/>
              <a:t>The Centrality of Learning Outcomes Ordinary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936FC5E1-6A3C-03AA-ACB5-8D0D8185E467}"/>
              </a:ext>
            </a:extLst>
          </p:cNvPr>
          <p:cNvSpPr>
            <a:spLocks noGrp="1"/>
          </p:cNvSpPr>
          <p:nvPr>
            <p:ph sz="half" idx="1"/>
          </p:nvPr>
        </p:nvSpPr>
        <p:spPr>
          <a:xfrm>
            <a:off x="838200" y="1825625"/>
            <a:ext cx="10591800" cy="4351338"/>
          </a:xfrm>
          <a:ln>
            <a:solidFill>
              <a:schemeClr val="tx1"/>
            </a:solidFill>
          </a:ln>
        </p:spPr>
        <p:txBody>
          <a:bodyPr>
            <a:normAutofit/>
          </a:bodyPr>
          <a:lstStyle/>
          <a:p>
            <a:pPr marL="0" indent="0" algn="ctr">
              <a:buNone/>
            </a:pPr>
            <a:r>
              <a:rPr lang="en-IE" dirty="0"/>
              <a:t>Using the learning outcomes listed below can you identify how they are assessed in the sample papers?</a:t>
            </a:r>
          </a:p>
          <a:p>
            <a:pPr marL="0" indent="0">
              <a:buNone/>
            </a:pPr>
            <a:endParaRPr lang="en-IE" dirty="0"/>
          </a:p>
          <a:p>
            <a:pPr marL="0" indent="0">
              <a:buNone/>
            </a:pPr>
            <a:r>
              <a:rPr lang="en-GB" dirty="0"/>
              <a:t>1.14. effectively use Latin language resources, to establish the meaning of words, phrases and sentences</a:t>
            </a:r>
          </a:p>
          <a:p>
            <a:pPr marL="0" indent="0">
              <a:buNone/>
            </a:pPr>
            <a:endParaRPr lang="en-GB" dirty="0"/>
          </a:p>
        </p:txBody>
      </p:sp>
      <p:pic>
        <p:nvPicPr>
          <p:cNvPr id="6" name="Picture 5" descr="A close-up of a text&#10;&#10;AI-generated content may be incorrect.">
            <a:extLst>
              <a:ext uri="{FF2B5EF4-FFF2-40B4-BE49-F238E27FC236}">
                <a16:creationId xmlns:a16="http://schemas.microsoft.com/office/drawing/2014/main" id="{F68D812F-0191-77F6-ED68-0EF2FD5F6C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2503" y="4330700"/>
            <a:ext cx="9069137" cy="1676022"/>
          </a:xfrm>
          <a:prstGeom prst="rect">
            <a:avLst/>
          </a:prstGeom>
        </p:spPr>
      </p:pic>
      <p:sp>
        <p:nvSpPr>
          <p:cNvPr id="9" name="Oval 8">
            <a:extLst>
              <a:ext uri="{FF2B5EF4-FFF2-40B4-BE49-F238E27FC236}">
                <a16:creationId xmlns:a16="http://schemas.microsoft.com/office/drawing/2014/main" id="{02A689BC-3703-F16F-72AB-BD5DDDA1073C}"/>
              </a:ext>
            </a:extLst>
          </p:cNvPr>
          <p:cNvSpPr/>
          <p:nvPr/>
        </p:nvSpPr>
        <p:spPr>
          <a:xfrm>
            <a:off x="1168401" y="5549900"/>
            <a:ext cx="5575300" cy="514350"/>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289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13FF2-EED5-0D81-8515-6A451598A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3F11F-1B9D-2114-CF5C-D18B7E9C18A3}"/>
              </a:ext>
            </a:extLst>
          </p:cNvPr>
          <p:cNvSpPr>
            <a:spLocks noGrp="1"/>
          </p:cNvSpPr>
          <p:nvPr>
            <p:ph type="title"/>
          </p:nvPr>
        </p:nvSpPr>
        <p:spPr>
          <a:xfrm>
            <a:off x="838200" y="263525"/>
            <a:ext cx="10515600" cy="1325563"/>
          </a:xfrm>
        </p:spPr>
        <p:txBody>
          <a:bodyPr/>
          <a:lstStyle/>
          <a:p>
            <a:r>
              <a:rPr lang="en-IE" dirty="0"/>
              <a:t>The Centrality of Learning Outcomes Ordinary Level </a:t>
            </a:r>
            <a:r>
              <a:rPr lang="en-IE" b="1" dirty="0">
                <a:solidFill>
                  <a:srgbClr val="FF0000"/>
                </a:solidFill>
              </a:rPr>
              <a:t>SP2</a:t>
            </a:r>
            <a:endParaRPr lang="en-GB" b="1" dirty="0">
              <a:solidFill>
                <a:srgbClr val="FF0000"/>
              </a:solidFill>
            </a:endParaRPr>
          </a:p>
        </p:txBody>
      </p:sp>
      <p:sp>
        <p:nvSpPr>
          <p:cNvPr id="3" name="Content Placeholder 2">
            <a:extLst>
              <a:ext uri="{FF2B5EF4-FFF2-40B4-BE49-F238E27FC236}">
                <a16:creationId xmlns:a16="http://schemas.microsoft.com/office/drawing/2014/main" id="{21D2E51F-4FB5-F7F1-93FD-0BFDD37FAE47}"/>
              </a:ext>
            </a:extLst>
          </p:cNvPr>
          <p:cNvSpPr>
            <a:spLocks noGrp="1"/>
          </p:cNvSpPr>
          <p:nvPr>
            <p:ph sz="half" idx="1"/>
          </p:nvPr>
        </p:nvSpPr>
        <p:spPr>
          <a:xfrm>
            <a:off x="838200" y="1609725"/>
            <a:ext cx="5181600" cy="4667250"/>
          </a:xfrm>
          <a:ln>
            <a:solidFill>
              <a:schemeClr val="tx1"/>
            </a:solidFill>
          </a:ln>
        </p:spPr>
        <p:txBody>
          <a:bodyPr>
            <a:normAutofit fontScale="62500" lnSpcReduction="20000"/>
          </a:bodyPr>
          <a:lstStyle/>
          <a:p>
            <a:pPr marL="0" indent="0" algn="ctr">
              <a:lnSpc>
                <a:spcPct val="120000"/>
              </a:lnSpc>
              <a:buNone/>
            </a:pPr>
            <a:r>
              <a:rPr lang="en-IE">
                <a:solidFill>
                  <a:schemeClr val="tx1"/>
                </a:solidFill>
              </a:rPr>
              <a:t>Using the learning outcomes listed below can you identify how they are assessed in the sample papers?</a:t>
            </a:r>
          </a:p>
          <a:p>
            <a:pPr marL="0" indent="0">
              <a:lnSpc>
                <a:spcPct val="120000"/>
              </a:lnSpc>
              <a:buNone/>
            </a:pPr>
            <a:endParaRPr lang="en-IE">
              <a:solidFill>
                <a:schemeClr val="tx1"/>
              </a:solidFill>
            </a:endParaRPr>
          </a:p>
          <a:p>
            <a:pPr marL="0" indent="0">
              <a:lnSpc>
                <a:spcPct val="120000"/>
              </a:lnSpc>
              <a:buNone/>
            </a:pPr>
            <a:r>
              <a:rPr lang="en-GB">
                <a:solidFill>
                  <a:schemeClr val="tx1"/>
                </a:solidFill>
              </a:rPr>
              <a:t>1.8. describe the content and structure of Latin texts in a range of ways. </a:t>
            </a:r>
          </a:p>
          <a:p>
            <a:pPr marL="0" indent="0">
              <a:lnSpc>
                <a:spcPct val="120000"/>
              </a:lnSpc>
              <a:buNone/>
            </a:pPr>
            <a:endParaRPr lang="en-IE">
              <a:solidFill>
                <a:schemeClr val="tx1"/>
              </a:solidFill>
            </a:endParaRPr>
          </a:p>
          <a:p>
            <a:pPr marL="0" indent="0">
              <a:lnSpc>
                <a:spcPct val="120000"/>
              </a:lnSpc>
              <a:buNone/>
            </a:pPr>
            <a:r>
              <a:rPr lang="en-GB">
                <a:solidFill>
                  <a:schemeClr val="tx1"/>
                </a:solidFill>
              </a:rPr>
              <a:t>1.14. effectively use Latin language resources, to establish the meaning of words, phrases and sentences.</a:t>
            </a:r>
          </a:p>
          <a:p>
            <a:pPr marL="0" indent="0">
              <a:lnSpc>
                <a:spcPct val="120000"/>
              </a:lnSpc>
              <a:buNone/>
            </a:pPr>
            <a:endParaRPr lang="en-GB">
              <a:solidFill>
                <a:schemeClr val="tx1"/>
              </a:solidFill>
            </a:endParaRPr>
          </a:p>
          <a:p>
            <a:pPr marL="0" indent="0">
              <a:lnSpc>
                <a:spcPct val="120000"/>
              </a:lnSpc>
              <a:buNone/>
            </a:pPr>
            <a:r>
              <a:rPr lang="en-GB">
                <a:solidFill>
                  <a:schemeClr val="tx1"/>
                </a:solidFill>
              </a:rPr>
              <a:t>2.10 examine what we can learn from Latin texts about Roman values and attitudes. </a:t>
            </a:r>
          </a:p>
          <a:p>
            <a:pPr marL="0" indent="0">
              <a:buNone/>
            </a:pPr>
            <a:endParaRPr lang="en-GB"/>
          </a:p>
        </p:txBody>
      </p:sp>
      <p:sp>
        <p:nvSpPr>
          <p:cNvPr id="4" name="Content Placeholder 3">
            <a:extLst>
              <a:ext uri="{FF2B5EF4-FFF2-40B4-BE49-F238E27FC236}">
                <a16:creationId xmlns:a16="http://schemas.microsoft.com/office/drawing/2014/main" id="{E1E42B57-7129-7303-9E59-9970AB377B0A}"/>
              </a:ext>
            </a:extLst>
          </p:cNvPr>
          <p:cNvSpPr>
            <a:spLocks noGrp="1"/>
          </p:cNvSpPr>
          <p:nvPr>
            <p:ph sz="half" idx="2"/>
          </p:nvPr>
        </p:nvSpPr>
        <p:spPr>
          <a:xfrm>
            <a:off x="6439829" y="1589088"/>
            <a:ext cx="5181600" cy="4667249"/>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Sample Paper – list the question(s) here</a:t>
            </a:r>
          </a:p>
          <a:p>
            <a:pPr marL="0" indent="0" algn="ctr">
              <a:buNone/>
            </a:pPr>
            <a:endParaRPr lang="en-IE" dirty="0"/>
          </a:p>
          <a:p>
            <a:pPr marL="0" indent="0" algn="ctr">
              <a:buNone/>
            </a:pPr>
            <a:endParaRPr lang="en-GB" dirty="0"/>
          </a:p>
        </p:txBody>
      </p:sp>
    </p:spTree>
    <p:extLst>
      <p:ext uri="{BB962C8B-B14F-4D97-AF65-F5344CB8AC3E}">
        <p14:creationId xmlns:p14="http://schemas.microsoft.com/office/powerpoint/2010/main" val="60590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0CB7A0-B1FD-3FE7-B346-33E7D6A6436C}"/>
              </a:ext>
            </a:extLst>
          </p:cNvPr>
          <p:cNvSpPr/>
          <p:nvPr/>
        </p:nvSpPr>
        <p:spPr>
          <a:xfrm>
            <a:off x="85725" y="1405719"/>
            <a:ext cx="12096750" cy="5368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2B2FA84-3568-9D30-5832-270B0A492CF5}"/>
              </a:ext>
            </a:extLst>
          </p:cNvPr>
          <p:cNvPicPr>
            <a:picLocks noChangeAspect="1"/>
          </p:cNvPicPr>
          <p:nvPr/>
        </p:nvPicPr>
        <p:blipFill>
          <a:blip r:embed="rId3"/>
          <a:srcRect r="3022"/>
          <a:stretch/>
        </p:blipFill>
        <p:spPr>
          <a:xfrm>
            <a:off x="513536" y="926281"/>
            <a:ext cx="3340922" cy="4565941"/>
          </a:xfrm>
          <a:prstGeom prst="rect">
            <a:avLst/>
          </a:prstGeom>
          <a:ln>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061E7DED-CDB7-FE72-96C5-16A5463842E7}"/>
              </a:ext>
            </a:extLst>
          </p:cNvPr>
          <p:cNvPicPr>
            <a:picLocks noChangeAspect="1"/>
          </p:cNvPicPr>
          <p:nvPr/>
        </p:nvPicPr>
        <p:blipFill>
          <a:blip r:embed="rId4"/>
          <a:stretch>
            <a:fillRect/>
          </a:stretch>
        </p:blipFill>
        <p:spPr>
          <a:xfrm>
            <a:off x="8352374" y="945162"/>
            <a:ext cx="3366577" cy="4547060"/>
          </a:xfrm>
          <a:prstGeom prst="rect">
            <a:avLst/>
          </a:prstGeom>
          <a:ln>
            <a:solidFill>
              <a:schemeClr val="bg1"/>
            </a:solidFill>
          </a:ln>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11C144CA-CC97-D2FD-0C3A-E883606E5AB8}"/>
              </a:ext>
            </a:extLst>
          </p:cNvPr>
          <p:cNvSpPr>
            <a:spLocks noGrp="1"/>
          </p:cNvSpPr>
          <p:nvPr>
            <p:ph type="title"/>
          </p:nvPr>
        </p:nvSpPr>
        <p:spPr>
          <a:xfrm>
            <a:off x="242557" y="-147651"/>
            <a:ext cx="10515600" cy="1325563"/>
          </a:xfrm>
        </p:spPr>
        <p:txBody>
          <a:bodyPr/>
          <a:lstStyle/>
          <a:p>
            <a:r>
              <a:rPr lang="en-IE" dirty="0"/>
              <a:t>Classical Languages Key Documents</a:t>
            </a:r>
            <a:endParaRPr lang="en-GB" dirty="0"/>
          </a:p>
        </p:txBody>
      </p:sp>
      <p:pic>
        <p:nvPicPr>
          <p:cNvPr id="13" name="Picture 12">
            <a:extLst>
              <a:ext uri="{FF2B5EF4-FFF2-40B4-BE49-F238E27FC236}">
                <a16:creationId xmlns:a16="http://schemas.microsoft.com/office/drawing/2014/main" id="{71E45986-F2FD-1430-16D4-50AA784732DF}"/>
              </a:ext>
            </a:extLst>
          </p:cNvPr>
          <p:cNvPicPr>
            <a:picLocks noChangeAspect="1"/>
          </p:cNvPicPr>
          <p:nvPr/>
        </p:nvPicPr>
        <p:blipFill>
          <a:blip r:embed="rId5"/>
          <a:stretch>
            <a:fillRect/>
          </a:stretch>
        </p:blipFill>
        <p:spPr>
          <a:xfrm>
            <a:off x="8258324" y="1083328"/>
            <a:ext cx="3286392" cy="4433083"/>
          </a:xfrm>
          <a:prstGeom prst="rect">
            <a:avLst/>
          </a:prstGeom>
          <a:ln>
            <a:solidFill>
              <a:schemeClr val="bg1"/>
            </a:solid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C4D39A67-3003-3149-286E-6109D21A41CC}"/>
              </a:ext>
            </a:extLst>
          </p:cNvPr>
          <p:cNvPicPr>
            <a:picLocks noChangeAspect="1"/>
          </p:cNvPicPr>
          <p:nvPr/>
        </p:nvPicPr>
        <p:blipFill>
          <a:blip r:embed="rId6"/>
          <a:srcRect l="2635" r="3278" b="5822"/>
          <a:stretch/>
        </p:blipFill>
        <p:spPr>
          <a:xfrm>
            <a:off x="720340" y="1115807"/>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21F23D9E-60C6-D8DB-1308-1FA0FC694A60}"/>
              </a:ext>
            </a:extLst>
          </p:cNvPr>
          <p:cNvPicPr>
            <a:picLocks noChangeAspect="1"/>
          </p:cNvPicPr>
          <p:nvPr/>
        </p:nvPicPr>
        <p:blipFill>
          <a:blip r:embed="rId7"/>
          <a:srcRect l="1259" r="3650" b="9438"/>
          <a:stretch/>
        </p:blipFill>
        <p:spPr>
          <a:xfrm>
            <a:off x="941347" y="1244164"/>
            <a:ext cx="3340922" cy="4433083"/>
          </a:xfrm>
          <a:prstGeom prst="rect">
            <a:avLst/>
          </a:prstGeom>
          <a:ln>
            <a:solidFill>
              <a:schemeClr val="bg1"/>
            </a:solidFill>
          </a:ln>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7DA51D0C-A2D9-95DC-0954-CA3575ACC1F5}"/>
              </a:ext>
            </a:extLst>
          </p:cNvPr>
          <p:cNvPicPr>
            <a:picLocks noChangeAspect="1"/>
          </p:cNvPicPr>
          <p:nvPr/>
        </p:nvPicPr>
        <p:blipFill>
          <a:blip r:embed="rId8"/>
          <a:srcRect l="3793" r="3772" b="8294"/>
          <a:stretch/>
        </p:blipFill>
        <p:spPr>
          <a:xfrm>
            <a:off x="8126161" y="1231133"/>
            <a:ext cx="3290667" cy="4511997"/>
          </a:xfrm>
          <a:prstGeom prst="rect">
            <a:avLst/>
          </a:prstGeom>
          <a:ln>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BEC12F8-482C-66B1-F4FE-F09BE7BB19DD}"/>
              </a:ext>
            </a:extLst>
          </p:cNvPr>
          <p:cNvPicPr>
            <a:picLocks noChangeAspect="1"/>
          </p:cNvPicPr>
          <p:nvPr/>
        </p:nvPicPr>
        <p:blipFill>
          <a:blip r:embed="rId9"/>
          <a:srcRect b="4181"/>
          <a:stretch/>
        </p:blipFill>
        <p:spPr>
          <a:xfrm>
            <a:off x="7802243" y="1405286"/>
            <a:ext cx="3459271" cy="4430058"/>
          </a:xfrm>
          <a:prstGeom prst="rect">
            <a:avLst/>
          </a:prstGeom>
          <a:ln>
            <a:solidFill>
              <a:schemeClr val="bg1"/>
            </a:solidFill>
          </a:ln>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7CA93E3B-97C3-0170-1C13-1EA4ECF04478}"/>
              </a:ext>
            </a:extLst>
          </p:cNvPr>
          <p:cNvPicPr>
            <a:picLocks noChangeAspect="1"/>
          </p:cNvPicPr>
          <p:nvPr/>
        </p:nvPicPr>
        <p:blipFill>
          <a:blip r:embed="rId10"/>
          <a:stretch>
            <a:fillRect/>
          </a:stretch>
        </p:blipFill>
        <p:spPr>
          <a:xfrm>
            <a:off x="7649473" y="1534088"/>
            <a:ext cx="3340922" cy="4547060"/>
          </a:xfrm>
          <a:prstGeom prst="rect">
            <a:avLst/>
          </a:prstGeom>
          <a:ln>
            <a:solidFill>
              <a:schemeClr val="bg1"/>
            </a:solidFill>
          </a:ln>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38F27EB6-F2AA-B540-A2CB-25E79FD9E776}"/>
              </a:ext>
            </a:extLst>
          </p:cNvPr>
          <p:cNvPicPr>
            <a:picLocks noChangeAspect="1"/>
          </p:cNvPicPr>
          <p:nvPr/>
        </p:nvPicPr>
        <p:blipFill>
          <a:blip r:embed="rId9"/>
          <a:srcRect b="4181"/>
          <a:stretch/>
        </p:blipFill>
        <p:spPr>
          <a:xfrm>
            <a:off x="1136279" y="1379238"/>
            <a:ext cx="3459271" cy="4430058"/>
          </a:xfrm>
          <a:prstGeom prst="rect">
            <a:avLst/>
          </a:prstGeom>
          <a:ln>
            <a:solidFill>
              <a:schemeClr val="bg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3525E28-59DE-700F-8872-9CBB33D83EB3}"/>
              </a:ext>
            </a:extLst>
          </p:cNvPr>
          <p:cNvPicPr>
            <a:picLocks noChangeAspect="1"/>
          </p:cNvPicPr>
          <p:nvPr/>
        </p:nvPicPr>
        <p:blipFill>
          <a:blip r:embed="rId11"/>
          <a:stretch>
            <a:fillRect/>
          </a:stretch>
        </p:blipFill>
        <p:spPr>
          <a:xfrm>
            <a:off x="1373376" y="1500303"/>
            <a:ext cx="3340922" cy="4552941"/>
          </a:xfrm>
          <a:prstGeom prst="rect">
            <a:avLst/>
          </a:prstGeom>
          <a:ln>
            <a:solidFill>
              <a:schemeClr val="bg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E3AE9E14-9C9C-50E0-FB1F-2E580B2ADB8B}"/>
              </a:ext>
            </a:extLst>
          </p:cNvPr>
          <p:cNvPicPr>
            <a:picLocks noChangeAspect="1"/>
          </p:cNvPicPr>
          <p:nvPr/>
        </p:nvPicPr>
        <p:blipFill>
          <a:blip r:embed="rId12"/>
          <a:stretch>
            <a:fillRect/>
          </a:stretch>
        </p:blipFill>
        <p:spPr>
          <a:xfrm>
            <a:off x="1584092" y="1681403"/>
            <a:ext cx="3340922" cy="4556269"/>
          </a:xfrm>
          <a:prstGeom prst="rect">
            <a:avLst/>
          </a:prstGeom>
          <a:ln>
            <a:solidFill>
              <a:schemeClr val="bg1"/>
            </a:solidFill>
          </a:ln>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FD311ACF-279E-5801-4727-FABDC3C4DC90}"/>
              </a:ext>
            </a:extLst>
          </p:cNvPr>
          <p:cNvPicPr>
            <a:picLocks noChangeAspect="1"/>
          </p:cNvPicPr>
          <p:nvPr/>
        </p:nvPicPr>
        <p:blipFill>
          <a:blip r:embed="rId13"/>
          <a:stretch>
            <a:fillRect/>
          </a:stretch>
        </p:blipFill>
        <p:spPr>
          <a:xfrm>
            <a:off x="7488402" y="1677831"/>
            <a:ext cx="3340922" cy="4547060"/>
          </a:xfrm>
          <a:prstGeom prst="rect">
            <a:avLst/>
          </a:prstGeom>
          <a:ln>
            <a:solidFill>
              <a:schemeClr val="bg1"/>
            </a:solidFill>
          </a:ln>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EC375D4-1A61-5808-960D-FAC02E1F4595}"/>
              </a:ext>
            </a:extLst>
          </p:cNvPr>
          <p:cNvPicPr>
            <a:picLocks noChangeAspect="1"/>
          </p:cNvPicPr>
          <p:nvPr/>
        </p:nvPicPr>
        <p:blipFill>
          <a:blip r:embed="rId14"/>
          <a:stretch>
            <a:fillRect/>
          </a:stretch>
        </p:blipFill>
        <p:spPr>
          <a:xfrm>
            <a:off x="1833857" y="1847414"/>
            <a:ext cx="3340922" cy="4571358"/>
          </a:xfrm>
          <a:prstGeom prst="rect">
            <a:avLst/>
          </a:prstGeom>
          <a:ln>
            <a:solidFill>
              <a:schemeClr val="bg1"/>
            </a:solidFill>
          </a:ln>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1FC152F-61F8-5E16-EAAA-70CA06A47FB3}"/>
              </a:ext>
            </a:extLst>
          </p:cNvPr>
          <p:cNvPicPr>
            <a:picLocks noChangeAspect="1"/>
          </p:cNvPicPr>
          <p:nvPr/>
        </p:nvPicPr>
        <p:blipFill>
          <a:blip r:embed="rId15"/>
          <a:stretch>
            <a:fillRect/>
          </a:stretch>
        </p:blipFill>
        <p:spPr>
          <a:xfrm>
            <a:off x="7258210" y="1892205"/>
            <a:ext cx="3340922" cy="4535362"/>
          </a:xfrm>
          <a:prstGeom prst="rect">
            <a:avLst/>
          </a:prstGeom>
          <a:ln>
            <a:solidFill>
              <a:schemeClr val="bg1"/>
            </a:solidFill>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0024711-3212-5706-23B2-004BD76FFBE4}"/>
              </a:ext>
            </a:extLst>
          </p:cNvPr>
          <p:cNvPicPr>
            <a:picLocks noChangeAspect="1"/>
          </p:cNvPicPr>
          <p:nvPr/>
        </p:nvPicPr>
        <p:blipFill>
          <a:blip r:embed="rId16"/>
          <a:stretch>
            <a:fillRect/>
          </a:stretch>
        </p:blipFill>
        <p:spPr>
          <a:xfrm>
            <a:off x="2075547" y="2050259"/>
            <a:ext cx="3340922" cy="4552941"/>
          </a:xfrm>
          <a:prstGeom prst="rect">
            <a:avLst/>
          </a:prstGeom>
          <a:ln>
            <a:solidFill>
              <a:schemeClr val="bg1"/>
            </a:solidFill>
          </a:ln>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5A0DD2B5-C998-DC94-A516-45DE1EE2CC3D}"/>
              </a:ext>
            </a:extLst>
          </p:cNvPr>
          <p:cNvPicPr>
            <a:picLocks noChangeAspect="1"/>
          </p:cNvPicPr>
          <p:nvPr/>
        </p:nvPicPr>
        <p:blipFill>
          <a:blip r:embed="rId17"/>
          <a:stretch>
            <a:fillRect/>
          </a:stretch>
        </p:blipFill>
        <p:spPr>
          <a:xfrm>
            <a:off x="6952701" y="2068515"/>
            <a:ext cx="3340922" cy="4516427"/>
          </a:xfrm>
          <a:prstGeom prst="rect">
            <a:avLst/>
          </a:prstGeom>
          <a:ln>
            <a:solidFill>
              <a:schemeClr val="bg1"/>
            </a:solidFill>
          </a:ln>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4E90ECD5-1841-51D1-FBD6-0AB5F1B91296}"/>
              </a:ext>
            </a:extLst>
          </p:cNvPr>
          <p:cNvSpPr/>
          <p:nvPr/>
        </p:nvSpPr>
        <p:spPr>
          <a:xfrm>
            <a:off x="2302798" y="2280916"/>
            <a:ext cx="3472248" cy="4460247"/>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dirty="0"/>
              <a:t>September 2025</a:t>
            </a:r>
          </a:p>
          <a:p>
            <a:pPr algn="ctr"/>
            <a:endParaRPr lang="en-IE" dirty="0"/>
          </a:p>
          <a:p>
            <a:pPr algn="ctr"/>
            <a:r>
              <a:rPr lang="en-IE" dirty="0"/>
              <a:t>Ancient Greek</a:t>
            </a:r>
          </a:p>
          <a:p>
            <a:pPr algn="ctr"/>
            <a:endParaRPr lang="en-IE" dirty="0"/>
          </a:p>
          <a:p>
            <a:pPr algn="ctr"/>
            <a:r>
              <a:rPr lang="en-IE" dirty="0"/>
              <a:t>Sample brief for the AAC introduced</a:t>
            </a:r>
            <a:endParaRPr lang="en-GB" dirty="0"/>
          </a:p>
        </p:txBody>
      </p:sp>
      <p:sp>
        <p:nvSpPr>
          <p:cNvPr id="30" name="Rectangle 29">
            <a:extLst>
              <a:ext uri="{FF2B5EF4-FFF2-40B4-BE49-F238E27FC236}">
                <a16:creationId xmlns:a16="http://schemas.microsoft.com/office/drawing/2014/main" id="{560C4B58-229C-0BC0-DC15-1A3ABB70CEAC}"/>
              </a:ext>
            </a:extLst>
          </p:cNvPr>
          <p:cNvSpPr/>
          <p:nvPr/>
        </p:nvSpPr>
        <p:spPr>
          <a:xfrm>
            <a:off x="6522200" y="2262954"/>
            <a:ext cx="3472248" cy="4460247"/>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dirty="0"/>
              <a:t>September 2025</a:t>
            </a:r>
          </a:p>
          <a:p>
            <a:pPr algn="ctr"/>
            <a:endParaRPr lang="en-IE" dirty="0"/>
          </a:p>
          <a:p>
            <a:pPr algn="ctr"/>
            <a:r>
              <a:rPr lang="en-IE" dirty="0"/>
              <a:t>Latin</a:t>
            </a:r>
          </a:p>
          <a:p>
            <a:pPr algn="ctr"/>
            <a:endParaRPr lang="en-IE" dirty="0"/>
          </a:p>
          <a:p>
            <a:pPr algn="ctr"/>
            <a:r>
              <a:rPr lang="en-IE" dirty="0"/>
              <a:t>Sample brief for the AAC introduced</a:t>
            </a:r>
            <a:endParaRPr lang="en-GB" dirty="0"/>
          </a:p>
        </p:txBody>
      </p:sp>
      <p:sp>
        <p:nvSpPr>
          <p:cNvPr id="7" name="Rectangle 6">
            <a:extLst>
              <a:ext uri="{FF2B5EF4-FFF2-40B4-BE49-F238E27FC236}">
                <a16:creationId xmlns:a16="http://schemas.microsoft.com/office/drawing/2014/main" id="{84E150E6-EBB9-A302-29FA-9B2C94CED295}"/>
              </a:ext>
            </a:extLst>
          </p:cNvPr>
          <p:cNvSpPr/>
          <p:nvPr/>
        </p:nvSpPr>
        <p:spPr>
          <a:xfrm>
            <a:off x="2546846" y="2441370"/>
            <a:ext cx="3472248" cy="4460247"/>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dirty="0"/>
              <a:t>January 2026</a:t>
            </a:r>
          </a:p>
          <a:p>
            <a:pPr algn="ctr"/>
            <a:endParaRPr lang="en-IE" dirty="0"/>
          </a:p>
          <a:p>
            <a:pPr algn="ctr"/>
            <a:r>
              <a:rPr lang="en-IE" dirty="0"/>
              <a:t>Ancient Greek</a:t>
            </a:r>
          </a:p>
          <a:p>
            <a:pPr algn="ctr"/>
            <a:endParaRPr lang="en-IE" dirty="0"/>
          </a:p>
          <a:p>
            <a:pPr algn="ctr"/>
            <a:r>
              <a:rPr lang="en-IE" dirty="0"/>
              <a:t>Live brief for AAC issued</a:t>
            </a:r>
            <a:endParaRPr lang="en-GB" dirty="0"/>
          </a:p>
        </p:txBody>
      </p:sp>
      <p:sp>
        <p:nvSpPr>
          <p:cNvPr id="31" name="Rectangle 30">
            <a:extLst>
              <a:ext uri="{FF2B5EF4-FFF2-40B4-BE49-F238E27FC236}">
                <a16:creationId xmlns:a16="http://schemas.microsoft.com/office/drawing/2014/main" id="{FB0A20D3-47CC-8FDB-88CA-C2885B696116}"/>
              </a:ext>
            </a:extLst>
          </p:cNvPr>
          <p:cNvSpPr/>
          <p:nvPr/>
        </p:nvSpPr>
        <p:spPr>
          <a:xfrm>
            <a:off x="6205547" y="2437217"/>
            <a:ext cx="3472248" cy="4460247"/>
          </a:xfrm>
          <a:prstGeom prst="rect">
            <a:avLst/>
          </a:prstGeom>
          <a:solidFill>
            <a:schemeClr val="accent6">
              <a:lumMod val="75000"/>
            </a:schemeClr>
          </a:solidFill>
          <a:ln>
            <a:solidFill>
              <a:schemeClr val="bg1"/>
            </a:solidFill>
          </a:ln>
          <a:effectLst>
            <a:outerShdw blurRad="63500" sx="102000" sy="102000" algn="ctr"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dirty="0"/>
              <a:t>January 2026</a:t>
            </a:r>
          </a:p>
          <a:p>
            <a:pPr algn="ctr"/>
            <a:endParaRPr lang="en-IE" dirty="0"/>
          </a:p>
          <a:p>
            <a:pPr algn="ctr"/>
            <a:r>
              <a:rPr lang="en-IE" dirty="0"/>
              <a:t>Latin</a:t>
            </a:r>
          </a:p>
          <a:p>
            <a:pPr algn="ctr"/>
            <a:endParaRPr lang="en-IE" dirty="0"/>
          </a:p>
          <a:p>
            <a:pPr algn="ctr"/>
            <a:r>
              <a:rPr lang="en-IE" dirty="0"/>
              <a:t>Live brief for AAC issued</a:t>
            </a:r>
            <a:endParaRPr lang="en-GB" dirty="0"/>
          </a:p>
        </p:txBody>
      </p:sp>
    </p:spTree>
    <p:extLst>
      <p:ext uri="{BB962C8B-B14F-4D97-AF65-F5344CB8AC3E}">
        <p14:creationId xmlns:p14="http://schemas.microsoft.com/office/powerpoint/2010/main" val="8703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30" grpId="0" animBg="1"/>
      <p:bldP spid="7"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18C2-E149-C004-EED7-C8944A60A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3B427-B431-5ED1-0626-A361A616C09C}"/>
              </a:ext>
            </a:extLst>
          </p:cNvPr>
          <p:cNvSpPr>
            <a:spLocks noGrp="1"/>
          </p:cNvSpPr>
          <p:nvPr>
            <p:ph type="title"/>
          </p:nvPr>
        </p:nvSpPr>
        <p:spPr>
          <a:xfrm>
            <a:off x="838200" y="212725"/>
            <a:ext cx="10515600" cy="1325563"/>
          </a:xfrm>
        </p:spPr>
        <p:txBody>
          <a:bodyPr/>
          <a:lstStyle/>
          <a:p>
            <a:r>
              <a:rPr lang="en-IE"/>
              <a:t>The Centrality of Learning Outcomes</a:t>
            </a:r>
            <a:br>
              <a:rPr lang="en-IE"/>
            </a:br>
            <a:r>
              <a:rPr lang="en-IE"/>
              <a:t>Higher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27317216-C4E2-A2E6-4BF7-99901B395C96}"/>
              </a:ext>
            </a:extLst>
          </p:cNvPr>
          <p:cNvSpPr>
            <a:spLocks noGrp="1"/>
          </p:cNvSpPr>
          <p:nvPr>
            <p:ph sz="half" idx="1"/>
          </p:nvPr>
        </p:nvSpPr>
        <p:spPr>
          <a:xfrm>
            <a:off x="838200" y="1622424"/>
            <a:ext cx="5181600" cy="4562475"/>
          </a:xfrm>
          <a:ln>
            <a:solidFill>
              <a:schemeClr val="tx1"/>
            </a:solidFill>
          </a:ln>
        </p:spPr>
        <p:txBody>
          <a:bodyPr>
            <a:normAutofit fontScale="62500" lnSpcReduction="20000"/>
          </a:bodyPr>
          <a:lstStyle/>
          <a:p>
            <a:pPr marL="0" indent="0" algn="ctr">
              <a:lnSpc>
                <a:spcPct val="120000"/>
              </a:lnSpc>
              <a:buNone/>
            </a:pPr>
            <a:r>
              <a:rPr lang="en-IE">
                <a:solidFill>
                  <a:schemeClr val="tx1"/>
                </a:solidFill>
              </a:rPr>
              <a:t>Using the learning outcomes listed below can you identify how they are assessed in the sample papers?</a:t>
            </a:r>
          </a:p>
          <a:p>
            <a:pPr marL="0" indent="0">
              <a:lnSpc>
                <a:spcPct val="120000"/>
              </a:lnSpc>
              <a:buNone/>
            </a:pPr>
            <a:endParaRPr lang="en-IE">
              <a:solidFill>
                <a:schemeClr val="tx1"/>
              </a:solidFill>
            </a:endParaRPr>
          </a:p>
          <a:p>
            <a:pPr marL="0" indent="0">
              <a:lnSpc>
                <a:spcPct val="120000"/>
              </a:lnSpc>
              <a:buNone/>
            </a:pPr>
            <a:r>
              <a:rPr lang="en-GB">
                <a:solidFill>
                  <a:schemeClr val="tx1"/>
                </a:solidFill>
              </a:rPr>
              <a:t>1.8. describe the content and structure of Latin texts in a range of ways. </a:t>
            </a:r>
          </a:p>
          <a:p>
            <a:pPr marL="0" indent="0">
              <a:lnSpc>
                <a:spcPct val="120000"/>
              </a:lnSpc>
              <a:buNone/>
            </a:pPr>
            <a:endParaRPr lang="en-IE">
              <a:solidFill>
                <a:schemeClr val="tx1"/>
              </a:solidFill>
            </a:endParaRPr>
          </a:p>
          <a:p>
            <a:pPr marL="0" indent="0">
              <a:lnSpc>
                <a:spcPct val="120000"/>
              </a:lnSpc>
              <a:buNone/>
            </a:pPr>
            <a:r>
              <a:rPr lang="en-GB">
                <a:solidFill>
                  <a:schemeClr val="tx1"/>
                </a:solidFill>
              </a:rPr>
              <a:t>1.14. effectively use Latin language resources, to establish the meaning of words, phrases and sentences.</a:t>
            </a:r>
          </a:p>
          <a:p>
            <a:pPr marL="0" indent="0">
              <a:lnSpc>
                <a:spcPct val="120000"/>
              </a:lnSpc>
              <a:buNone/>
            </a:pPr>
            <a:endParaRPr lang="en-GB">
              <a:solidFill>
                <a:schemeClr val="tx1"/>
              </a:solidFill>
            </a:endParaRPr>
          </a:p>
          <a:p>
            <a:pPr marL="0" indent="0">
              <a:lnSpc>
                <a:spcPct val="120000"/>
              </a:lnSpc>
              <a:buNone/>
            </a:pPr>
            <a:r>
              <a:rPr lang="en-GB">
                <a:solidFill>
                  <a:schemeClr val="tx1"/>
                </a:solidFill>
              </a:rPr>
              <a:t>2.10 examine what we can learn from Latin texts about Roman values and attitudes. </a:t>
            </a:r>
          </a:p>
          <a:p>
            <a:pPr marL="0" indent="0">
              <a:buNone/>
            </a:pPr>
            <a:endParaRPr lang="en-GB"/>
          </a:p>
        </p:txBody>
      </p:sp>
      <p:sp>
        <p:nvSpPr>
          <p:cNvPr id="4" name="Content Placeholder 3">
            <a:extLst>
              <a:ext uri="{FF2B5EF4-FFF2-40B4-BE49-F238E27FC236}">
                <a16:creationId xmlns:a16="http://schemas.microsoft.com/office/drawing/2014/main" id="{B9E6D4F7-9333-53BE-EBBB-BDE4EA40C52A}"/>
              </a:ext>
            </a:extLst>
          </p:cNvPr>
          <p:cNvSpPr>
            <a:spLocks noGrp="1"/>
          </p:cNvSpPr>
          <p:nvPr>
            <p:ph sz="half" idx="2"/>
          </p:nvPr>
        </p:nvSpPr>
        <p:spPr>
          <a:xfrm>
            <a:off x="6172200" y="1622425"/>
            <a:ext cx="5181600" cy="4562474"/>
          </a:xfrm>
          <a:ln>
            <a:solidFill>
              <a:schemeClr val="tx1"/>
            </a:solidFill>
          </a:ln>
        </p:spPr>
        <p:txBody>
          <a:bodyPr>
            <a:normAutofit fontScale="62500" lnSpcReduction="20000"/>
          </a:bodyPr>
          <a:lstStyle/>
          <a:p>
            <a:pPr marL="0" indent="0" algn="ctr">
              <a:lnSpc>
                <a:spcPct val="120000"/>
              </a:lnSpc>
              <a:buNone/>
            </a:pPr>
            <a:r>
              <a:rPr lang="en-IE" dirty="0">
                <a:solidFill>
                  <a:schemeClr val="tx1"/>
                </a:solidFill>
              </a:rPr>
              <a:t>Sample Paper – list the question(s) here</a:t>
            </a:r>
          </a:p>
          <a:p>
            <a:pPr marL="0" indent="0" algn="ctr">
              <a:lnSpc>
                <a:spcPct val="120000"/>
              </a:lnSpc>
              <a:buNone/>
            </a:pPr>
            <a:endParaRPr lang="en-IE" dirty="0">
              <a:solidFill>
                <a:schemeClr val="tx1"/>
              </a:solidFill>
            </a:endParaRPr>
          </a:p>
          <a:p>
            <a:pPr marL="0" indent="0" algn="ctr">
              <a:lnSpc>
                <a:spcPct val="120000"/>
              </a:lnSpc>
              <a:buNone/>
            </a:pPr>
            <a:r>
              <a:rPr lang="en-IE" dirty="0"/>
              <a:t>Question 1</a:t>
            </a:r>
            <a:endParaRPr lang="en-GB" dirty="0"/>
          </a:p>
          <a:p>
            <a:pPr marL="0" indent="0" algn="ctr">
              <a:lnSpc>
                <a:spcPct val="120000"/>
              </a:lnSpc>
              <a:buNone/>
            </a:pPr>
            <a:r>
              <a:rPr lang="en-GB" dirty="0"/>
              <a:t>(b) How does Dido react to seeing Aeneas? Support your answer with analysis of lines 1-2</a:t>
            </a:r>
          </a:p>
          <a:p>
            <a:pPr marL="0" indent="0" algn="ctr">
              <a:lnSpc>
                <a:spcPct val="120000"/>
              </a:lnSpc>
              <a:buNone/>
            </a:pPr>
            <a:endParaRPr lang="en-GB" dirty="0"/>
          </a:p>
          <a:p>
            <a:pPr marL="0" indent="0" algn="ctr">
              <a:lnSpc>
                <a:spcPct val="120000"/>
              </a:lnSpc>
              <a:buNone/>
            </a:pPr>
            <a:r>
              <a:rPr lang="en-GB" dirty="0"/>
              <a:t>(d) Translate in English lines 3-10 of Text A. (assumes that the LO has been completed prior to exam)</a:t>
            </a:r>
          </a:p>
          <a:p>
            <a:pPr marL="0" indent="0" algn="ctr">
              <a:lnSpc>
                <a:spcPct val="120000"/>
              </a:lnSpc>
              <a:buNone/>
            </a:pPr>
            <a:endParaRPr lang="en-GB" dirty="0"/>
          </a:p>
          <a:p>
            <a:pPr marL="0" indent="0" algn="ctr">
              <a:lnSpc>
                <a:spcPct val="120000"/>
              </a:lnSpc>
              <a:buNone/>
            </a:pPr>
            <a:r>
              <a:rPr lang="en-GB" dirty="0"/>
              <a:t>(a) iii In line 6, what does the phrase </a:t>
            </a:r>
            <a:r>
              <a:rPr lang="en-GB" i="1" dirty="0" err="1"/>
              <a:t>aliquis</a:t>
            </a:r>
            <a:r>
              <a:rPr lang="en-GB" i="1" dirty="0"/>
              <a:t> </a:t>
            </a:r>
            <a:r>
              <a:rPr lang="en-GB" i="1" dirty="0" err="1"/>
              <a:t>ultor</a:t>
            </a:r>
            <a:r>
              <a:rPr lang="en-GB" i="1" dirty="0"/>
              <a:t> </a:t>
            </a:r>
            <a:r>
              <a:rPr lang="en-GB" dirty="0"/>
              <a:t>mean and what is the significance of this phrase?</a:t>
            </a:r>
            <a:endParaRPr lang="en-IE" dirty="0"/>
          </a:p>
        </p:txBody>
      </p:sp>
    </p:spTree>
    <p:extLst>
      <p:ext uri="{BB962C8B-B14F-4D97-AF65-F5344CB8AC3E}">
        <p14:creationId xmlns:p14="http://schemas.microsoft.com/office/powerpoint/2010/main" val="304629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EC1-E4C8-82C0-3504-4D21526F8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F4D38-1728-9D79-B855-B0FCC656F87F}"/>
              </a:ext>
            </a:extLst>
          </p:cNvPr>
          <p:cNvSpPr>
            <a:spLocks noGrp="1"/>
          </p:cNvSpPr>
          <p:nvPr>
            <p:ph type="title"/>
          </p:nvPr>
        </p:nvSpPr>
        <p:spPr/>
        <p:txBody>
          <a:bodyPr/>
          <a:lstStyle/>
          <a:p>
            <a:r>
              <a:rPr lang="en-IE"/>
              <a:t>The Centrality of Learning Outcomes</a:t>
            </a:r>
            <a:br>
              <a:rPr lang="en-IE"/>
            </a:br>
            <a:r>
              <a:rPr lang="en-IE"/>
              <a:t>Higher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63B8579E-7BAD-2816-D31C-3C1EC3A8BB66}"/>
              </a:ext>
            </a:extLst>
          </p:cNvPr>
          <p:cNvSpPr>
            <a:spLocks noGrp="1"/>
          </p:cNvSpPr>
          <p:nvPr>
            <p:ph sz="half" idx="1"/>
          </p:nvPr>
        </p:nvSpPr>
        <p:spPr>
          <a:ln>
            <a:solidFill>
              <a:schemeClr val="tx1"/>
            </a:solidFill>
          </a:ln>
        </p:spPr>
        <p:txBody>
          <a:bodyPr>
            <a:normAutofit/>
          </a:bodyPr>
          <a:lstStyle/>
          <a:p>
            <a:pPr marL="0" indent="0">
              <a:buNone/>
            </a:pPr>
            <a:endParaRPr lang="en-IE" dirty="0"/>
          </a:p>
          <a:p>
            <a:pPr marL="0" indent="0">
              <a:buNone/>
            </a:pPr>
            <a:r>
              <a:rPr lang="en-GB" dirty="0">
                <a:solidFill>
                  <a:schemeClr val="tx1"/>
                </a:solidFill>
              </a:rPr>
              <a:t>2.10 examine what we can learn from Latin texts about Roman values and attitudes. </a:t>
            </a:r>
          </a:p>
          <a:p>
            <a:pPr marL="0" indent="0">
              <a:buNone/>
            </a:pPr>
            <a:endParaRPr lang="en-GB" dirty="0">
              <a:solidFill>
                <a:schemeClr val="tx1"/>
              </a:solidFill>
            </a:endParaRPr>
          </a:p>
          <a:p>
            <a:pPr marL="0" indent="0">
              <a:buNone/>
            </a:pPr>
            <a:r>
              <a:rPr lang="en-GB" dirty="0">
                <a:solidFill>
                  <a:schemeClr val="tx1"/>
                </a:solidFill>
              </a:rPr>
              <a:t>(a) iii In line 6, what does the phrase </a:t>
            </a:r>
            <a:r>
              <a:rPr lang="en-GB" i="1" dirty="0" err="1">
                <a:solidFill>
                  <a:schemeClr val="tx1"/>
                </a:solidFill>
              </a:rPr>
              <a:t>aliquis</a:t>
            </a:r>
            <a:r>
              <a:rPr lang="en-GB" i="1" dirty="0">
                <a:solidFill>
                  <a:schemeClr val="tx1"/>
                </a:solidFill>
              </a:rPr>
              <a:t> </a:t>
            </a:r>
            <a:r>
              <a:rPr lang="en-GB" i="1" dirty="0" err="1">
                <a:solidFill>
                  <a:schemeClr val="tx1"/>
                </a:solidFill>
              </a:rPr>
              <a:t>ultor</a:t>
            </a:r>
            <a:r>
              <a:rPr lang="en-GB" i="1" dirty="0">
                <a:solidFill>
                  <a:schemeClr val="tx1"/>
                </a:solidFill>
              </a:rPr>
              <a:t> </a:t>
            </a:r>
            <a:r>
              <a:rPr lang="en-GB" dirty="0">
                <a:solidFill>
                  <a:schemeClr val="tx1"/>
                </a:solidFill>
              </a:rPr>
              <a:t>mean and what is the significance of this phrase?</a:t>
            </a:r>
            <a:endParaRPr lang="en-IE" dirty="0">
              <a:solidFill>
                <a:schemeClr val="tx1"/>
              </a:solidFill>
            </a:endParaRPr>
          </a:p>
          <a:p>
            <a:pPr marL="0" indent="0">
              <a:buNone/>
            </a:pPr>
            <a:endParaRPr lang="en-GB" dirty="0"/>
          </a:p>
          <a:p>
            <a:pPr marL="0" indent="0">
              <a:buNone/>
            </a:pPr>
            <a:endParaRPr lang="en-GB" dirty="0"/>
          </a:p>
        </p:txBody>
      </p:sp>
      <p:pic>
        <p:nvPicPr>
          <p:cNvPr id="8" name="Content Placeholder 7">
            <a:extLst>
              <a:ext uri="{FF2B5EF4-FFF2-40B4-BE49-F238E27FC236}">
                <a16:creationId xmlns:a16="http://schemas.microsoft.com/office/drawing/2014/main" id="{5712AD57-91E1-F49E-88B2-ECBE2A7290F0}"/>
              </a:ext>
            </a:extLst>
          </p:cNvPr>
          <p:cNvPicPr>
            <a:picLocks noGrp="1" noChangeAspect="1"/>
          </p:cNvPicPr>
          <p:nvPr>
            <p:ph sz="half" idx="2"/>
          </p:nvPr>
        </p:nvPicPr>
        <p:blipFill>
          <a:blip r:embed="rId3"/>
          <a:srcRect l="28388"/>
          <a:stretch/>
        </p:blipFill>
        <p:spPr>
          <a:xfrm>
            <a:off x="6502400" y="1825625"/>
            <a:ext cx="4965700" cy="4333899"/>
          </a:xfrm>
          <a:ln>
            <a:solidFill>
              <a:schemeClr val="tx1"/>
            </a:solidFill>
          </a:ln>
        </p:spPr>
      </p:pic>
    </p:spTree>
    <p:extLst>
      <p:ext uri="{BB962C8B-B14F-4D97-AF65-F5344CB8AC3E}">
        <p14:creationId xmlns:p14="http://schemas.microsoft.com/office/powerpoint/2010/main" val="4825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0E786-E2FB-558D-E1F5-6191AD274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BC17-F79F-1DE9-B3EF-2A8E7A7AF900}"/>
              </a:ext>
            </a:extLst>
          </p:cNvPr>
          <p:cNvSpPr>
            <a:spLocks noGrp="1"/>
          </p:cNvSpPr>
          <p:nvPr>
            <p:ph type="title"/>
          </p:nvPr>
        </p:nvSpPr>
        <p:spPr/>
        <p:txBody>
          <a:bodyPr/>
          <a:lstStyle/>
          <a:p>
            <a:r>
              <a:rPr lang="en-IE"/>
              <a:t>The Centrality of Learning Outcomes – Higher Level </a:t>
            </a:r>
            <a:r>
              <a:rPr lang="en-IE">
                <a:solidFill>
                  <a:schemeClr val="tx1"/>
                </a:solidFill>
              </a:rPr>
              <a:t>SP1</a:t>
            </a:r>
            <a:endParaRPr lang="en-GB">
              <a:solidFill>
                <a:schemeClr val="tx1"/>
              </a:solidFill>
            </a:endParaRPr>
          </a:p>
        </p:txBody>
      </p:sp>
      <p:sp>
        <p:nvSpPr>
          <p:cNvPr id="3" name="Content Placeholder 2">
            <a:extLst>
              <a:ext uri="{FF2B5EF4-FFF2-40B4-BE49-F238E27FC236}">
                <a16:creationId xmlns:a16="http://schemas.microsoft.com/office/drawing/2014/main" id="{06259D55-F3D8-688B-3254-842363489534}"/>
              </a:ext>
            </a:extLst>
          </p:cNvPr>
          <p:cNvSpPr>
            <a:spLocks noGrp="1"/>
          </p:cNvSpPr>
          <p:nvPr>
            <p:ph sz="half" idx="1"/>
          </p:nvPr>
        </p:nvSpPr>
        <p:spPr>
          <a:xfrm>
            <a:off x="838200" y="1825625"/>
            <a:ext cx="10515600" cy="1400752"/>
          </a:xfrm>
          <a:ln>
            <a:solidFill>
              <a:schemeClr val="tx1"/>
            </a:solidFill>
          </a:ln>
        </p:spPr>
        <p:txBody>
          <a:bodyPr>
            <a:normAutofit fontScale="70000" lnSpcReduction="20000"/>
          </a:bodyPr>
          <a:lstStyle/>
          <a:p>
            <a:pPr marL="0" indent="0">
              <a:buNone/>
            </a:pPr>
            <a:endParaRPr lang="en-IE" dirty="0">
              <a:solidFill>
                <a:schemeClr val="tx1"/>
              </a:solidFill>
            </a:endParaRPr>
          </a:p>
          <a:p>
            <a:pPr marL="0" indent="0">
              <a:buNone/>
            </a:pPr>
            <a:r>
              <a:rPr lang="en-GB" dirty="0">
                <a:solidFill>
                  <a:schemeClr val="tx1"/>
                </a:solidFill>
              </a:rPr>
              <a:t>2.10 examine what we can learn from Latin texts about Roman values and attitudes. </a:t>
            </a:r>
          </a:p>
          <a:p>
            <a:pPr marL="0" indent="0">
              <a:buNone/>
            </a:pPr>
            <a:r>
              <a:rPr lang="en-GB" dirty="0">
                <a:solidFill>
                  <a:schemeClr val="tx1"/>
                </a:solidFill>
              </a:rPr>
              <a:t>(a) iii In line 6, what does the phrase </a:t>
            </a:r>
            <a:r>
              <a:rPr lang="en-GB" i="1" dirty="0" err="1">
                <a:solidFill>
                  <a:schemeClr val="tx1"/>
                </a:solidFill>
              </a:rPr>
              <a:t>aliquis</a:t>
            </a:r>
            <a:r>
              <a:rPr lang="en-GB" i="1" dirty="0">
                <a:solidFill>
                  <a:schemeClr val="tx1"/>
                </a:solidFill>
              </a:rPr>
              <a:t> </a:t>
            </a:r>
            <a:r>
              <a:rPr lang="en-GB" i="1" dirty="0" err="1">
                <a:solidFill>
                  <a:schemeClr val="tx1"/>
                </a:solidFill>
              </a:rPr>
              <a:t>ultor</a:t>
            </a:r>
            <a:r>
              <a:rPr lang="en-GB" i="1" dirty="0">
                <a:solidFill>
                  <a:schemeClr val="tx1"/>
                </a:solidFill>
              </a:rPr>
              <a:t> </a:t>
            </a:r>
            <a:r>
              <a:rPr lang="en-GB" dirty="0">
                <a:solidFill>
                  <a:schemeClr val="tx1"/>
                </a:solidFill>
              </a:rPr>
              <a:t>mean and what is the significance of this phrase?</a:t>
            </a:r>
            <a:endParaRPr lang="en-IE" dirty="0">
              <a:solidFill>
                <a:schemeClr val="tx1"/>
              </a:solidFill>
            </a:endParaRPr>
          </a:p>
          <a:p>
            <a:pPr marL="0" indent="0">
              <a:buNone/>
            </a:pPr>
            <a:endParaRPr lang="en-GB" dirty="0"/>
          </a:p>
          <a:p>
            <a:pPr marL="0" indent="0">
              <a:buNone/>
            </a:pPr>
            <a:endParaRPr lang="en-GB" dirty="0"/>
          </a:p>
        </p:txBody>
      </p:sp>
      <p:sp>
        <p:nvSpPr>
          <p:cNvPr id="5" name="Content Placeholder 4">
            <a:extLst>
              <a:ext uri="{FF2B5EF4-FFF2-40B4-BE49-F238E27FC236}">
                <a16:creationId xmlns:a16="http://schemas.microsoft.com/office/drawing/2014/main" id="{06DBF961-9EED-B739-68CE-606A30ABD2CB}"/>
              </a:ext>
            </a:extLst>
          </p:cNvPr>
          <p:cNvSpPr>
            <a:spLocks noGrp="1"/>
          </p:cNvSpPr>
          <p:nvPr>
            <p:ph sz="half" idx="2"/>
          </p:nvPr>
        </p:nvSpPr>
        <p:spPr>
          <a:xfrm>
            <a:off x="838200" y="3428999"/>
            <a:ext cx="10515600" cy="2747963"/>
          </a:xfrm>
        </p:spPr>
        <p:txBody>
          <a:bodyPr>
            <a:normAutofit fontScale="70000" lnSpcReduction="20000"/>
          </a:bodyPr>
          <a:lstStyle/>
          <a:p>
            <a:r>
              <a:rPr lang="en-GB" dirty="0">
                <a:solidFill>
                  <a:schemeClr val="tx1"/>
                </a:solidFill>
              </a:rPr>
              <a:t>2.5 consider the significance a literary text has for its audience.</a:t>
            </a:r>
          </a:p>
          <a:p>
            <a:r>
              <a:rPr lang="en-GB" dirty="0">
                <a:solidFill>
                  <a:schemeClr val="tx1"/>
                </a:solidFill>
              </a:rPr>
              <a:t>1.1. explore a range of authentic, adapted and confected Latin texts in a variety of genres and formats. </a:t>
            </a:r>
          </a:p>
          <a:p>
            <a:r>
              <a:rPr lang="en-GB" dirty="0">
                <a:solidFill>
                  <a:schemeClr val="tx1"/>
                </a:solidFill>
              </a:rPr>
              <a:t>1.2. recognise a range of lexical items at the level of words, expressions and collocations in context. </a:t>
            </a:r>
          </a:p>
          <a:p>
            <a:r>
              <a:rPr lang="en-GB" dirty="0">
                <a:solidFill>
                  <a:schemeClr val="tx1"/>
                </a:solidFill>
              </a:rPr>
              <a:t>1.6. create accurate and idiomatic translations of Latin sentences and passages. </a:t>
            </a:r>
          </a:p>
          <a:p>
            <a:r>
              <a:rPr lang="en-GB" dirty="0">
                <a:solidFill>
                  <a:schemeClr val="tx1"/>
                </a:solidFill>
              </a:rPr>
              <a:t>1.4. collaborate with others to understand Latin </a:t>
            </a:r>
          </a:p>
          <a:p>
            <a:r>
              <a:rPr lang="en-GB" dirty="0">
                <a:solidFill>
                  <a:schemeClr val="tx1"/>
                </a:solidFill>
              </a:rPr>
              <a:t>1.14. effectively use Latin language resources, to establish the meaning of words, phrases and sentences.</a:t>
            </a:r>
          </a:p>
          <a:p>
            <a:endParaRPr lang="en-US" dirty="0"/>
          </a:p>
        </p:txBody>
      </p:sp>
    </p:spTree>
    <p:extLst>
      <p:ext uri="{BB962C8B-B14F-4D97-AF65-F5344CB8AC3E}">
        <p14:creationId xmlns:p14="http://schemas.microsoft.com/office/powerpoint/2010/main" val="278007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C677-E75E-6CF5-39E1-E1DACF9C339A}"/>
              </a:ext>
            </a:extLst>
          </p:cNvPr>
          <p:cNvSpPr>
            <a:spLocks noGrp="1"/>
          </p:cNvSpPr>
          <p:nvPr>
            <p:ph type="title"/>
          </p:nvPr>
        </p:nvSpPr>
        <p:spPr/>
        <p:txBody>
          <a:bodyPr/>
          <a:lstStyle/>
          <a:p>
            <a:r>
              <a:rPr lang="en-IE"/>
              <a:t>The Centrality of Learning Outcomes </a:t>
            </a:r>
            <a:br>
              <a:rPr lang="en-IE"/>
            </a:br>
            <a:r>
              <a:rPr lang="en-IE"/>
              <a:t>Higher Level </a:t>
            </a:r>
            <a:r>
              <a:rPr lang="en-IE" b="1">
                <a:solidFill>
                  <a:srgbClr val="FF0000"/>
                </a:solidFill>
              </a:rPr>
              <a:t>SP2</a:t>
            </a:r>
            <a:endParaRPr lang="en-GB" b="1">
              <a:solidFill>
                <a:srgbClr val="FF0000"/>
              </a:solidFill>
            </a:endParaRPr>
          </a:p>
        </p:txBody>
      </p:sp>
      <p:sp>
        <p:nvSpPr>
          <p:cNvPr id="3" name="Content Placeholder 2">
            <a:extLst>
              <a:ext uri="{FF2B5EF4-FFF2-40B4-BE49-F238E27FC236}">
                <a16:creationId xmlns:a16="http://schemas.microsoft.com/office/drawing/2014/main" id="{B3EB7787-4AB8-FF7E-338E-11CE9AFD9056}"/>
              </a:ext>
            </a:extLst>
          </p:cNvPr>
          <p:cNvSpPr>
            <a:spLocks noGrp="1"/>
          </p:cNvSpPr>
          <p:nvPr>
            <p:ph sz="half" idx="1"/>
          </p:nvPr>
        </p:nvSpPr>
        <p:spPr>
          <a:xfrm>
            <a:off x="838200" y="2976449"/>
            <a:ext cx="5181600" cy="2049689"/>
          </a:xfrm>
          <a:ln>
            <a:noFill/>
          </a:ln>
        </p:spPr>
        <p:txBody>
          <a:bodyPr>
            <a:normAutofit/>
          </a:bodyPr>
          <a:lstStyle/>
          <a:p>
            <a:pPr marL="0" indent="0" algn="ctr">
              <a:lnSpc>
                <a:spcPct val="110000"/>
              </a:lnSpc>
              <a:buNone/>
            </a:pPr>
            <a:r>
              <a:rPr lang="en-IE" dirty="0">
                <a:solidFill>
                  <a:schemeClr val="tx1"/>
                </a:solidFill>
              </a:rPr>
              <a:t>Choose 2-3 learning outcomes from OL or HL SP 2 and identify how they are assessed in the sample papers?</a:t>
            </a:r>
          </a:p>
          <a:p>
            <a:pPr marL="0" indent="0">
              <a:lnSpc>
                <a:spcPct val="110000"/>
              </a:lnSpc>
              <a:buNone/>
            </a:pPr>
            <a:endParaRPr lang="en-IE" dirty="0">
              <a:solidFill>
                <a:schemeClr val="tx1"/>
              </a:solidFill>
            </a:endParaRPr>
          </a:p>
          <a:p>
            <a:pPr marL="0" indent="0">
              <a:buNone/>
            </a:pPr>
            <a:endParaRPr lang="en-GB" dirty="0"/>
          </a:p>
          <a:p>
            <a:pPr marL="0" indent="0">
              <a:buNone/>
            </a:pPr>
            <a:endParaRPr lang="en-GB" dirty="0"/>
          </a:p>
        </p:txBody>
      </p:sp>
      <p:sp>
        <p:nvSpPr>
          <p:cNvPr id="4" name="Content Placeholder 3">
            <a:extLst>
              <a:ext uri="{FF2B5EF4-FFF2-40B4-BE49-F238E27FC236}">
                <a16:creationId xmlns:a16="http://schemas.microsoft.com/office/drawing/2014/main" id="{FD82981B-EDF4-3C28-B0B7-D58C58608F46}"/>
              </a:ext>
            </a:extLst>
          </p:cNvPr>
          <p:cNvSpPr>
            <a:spLocks noGrp="1"/>
          </p:cNvSpPr>
          <p:nvPr>
            <p:ph sz="half" idx="2"/>
          </p:nvPr>
        </p:nvSpPr>
        <p:spPr>
          <a:ln>
            <a:solidFill>
              <a:schemeClr val="tx1"/>
            </a:solidFill>
          </a:ln>
        </p:spPr>
        <p:txBody>
          <a:bodyPr>
            <a:normAutofit/>
          </a:bodyPr>
          <a:lstStyle/>
          <a:p>
            <a:pPr marL="0" indent="0" algn="ctr">
              <a:lnSpc>
                <a:spcPct val="110000"/>
              </a:lnSpc>
              <a:buNone/>
            </a:pPr>
            <a:r>
              <a:rPr lang="en-IE" dirty="0">
                <a:solidFill>
                  <a:schemeClr val="tx1"/>
                </a:solidFill>
              </a:rPr>
              <a:t>Sample Paper – list the question(s) here</a:t>
            </a:r>
            <a:endParaRPr lang="en-GB" dirty="0">
              <a:solidFill>
                <a:schemeClr val="tx1"/>
              </a:solidFill>
            </a:endParaRPr>
          </a:p>
        </p:txBody>
      </p:sp>
    </p:spTree>
    <p:extLst>
      <p:ext uri="{BB962C8B-B14F-4D97-AF65-F5344CB8AC3E}">
        <p14:creationId xmlns:p14="http://schemas.microsoft.com/office/powerpoint/2010/main" val="71333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36DD-05BC-B672-0BD0-E9A4FE842B1E}"/>
              </a:ext>
            </a:extLst>
          </p:cNvPr>
          <p:cNvSpPr>
            <a:spLocks noGrp="1"/>
          </p:cNvSpPr>
          <p:nvPr>
            <p:ph type="title"/>
          </p:nvPr>
        </p:nvSpPr>
        <p:spPr/>
        <p:txBody>
          <a:bodyPr/>
          <a:lstStyle/>
          <a:p>
            <a:r>
              <a:rPr kumimoji="0" lang="en-IE" sz="4400" b="0" i="0" u="none" strike="noStrike" kern="1200" cap="none" spc="0" normalizeH="0" baseline="0" noProof="0">
                <a:ln>
                  <a:noFill/>
                </a:ln>
                <a:solidFill>
                  <a:prstClr val="white"/>
                </a:solidFill>
                <a:effectLst/>
                <a:uLnTx/>
                <a:uFillTx/>
                <a:latin typeface="Arial" panose="020B0604020202020204"/>
                <a:ea typeface="+mj-ea"/>
                <a:cs typeface="+mj-cs"/>
              </a:rPr>
              <a:t>Part 5</a:t>
            </a:r>
            <a:endParaRPr lang="en-GB"/>
          </a:p>
        </p:txBody>
      </p:sp>
      <p:sp>
        <p:nvSpPr>
          <p:cNvPr id="3" name="Text Placeholder 2">
            <a:extLst>
              <a:ext uri="{FF2B5EF4-FFF2-40B4-BE49-F238E27FC236}">
                <a16:creationId xmlns:a16="http://schemas.microsoft.com/office/drawing/2014/main" id="{61CA2CE0-5C83-9693-81F7-6513B17EEC87}"/>
              </a:ext>
            </a:extLst>
          </p:cNvPr>
          <p:cNvSpPr>
            <a:spLocks noGrp="1"/>
          </p:cNvSpPr>
          <p:nvPr>
            <p:ph type="body" sz="half" idx="2"/>
          </p:nvPr>
        </p:nvSpPr>
        <p:spPr>
          <a:xfrm>
            <a:off x="914399" y="2924174"/>
            <a:ext cx="3857625" cy="294481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3200" b="0" i="0" u="none" strike="noStrike" kern="1200" cap="none" spc="0" normalizeH="0" baseline="0" noProof="0">
                <a:ln>
                  <a:noFill/>
                </a:ln>
                <a:solidFill>
                  <a:prstClr val="white"/>
                </a:solidFill>
                <a:effectLst/>
                <a:uLnTx/>
                <a:uFillTx/>
                <a:latin typeface="Arial" panose="020B0604020202020204"/>
                <a:ea typeface="+mn-ea"/>
                <a:cs typeface="+mn-cs"/>
              </a:rPr>
              <a:t>Questions and Collaboration</a:t>
            </a:r>
          </a:p>
        </p:txBody>
      </p:sp>
    </p:spTree>
    <p:extLst>
      <p:ext uri="{BB962C8B-B14F-4D97-AF65-F5344CB8AC3E}">
        <p14:creationId xmlns:p14="http://schemas.microsoft.com/office/powerpoint/2010/main" val="30602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CF41-8D09-0028-527C-3905B0D6DF1F}"/>
              </a:ext>
            </a:extLst>
          </p:cNvPr>
          <p:cNvSpPr>
            <a:spLocks noGrp="1"/>
          </p:cNvSpPr>
          <p:nvPr>
            <p:ph type="title"/>
          </p:nvPr>
        </p:nvSpPr>
        <p:spPr>
          <a:xfrm>
            <a:off x="838200" y="365125"/>
            <a:ext cx="9124406" cy="1325563"/>
          </a:xfrm>
        </p:spPr>
        <p:txBody>
          <a:bodyPr anchor="ctr">
            <a:normAutofit/>
          </a:bodyPr>
          <a:lstStyle/>
          <a:p>
            <a:r>
              <a:rPr lang="en-IE" dirty="0"/>
              <a:t>Questions and </a:t>
            </a:r>
            <a:r>
              <a:rPr lang="en-GB" dirty="0"/>
              <a:t>Reflection: What are your next steps?</a:t>
            </a:r>
          </a:p>
        </p:txBody>
      </p:sp>
      <p:pic>
        <p:nvPicPr>
          <p:cNvPr id="3074" name="Picture 2" descr="Flight of Medea - Ancient Greek Vase Painting">
            <a:extLst>
              <a:ext uri="{FF2B5EF4-FFF2-40B4-BE49-F238E27FC236}">
                <a16:creationId xmlns:a16="http://schemas.microsoft.com/office/drawing/2014/main" id="{D01E10DF-96B7-3510-6D55-BD5D597A67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 t="-430"/>
          <a:stretch/>
        </p:blipFill>
        <p:spPr bwMode="auto">
          <a:xfrm>
            <a:off x="6585694" y="2350249"/>
            <a:ext cx="4914821" cy="3223236"/>
          </a:xfrm>
          <a:prstGeom prst="rect">
            <a:avLst/>
          </a:prstGeom>
          <a:solidFill>
            <a:srgbClr val="FFFFFF"/>
          </a:solidFill>
          <a:ln>
            <a:solidFill>
              <a:schemeClr val="bg1"/>
            </a:solidFill>
          </a:ln>
          <a:effectLst>
            <a:outerShdw blurRad="63500" sx="102000" sy="102000" algn="ctr" rotWithShape="0">
              <a:prstClr val="black">
                <a:alpha val="40000"/>
              </a:prstClr>
            </a:outerShdw>
          </a:effectLst>
        </p:spPr>
      </p:pic>
      <p:pic>
        <p:nvPicPr>
          <p:cNvPr id="3" name="Picture 2" descr="Aeneid - Wikipedia">
            <a:extLst>
              <a:ext uri="{FF2B5EF4-FFF2-40B4-BE49-F238E27FC236}">
                <a16:creationId xmlns:a16="http://schemas.microsoft.com/office/drawing/2014/main" id="{BB9F3A7E-95C6-1F12-38DB-97D6A7763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17502" y="2350249"/>
            <a:ext cx="4804029" cy="3238344"/>
          </a:xfrm>
          <a:prstGeom prst="rect">
            <a:avLst/>
          </a:prstGeom>
          <a:solidFill>
            <a:srgbClr val="FFFFFF"/>
          </a:solidFill>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361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B1E3-6873-766C-B969-5667676F7933}"/>
              </a:ext>
            </a:extLst>
          </p:cNvPr>
          <p:cNvSpPr>
            <a:spLocks noGrp="1"/>
          </p:cNvSpPr>
          <p:nvPr>
            <p:ph type="title"/>
          </p:nvPr>
        </p:nvSpPr>
        <p:spPr>
          <a:xfrm>
            <a:off x="838200" y="365125"/>
            <a:ext cx="10515600" cy="1325563"/>
          </a:xfrm>
        </p:spPr>
        <p:txBody>
          <a:bodyPr anchor="ctr">
            <a:normAutofit/>
          </a:bodyPr>
          <a:lstStyle/>
          <a:p>
            <a:r>
              <a:rPr lang="en-GB" dirty="0"/>
              <a:t>Important to…</a:t>
            </a:r>
            <a:br>
              <a:rPr lang="en-GB" dirty="0"/>
            </a:br>
            <a:endParaRPr lang="en-GB" dirty="0"/>
          </a:p>
        </p:txBody>
      </p:sp>
      <p:sp>
        <p:nvSpPr>
          <p:cNvPr id="3" name="Content Placeholder 2">
            <a:extLst>
              <a:ext uri="{FF2B5EF4-FFF2-40B4-BE49-F238E27FC236}">
                <a16:creationId xmlns:a16="http://schemas.microsoft.com/office/drawing/2014/main" id="{FDE34353-B749-EB01-8999-FD11C1460AA4}"/>
              </a:ext>
            </a:extLst>
          </p:cNvPr>
          <p:cNvSpPr>
            <a:spLocks noGrp="1"/>
          </p:cNvSpPr>
          <p:nvPr>
            <p:ph sz="half" idx="1"/>
          </p:nvPr>
        </p:nvSpPr>
        <p:spPr>
          <a:xfrm>
            <a:off x="838200" y="1502068"/>
            <a:ext cx="6468856" cy="4351338"/>
          </a:xfrm>
        </p:spPr>
        <p:txBody>
          <a:bodyPr>
            <a:normAutofit fontScale="92500" lnSpcReduction="10000"/>
          </a:bodyPr>
          <a:lstStyle/>
          <a:p>
            <a:r>
              <a:rPr lang="en-GB" dirty="0">
                <a:solidFill>
                  <a:schemeClr val="tx1"/>
                </a:solidFill>
              </a:rPr>
              <a:t>familiarise yourself with the specification</a:t>
            </a:r>
          </a:p>
          <a:p>
            <a:endParaRPr lang="en-GB" dirty="0">
              <a:solidFill>
                <a:schemeClr val="tx1"/>
              </a:solidFill>
            </a:endParaRPr>
          </a:p>
          <a:p>
            <a:r>
              <a:rPr lang="en-GB" dirty="0">
                <a:solidFill>
                  <a:schemeClr val="tx1"/>
                </a:solidFill>
              </a:rPr>
              <a:t>familiarise yourself with the key documents</a:t>
            </a:r>
          </a:p>
          <a:p>
            <a:endParaRPr lang="en-GB" dirty="0">
              <a:solidFill>
                <a:schemeClr val="tx1"/>
              </a:solidFill>
            </a:endParaRPr>
          </a:p>
          <a:p>
            <a:r>
              <a:rPr lang="en-GB" dirty="0">
                <a:solidFill>
                  <a:schemeClr val="tx1"/>
                </a:solidFill>
              </a:rPr>
              <a:t>familiarise yourself with the sample papers</a:t>
            </a:r>
          </a:p>
          <a:p>
            <a:pPr marL="0" indent="0">
              <a:buNone/>
            </a:pPr>
            <a:endParaRPr lang="en-GB" dirty="0">
              <a:solidFill>
                <a:schemeClr val="tx1"/>
              </a:solidFill>
            </a:endParaRPr>
          </a:p>
          <a:p>
            <a:r>
              <a:rPr lang="en-GB" dirty="0">
                <a:solidFill>
                  <a:schemeClr val="tx1"/>
                </a:solidFill>
              </a:rPr>
              <a:t>check out and add to resources: CAI-T, Oide Website, Oide X accounts, Padlet etc. </a:t>
            </a:r>
          </a:p>
        </p:txBody>
      </p:sp>
      <p:pic>
        <p:nvPicPr>
          <p:cNvPr id="3074" name="Picture 2" descr="What Did Women Think in the Roman Period?">
            <a:extLst>
              <a:ext uri="{FF2B5EF4-FFF2-40B4-BE49-F238E27FC236}">
                <a16:creationId xmlns:a16="http://schemas.microsoft.com/office/drawing/2014/main" id="{7F4B35ED-AAF8-DFA9-712F-0E28CD23E1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499283" y="1502068"/>
            <a:ext cx="4046744" cy="4351338"/>
          </a:xfrm>
          <a:prstGeom prst="rect">
            <a:avLst/>
          </a:prstGeom>
          <a:solidFill>
            <a:srgbClr val="FFFFFF"/>
          </a:solidFill>
        </p:spPr>
      </p:pic>
    </p:spTree>
    <p:extLst>
      <p:ext uri="{BB962C8B-B14F-4D97-AF65-F5344CB8AC3E}">
        <p14:creationId xmlns:p14="http://schemas.microsoft.com/office/powerpoint/2010/main" val="38850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8E947-6056-47B6-2912-8C326764DDD1}"/>
              </a:ext>
            </a:extLst>
          </p:cNvPr>
          <p:cNvPicPr>
            <a:picLocks noChangeAspect="1"/>
          </p:cNvPicPr>
          <p:nvPr/>
        </p:nvPicPr>
        <p:blipFill>
          <a:blip r:embed="rId3"/>
          <a:srcRect t="8361"/>
          <a:stretch/>
        </p:blipFill>
        <p:spPr>
          <a:xfrm>
            <a:off x="773959" y="1922929"/>
            <a:ext cx="6318743" cy="4493957"/>
          </a:xfrm>
          <a:prstGeom prst="rect">
            <a:avLst/>
          </a:prstGeom>
        </p:spPr>
      </p:pic>
      <p:sp>
        <p:nvSpPr>
          <p:cNvPr id="2" name="Title 1">
            <a:extLst>
              <a:ext uri="{FF2B5EF4-FFF2-40B4-BE49-F238E27FC236}">
                <a16:creationId xmlns:a16="http://schemas.microsoft.com/office/drawing/2014/main" id="{589BD5A9-BBA0-F3C8-4ABC-B8BEEEBFDC94}"/>
              </a:ext>
            </a:extLst>
          </p:cNvPr>
          <p:cNvSpPr>
            <a:spLocks noGrp="1"/>
          </p:cNvSpPr>
          <p:nvPr>
            <p:ph type="title"/>
          </p:nvPr>
        </p:nvSpPr>
        <p:spPr>
          <a:xfrm>
            <a:off x="317500" y="187325"/>
            <a:ext cx="10515600" cy="1735604"/>
          </a:xfrm>
        </p:spPr>
        <p:txBody>
          <a:bodyPr>
            <a:normAutofit/>
          </a:bodyPr>
          <a:lstStyle/>
          <a:p>
            <a:r>
              <a:rPr lang="en-IE" sz="4000" dirty="0"/>
              <a:t>Research study arrangements for leaving certificate 2025 – examinations.ie</a:t>
            </a:r>
          </a:p>
        </p:txBody>
      </p:sp>
      <p:pic>
        <p:nvPicPr>
          <p:cNvPr id="8" name="Picture 7" descr="A qr code on a white background&#10;&#10;Description automatically generated">
            <a:extLst>
              <a:ext uri="{FF2B5EF4-FFF2-40B4-BE49-F238E27FC236}">
                <a16:creationId xmlns:a16="http://schemas.microsoft.com/office/drawing/2014/main" id="{B6CD3887-C4DE-98BC-8D30-C6C5E7D8F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541" y="2907659"/>
            <a:ext cx="2857500" cy="2857500"/>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68BBE751-56C0-B40F-3F34-BFC8AD3B9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326" y="1714594"/>
            <a:ext cx="2911930" cy="409090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904E76CB-BD33-69A7-778C-EEE5CA17E684}"/>
              </a:ext>
            </a:extLst>
          </p:cNvPr>
          <p:cNvSpPr/>
          <p:nvPr/>
        </p:nvSpPr>
        <p:spPr>
          <a:xfrm rot="11199010">
            <a:off x="4569141" y="4307177"/>
            <a:ext cx="1142591" cy="23380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F16DD8E-3CAB-237A-A4AC-7B1308433F41}"/>
              </a:ext>
            </a:extLst>
          </p:cNvPr>
          <p:cNvSpPr/>
          <p:nvPr/>
        </p:nvSpPr>
        <p:spPr>
          <a:xfrm>
            <a:off x="658906" y="4007224"/>
            <a:ext cx="2326341" cy="416858"/>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03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7DDBF2-4A47-4CA8-D886-5D4C561A5427}"/>
              </a:ext>
            </a:extLst>
          </p:cNvPr>
          <p:cNvSpPr txBox="1"/>
          <p:nvPr/>
        </p:nvSpPr>
        <p:spPr>
          <a:xfrm>
            <a:off x="3687170" y="2767280"/>
            <a:ext cx="4817660" cy="1323439"/>
          </a:xfrm>
          <a:prstGeom prst="rect">
            <a:avLst/>
          </a:prstGeom>
          <a:solidFill>
            <a:schemeClr val="bg1">
              <a:alpha val="68000"/>
            </a:schemeClr>
          </a:solidFill>
          <a:effectLst>
            <a:outerShdw blurRad="50800" dist="50800" dir="5400000" algn="ctr" rotWithShape="0">
              <a:srgbClr val="000000">
                <a:alpha val="63000"/>
              </a:srgbClr>
            </a:outerShdw>
          </a:effectLst>
        </p:spPr>
        <p:txBody>
          <a:bodyPr wrap="square" rtlCol="0">
            <a:spAutoFit/>
          </a:bodyPr>
          <a:lstStyle/>
          <a:p>
            <a:pPr algn="ctr"/>
            <a:r>
              <a:rPr lang="en-IE" sz="8000"/>
              <a:t>Questions</a:t>
            </a:r>
            <a:endParaRPr lang="en-GB" sz="8000"/>
          </a:p>
        </p:txBody>
      </p:sp>
      <p:pic>
        <p:nvPicPr>
          <p:cNvPr id="1026" name="Picture 2" descr="Tips and Tricks for Teachers on Padlet">
            <a:extLst>
              <a:ext uri="{FF2B5EF4-FFF2-40B4-BE49-F238E27FC236}">
                <a16:creationId xmlns:a16="http://schemas.microsoft.com/office/drawing/2014/main" id="{0ACEEE93-3CC4-B098-4681-D409A8A08F7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1950" y="1904999"/>
            <a:ext cx="6000750" cy="30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5CE9F07-50AD-4D0A-1335-4450769EB71A}"/>
              </a:ext>
            </a:extLst>
          </p:cNvPr>
          <p:cNvPicPr>
            <a:picLocks noChangeAspect="1"/>
          </p:cNvPicPr>
          <p:nvPr/>
        </p:nvPicPr>
        <p:blipFill>
          <a:blip r:embed="rId4"/>
          <a:srcRect r="4341"/>
          <a:stretch/>
        </p:blipFill>
        <p:spPr>
          <a:xfrm>
            <a:off x="0" y="0"/>
            <a:ext cx="12192000" cy="6858000"/>
          </a:xfrm>
          <a:prstGeom prst="rect">
            <a:avLst/>
          </a:prstGeom>
          <a:ln>
            <a:solidFill>
              <a:schemeClr val="bg1"/>
            </a:solidFill>
          </a:ln>
          <a:effectLst>
            <a:outerShdw blurRad="63500" sx="102000" sy="102000" algn="ctr" rotWithShape="0">
              <a:prstClr val="black">
                <a:alpha val="40000"/>
              </a:prstClr>
            </a:outerShdw>
          </a:effectLst>
        </p:spPr>
      </p:pic>
      <p:sp>
        <p:nvSpPr>
          <p:cNvPr id="21" name="Arrow: Down 20">
            <a:extLst>
              <a:ext uri="{FF2B5EF4-FFF2-40B4-BE49-F238E27FC236}">
                <a16:creationId xmlns:a16="http://schemas.microsoft.com/office/drawing/2014/main" id="{9EB71529-CF87-7E4E-F4F1-90EFCAA49B31}"/>
              </a:ext>
            </a:extLst>
          </p:cNvPr>
          <p:cNvSpPr/>
          <p:nvPr/>
        </p:nvSpPr>
        <p:spPr>
          <a:xfrm rot="4085809">
            <a:off x="2265691" y="968125"/>
            <a:ext cx="544588" cy="1550813"/>
          </a:xfrm>
          <a:prstGeom prst="downArrow">
            <a:avLst/>
          </a:prstGeom>
          <a:solidFill>
            <a:srgbClr val="FF0000"/>
          </a:solidFill>
          <a:ln w="571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F39E77C-340F-40DD-BA35-FBF173AA2C5D}"/>
              </a:ext>
            </a:extLst>
          </p:cNvPr>
          <p:cNvGrpSpPr/>
          <p:nvPr/>
        </p:nvGrpSpPr>
        <p:grpSpPr>
          <a:xfrm>
            <a:off x="4012927" y="878721"/>
            <a:ext cx="4166146" cy="5326136"/>
            <a:chOff x="383677" y="1904999"/>
            <a:chExt cx="2497745" cy="3048000"/>
          </a:xfrm>
        </p:grpSpPr>
        <p:sp>
          <p:nvSpPr>
            <p:cNvPr id="17" name="Rectangle 16">
              <a:extLst>
                <a:ext uri="{FF2B5EF4-FFF2-40B4-BE49-F238E27FC236}">
                  <a16:creationId xmlns:a16="http://schemas.microsoft.com/office/drawing/2014/main" id="{B40C568B-0FB6-B30C-4112-F7D7DB00BA74}"/>
                </a:ext>
              </a:extLst>
            </p:cNvPr>
            <p:cNvSpPr/>
            <p:nvPr/>
          </p:nvSpPr>
          <p:spPr>
            <a:xfrm>
              <a:off x="383677" y="1904999"/>
              <a:ext cx="2497745" cy="304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7ABE4332-62A0-A6F0-0EC1-B0C75F7ADF1A}"/>
                </a:ext>
              </a:extLst>
            </p:cNvPr>
            <p:cNvPicPr>
              <a:picLocks noChangeAspect="1"/>
            </p:cNvPicPr>
            <p:nvPr/>
          </p:nvPicPr>
          <p:blipFill>
            <a:blip r:embed="rId5"/>
            <a:stretch>
              <a:fillRect/>
            </a:stretch>
          </p:blipFill>
          <p:spPr>
            <a:xfrm>
              <a:off x="786281" y="2008006"/>
              <a:ext cx="1692536" cy="2375923"/>
            </a:xfrm>
            <a:prstGeom prst="rect">
              <a:avLst/>
            </a:prstGeom>
          </p:spPr>
        </p:pic>
        <p:pic>
          <p:nvPicPr>
            <p:cNvPr id="16" name="Picture 15" descr="A qr code with a few squares&#10;&#10;Description automatically generated">
              <a:extLst>
                <a:ext uri="{FF2B5EF4-FFF2-40B4-BE49-F238E27FC236}">
                  <a16:creationId xmlns:a16="http://schemas.microsoft.com/office/drawing/2014/main" id="{27C33C02-7D67-A2A4-B2C7-D0D9CE927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849" y="2836391"/>
              <a:ext cx="1295400" cy="1295400"/>
            </a:xfrm>
            <a:prstGeom prst="rect">
              <a:avLst/>
            </a:prstGeom>
          </p:spPr>
        </p:pic>
      </p:grpSp>
    </p:spTree>
    <p:extLst>
      <p:ext uri="{BB962C8B-B14F-4D97-AF65-F5344CB8AC3E}">
        <p14:creationId xmlns:p14="http://schemas.microsoft.com/office/powerpoint/2010/main" val="314640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2FC-1611-0986-B403-DF09C0851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4A4E50-250F-ADF2-C315-95FE7F9A1340}"/>
              </a:ext>
            </a:extLst>
          </p:cNvPr>
          <p:cNvSpPr txBox="1"/>
          <p:nvPr/>
        </p:nvSpPr>
        <p:spPr>
          <a:xfrm>
            <a:off x="366593" y="4434529"/>
            <a:ext cx="2994372" cy="1001552"/>
          </a:xfrm>
          <a:prstGeom prst="rect">
            <a:avLst/>
          </a:prstGeom>
        </p:spPr>
        <p:txBody>
          <a:bodyPr lIns="91440" tIns="45720"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Arial"/>
                <a:ea typeface="+mn-ea"/>
                <a:cs typeface="Arial"/>
              </a:rPr>
              <a:t>Visit our website </a:t>
            </a:r>
            <a:r>
              <a:rPr kumimoji="0" lang="en-IE" sz="2400" b="0" i="0" u="none" strike="noStrike" kern="1200" cap="none" spc="0" normalizeH="0" baseline="0" noProof="0" dirty="0">
                <a:ln>
                  <a:noFill/>
                </a:ln>
                <a:solidFill>
                  <a:prstClr val="black"/>
                </a:solidFill>
                <a:effectLst/>
                <a:uLnTx/>
                <a:uFillTx/>
                <a:latin typeface="Arial"/>
                <a:ea typeface="+mn-ea"/>
                <a:cs typeface="Arial"/>
                <a:hlinkClick r:id="rId3"/>
              </a:rPr>
              <a:t>www.oide.ie</a:t>
            </a:r>
            <a:r>
              <a:rPr kumimoji="0" lang="en-IE" sz="2400" b="0" i="0" u="none" strike="noStrike" kern="1200" cap="none" spc="0" normalizeH="0" baseline="0" noProof="0" dirty="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Arial"/>
                <a:ea typeface="+mn-ea"/>
                <a:cs typeface="Arial"/>
              </a:rPr>
              <a:t>Contact: </a:t>
            </a:r>
            <a:r>
              <a:rPr kumimoji="0" lang="en-IE" sz="2400" b="0" i="0" u="none" strike="noStrike" kern="1200" cap="none" spc="0" normalizeH="0" baseline="0" noProof="0" dirty="0">
                <a:ln>
                  <a:noFill/>
                </a:ln>
                <a:solidFill>
                  <a:prstClr val="black"/>
                </a:solidFill>
                <a:effectLst/>
                <a:uLnTx/>
                <a:uFillTx/>
                <a:latin typeface="Arial"/>
                <a:ea typeface="+mn-ea"/>
                <a:cs typeface="Arial"/>
                <a:hlinkClick r:id="rId4"/>
              </a:rPr>
              <a:t>info@oide.ie</a:t>
            </a:r>
            <a:endParaRPr kumimoji="0" lang="en-IE"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BDD2B268-E9E8-CC20-3591-DADA1917D6D8}"/>
              </a:ext>
            </a:extLst>
          </p:cNvPr>
          <p:cNvSpPr txBox="1"/>
          <p:nvPr/>
        </p:nvSpPr>
        <p:spPr>
          <a:xfrm>
            <a:off x="8619148" y="4434529"/>
            <a:ext cx="3415178"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Arial"/>
              </a:rPr>
              <a:t>Follow us on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Arial"/>
              </a:rPr>
              <a:t>@Oide_</a:t>
            </a:r>
            <a:r>
              <a:rPr lang="en-GB" sz="2400" dirty="0">
                <a:solidFill>
                  <a:srgbClr val="000000"/>
                </a:solidFill>
                <a:latin typeface="Arial"/>
                <a:cs typeface="Arial"/>
              </a:rPr>
              <a:t>Classics</a:t>
            </a:r>
            <a:endParaRPr kumimoji="0" lang="en-GB" sz="24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4" name="Straight Arrow Connector 3">
            <a:extLst>
              <a:ext uri="{FF2B5EF4-FFF2-40B4-BE49-F238E27FC236}">
                <a16:creationId xmlns:a16="http://schemas.microsoft.com/office/drawing/2014/main" id="{6A2E4BC0-BDEC-2703-77C4-053C8EA038D7}"/>
              </a:ext>
            </a:extLst>
          </p:cNvPr>
          <p:cNvCxnSpPr>
            <a:cxnSpLocks/>
          </p:cNvCxnSpPr>
          <p:nvPr/>
        </p:nvCxnSpPr>
        <p:spPr>
          <a:xfrm>
            <a:off x="1360740" y="1429078"/>
            <a:ext cx="8965997" cy="0"/>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
        <p:nvSpPr>
          <p:cNvPr id="5" name="Title 8">
            <a:extLst>
              <a:ext uri="{FF2B5EF4-FFF2-40B4-BE49-F238E27FC236}">
                <a16:creationId xmlns:a16="http://schemas.microsoft.com/office/drawing/2014/main" id="{43C38AF3-E7C8-502B-C405-E1E40EC5B781}"/>
              </a:ext>
            </a:extLst>
          </p:cNvPr>
          <p:cNvSpPr>
            <a:spLocks noGrp="1"/>
          </p:cNvSpPr>
          <p:nvPr>
            <p:ph type="title"/>
          </p:nvPr>
        </p:nvSpPr>
        <p:spPr>
          <a:xfrm>
            <a:off x="585938" y="294370"/>
            <a:ext cx="10515600" cy="1325563"/>
          </a:xfrm>
        </p:spPr>
        <p:txBody>
          <a:bodyPr>
            <a:normAutofit/>
          </a:bodyPr>
          <a:lstStyle/>
          <a:p>
            <a:pPr algn="ctr"/>
            <a:r>
              <a:rPr lang="en-IE" dirty="0">
                <a:solidFill>
                  <a:srgbClr val="1588A8"/>
                </a:solidFill>
              </a:rPr>
              <a:t>Additional Supports</a:t>
            </a:r>
            <a:endParaRPr lang="en-IE" dirty="0">
              <a:solidFill>
                <a:srgbClr val="1588A8"/>
              </a:solidFill>
              <a:cs typeface="Arial"/>
            </a:endParaRPr>
          </a:p>
        </p:txBody>
      </p:sp>
      <p:pic>
        <p:nvPicPr>
          <p:cNvPr id="6" name="Picture 5" descr="A picture containing logo&#10;&#10;Description automatically generated">
            <a:extLst>
              <a:ext uri="{FF2B5EF4-FFF2-40B4-BE49-F238E27FC236}">
                <a16:creationId xmlns:a16="http://schemas.microsoft.com/office/drawing/2014/main" id="{A92C3604-B697-161E-83AB-484D694A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3" y="2193426"/>
            <a:ext cx="2621292" cy="1582332"/>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68C5590D-488D-DB23-BA3A-ADD9DCB21EB2}"/>
              </a:ext>
            </a:extLst>
          </p:cNvPr>
          <p:cNvPicPr>
            <a:picLocks noChangeAspect="1"/>
          </p:cNvPicPr>
          <p:nvPr/>
        </p:nvPicPr>
        <p:blipFill>
          <a:blip r:embed="rId6"/>
          <a:stretch>
            <a:fillRect/>
          </a:stretch>
        </p:blipFill>
        <p:spPr>
          <a:xfrm>
            <a:off x="9259937" y="1960431"/>
            <a:ext cx="2133600" cy="2133600"/>
          </a:xfrm>
          <a:prstGeom prst="rect">
            <a:avLst/>
          </a:prstGeom>
          <a:effectLst>
            <a:outerShdw blurRad="63500" sx="102000" sy="102000" algn="ctr" rotWithShape="0">
              <a:prstClr val="black">
                <a:alpha val="40000"/>
              </a:prstClr>
            </a:outerShdw>
          </a:effectLst>
        </p:spPr>
      </p:pic>
      <p:pic>
        <p:nvPicPr>
          <p:cNvPr id="8" name="Picture 7" descr="A qr code with a dinosaur&#10;&#10;Description automatically generated">
            <a:extLst>
              <a:ext uri="{FF2B5EF4-FFF2-40B4-BE49-F238E27FC236}">
                <a16:creationId xmlns:a16="http://schemas.microsoft.com/office/drawing/2014/main" id="{41AEC81E-A232-4700-12C0-4CD2E0D30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28" y="1960431"/>
            <a:ext cx="2133600" cy="21336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88AE30-F7FA-4BB1-EDC4-0B842119E2E2}"/>
              </a:ext>
            </a:extLst>
          </p:cNvPr>
          <p:cNvSpPr txBox="1"/>
          <p:nvPr/>
        </p:nvSpPr>
        <p:spPr>
          <a:xfrm>
            <a:off x="4893250" y="4349252"/>
            <a:ext cx="23771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Arial" panose="020B0604020202020204"/>
                <a:ea typeface="+mn-ea"/>
                <a:cs typeface="+mn-cs"/>
              </a:rPr>
              <a:t>Join our new mailing list to receive news and updates </a:t>
            </a:r>
          </a:p>
        </p:txBody>
      </p:sp>
      <p:cxnSp>
        <p:nvCxnSpPr>
          <p:cNvPr id="10" name="Straight Arrow Connector 9">
            <a:extLst>
              <a:ext uri="{FF2B5EF4-FFF2-40B4-BE49-F238E27FC236}">
                <a16:creationId xmlns:a16="http://schemas.microsoft.com/office/drawing/2014/main" id="{8A69A7B2-D637-D728-4230-238919525186}"/>
              </a:ext>
            </a:extLst>
          </p:cNvPr>
          <p:cNvCxnSpPr>
            <a:cxnSpLocks/>
          </p:cNvCxnSpPr>
          <p:nvPr/>
        </p:nvCxnSpPr>
        <p:spPr>
          <a:xfrm>
            <a:off x="4017801"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DCDE3CFA-3FA2-6BBD-1BB9-5A327AE69059}"/>
              </a:ext>
            </a:extLst>
          </p:cNvPr>
          <p:cNvCxnSpPr>
            <a:cxnSpLocks/>
          </p:cNvCxnSpPr>
          <p:nvPr/>
        </p:nvCxnSpPr>
        <p:spPr>
          <a:xfrm>
            <a:off x="8165732"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66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E6F-06EA-2564-40A6-E6BA5C0D9E2D}"/>
              </a:ext>
            </a:extLst>
          </p:cNvPr>
          <p:cNvSpPr>
            <a:spLocks noGrp="1"/>
          </p:cNvSpPr>
          <p:nvPr>
            <p:ph type="title"/>
          </p:nvPr>
        </p:nvSpPr>
        <p:spPr>
          <a:xfrm>
            <a:off x="838200" y="121285"/>
            <a:ext cx="10515600" cy="1325563"/>
          </a:xfrm>
        </p:spPr>
        <p:txBody>
          <a:bodyPr/>
          <a:lstStyle/>
          <a:p>
            <a:r>
              <a:rPr lang="en-IE" dirty="0"/>
              <a:t>Where to find the key documents</a:t>
            </a:r>
            <a:endParaRPr lang="en-GB" dirty="0"/>
          </a:p>
        </p:txBody>
      </p:sp>
      <p:pic>
        <p:nvPicPr>
          <p:cNvPr id="7" name="Content Placeholder 6">
            <a:extLst>
              <a:ext uri="{FF2B5EF4-FFF2-40B4-BE49-F238E27FC236}">
                <a16:creationId xmlns:a16="http://schemas.microsoft.com/office/drawing/2014/main" id="{8B515A35-AF11-3340-0F43-7E2C94DF56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294059" y="1749553"/>
            <a:ext cx="11897941" cy="4438305"/>
          </a:xfrm>
        </p:spPr>
      </p:pic>
    </p:spTree>
    <p:extLst>
      <p:ext uri="{BB962C8B-B14F-4D97-AF65-F5344CB8AC3E}">
        <p14:creationId xmlns:p14="http://schemas.microsoft.com/office/powerpoint/2010/main" val="39479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F4252-BBCC-1C71-BB3D-5CE2E9E4B91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EA855B-F23A-D818-609D-DAF7A736D74C}"/>
              </a:ext>
            </a:extLst>
          </p:cNvPr>
          <p:cNvSpPr>
            <a:spLocks noGrp="1"/>
          </p:cNvSpPr>
          <p:nvPr>
            <p:ph type="title"/>
          </p:nvPr>
        </p:nvSpPr>
        <p:spPr>
          <a:xfrm>
            <a:off x="2964282" y="1611486"/>
            <a:ext cx="6257500" cy="1325563"/>
          </a:xfrm>
        </p:spPr>
        <p:txBody>
          <a:bodyPr>
            <a:normAutofit/>
          </a:bodyPr>
          <a:lstStyle/>
          <a:p>
            <a:pPr algn="ctr"/>
            <a:r>
              <a:rPr lang="en-IE" sz="6600" b="1" dirty="0"/>
              <a:t>Thank you</a:t>
            </a:r>
          </a:p>
        </p:txBody>
      </p:sp>
      <p:sp>
        <p:nvSpPr>
          <p:cNvPr id="12" name="Text Placeholder 9">
            <a:extLst>
              <a:ext uri="{FF2B5EF4-FFF2-40B4-BE49-F238E27FC236}">
                <a16:creationId xmlns:a16="http://schemas.microsoft.com/office/drawing/2014/main" id="{557FB028-4EB6-D429-6253-22DEA3CCC441}"/>
              </a:ext>
            </a:extLst>
          </p:cNvPr>
          <p:cNvSpPr>
            <a:spLocks noGrp="1"/>
          </p:cNvSpPr>
          <p:nvPr>
            <p:ph type="body" idx="1"/>
          </p:nvPr>
        </p:nvSpPr>
        <p:spPr>
          <a:xfrm>
            <a:off x="643079" y="3600580"/>
            <a:ext cx="10905841" cy="2701157"/>
          </a:xfrm>
        </p:spPr>
        <p:txBody>
          <a:bodyPr>
            <a:normAutofit/>
          </a:bodyPr>
          <a:lstStyle/>
          <a:p>
            <a:pPr marL="114300" indent="0">
              <a:buNone/>
            </a:pPr>
            <a:endParaRPr lang="en-IE"/>
          </a:p>
          <a:p>
            <a:pPr marL="114300" indent="0">
              <a:buNone/>
            </a:pPr>
            <a:endParaRPr lang="en-IE" sz="2000"/>
          </a:p>
        </p:txBody>
      </p:sp>
      <p:pic>
        <p:nvPicPr>
          <p:cNvPr id="5" name="Picture 4">
            <a:extLst>
              <a:ext uri="{FF2B5EF4-FFF2-40B4-BE49-F238E27FC236}">
                <a16:creationId xmlns:a16="http://schemas.microsoft.com/office/drawing/2014/main" id="{8580A20B-B953-44FB-B425-3C62B9532C31}"/>
              </a:ext>
            </a:extLst>
          </p:cNvPr>
          <p:cNvPicPr>
            <a:picLocks noChangeAspect="1"/>
          </p:cNvPicPr>
          <p:nvPr/>
        </p:nvPicPr>
        <p:blipFill>
          <a:blip r:embed="rId3"/>
          <a:stretch>
            <a:fillRect/>
          </a:stretch>
        </p:blipFill>
        <p:spPr>
          <a:xfrm>
            <a:off x="4492612" y="3094963"/>
            <a:ext cx="3206774" cy="3206774"/>
          </a:xfrm>
          <a:prstGeom prst="rect">
            <a:avLst/>
          </a:prstGeom>
        </p:spPr>
      </p:pic>
      <p:sp>
        <p:nvSpPr>
          <p:cNvPr id="6" name="Rectangle 5">
            <a:extLst>
              <a:ext uri="{FF2B5EF4-FFF2-40B4-BE49-F238E27FC236}">
                <a16:creationId xmlns:a16="http://schemas.microsoft.com/office/drawing/2014/main" id="{BCF34344-E61D-E009-7AD4-E0AE1643B7A0}"/>
              </a:ext>
            </a:extLst>
          </p:cNvPr>
          <p:cNvSpPr/>
          <p:nvPr/>
        </p:nvSpPr>
        <p:spPr>
          <a:xfrm>
            <a:off x="9276943" y="0"/>
            <a:ext cx="2915058" cy="1143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65F99D42-276D-38BE-F50C-F16DC94F70D1}"/>
              </a:ext>
            </a:extLst>
          </p:cNvPr>
          <p:cNvGrpSpPr/>
          <p:nvPr/>
        </p:nvGrpSpPr>
        <p:grpSpPr>
          <a:xfrm>
            <a:off x="255170" y="114135"/>
            <a:ext cx="11742583" cy="969754"/>
            <a:chOff x="255170" y="114135"/>
            <a:chExt cx="11742583" cy="969754"/>
          </a:xfrm>
        </p:grpSpPr>
        <p:pic>
          <p:nvPicPr>
            <p:cNvPr id="9" name="Picture 8" descr="A black background with blue and green text&#10;&#10;AI-generated content may be incorrect.">
              <a:extLst>
                <a:ext uri="{FF2B5EF4-FFF2-40B4-BE49-F238E27FC236}">
                  <a16:creationId xmlns:a16="http://schemas.microsoft.com/office/drawing/2014/main" id="{EEC2A22B-1367-2E21-77B5-6C591A7D4C03}"/>
                </a:ext>
              </a:extLst>
            </p:cNvPr>
            <p:cNvPicPr>
              <a:picLocks noChangeAspect="1"/>
            </p:cNvPicPr>
            <p:nvPr/>
          </p:nvPicPr>
          <p:blipFill>
            <a:blip r:embed="rId4"/>
            <a:stretch>
              <a:fillRect/>
            </a:stretch>
          </p:blipFill>
          <p:spPr>
            <a:xfrm>
              <a:off x="255170" y="284888"/>
              <a:ext cx="2066149" cy="628247"/>
            </a:xfrm>
            <a:prstGeom prst="rect">
              <a:avLst/>
            </a:prstGeom>
          </p:spPr>
        </p:pic>
        <p:pic>
          <p:nvPicPr>
            <p:cNvPr id="10" name="Picture 9" descr="A close up of a logo&#10;&#10;AI-generated content may be incorrect.">
              <a:extLst>
                <a:ext uri="{FF2B5EF4-FFF2-40B4-BE49-F238E27FC236}">
                  <a16:creationId xmlns:a16="http://schemas.microsoft.com/office/drawing/2014/main" id="{D2BACA20-B567-8E72-26F6-71863CF62A16}"/>
                </a:ext>
              </a:extLst>
            </p:cNvPr>
            <p:cNvPicPr>
              <a:picLocks noChangeAspect="1"/>
            </p:cNvPicPr>
            <p:nvPr/>
          </p:nvPicPr>
          <p:blipFill>
            <a:blip r:embed="rId5"/>
            <a:stretch>
              <a:fillRect/>
            </a:stretch>
          </p:blipFill>
          <p:spPr>
            <a:xfrm>
              <a:off x="2964282" y="346961"/>
              <a:ext cx="2278281" cy="592501"/>
            </a:xfrm>
            <a:prstGeom prst="rect">
              <a:avLst/>
            </a:prstGeom>
          </p:spPr>
        </p:pic>
        <p:pic>
          <p:nvPicPr>
            <p:cNvPr id="11" name="Picture 10" descr="A black background with blue text&#10;&#10;AI-generated content may be incorrect.">
              <a:extLst>
                <a:ext uri="{FF2B5EF4-FFF2-40B4-BE49-F238E27FC236}">
                  <a16:creationId xmlns:a16="http://schemas.microsoft.com/office/drawing/2014/main" id="{09FA726A-4875-34A5-CA74-224E9FFCFEE7}"/>
                </a:ext>
              </a:extLst>
            </p:cNvPr>
            <p:cNvPicPr>
              <a:picLocks noChangeAspect="1"/>
            </p:cNvPicPr>
            <p:nvPr/>
          </p:nvPicPr>
          <p:blipFill>
            <a:blip r:embed="rId6"/>
            <a:stretch>
              <a:fillRect/>
            </a:stretch>
          </p:blipFill>
          <p:spPr>
            <a:xfrm>
              <a:off x="5629450" y="159438"/>
              <a:ext cx="2361567" cy="924451"/>
            </a:xfrm>
            <a:prstGeom prst="rect">
              <a:avLst/>
            </a:prstGeom>
          </p:spPr>
        </p:pic>
        <p:pic>
          <p:nvPicPr>
            <p:cNvPr id="13" name="Picture 12" descr="A black background with green text&#10;&#10;AI-generated content may be incorrect.">
              <a:extLst>
                <a:ext uri="{FF2B5EF4-FFF2-40B4-BE49-F238E27FC236}">
                  <a16:creationId xmlns:a16="http://schemas.microsoft.com/office/drawing/2014/main" id="{8036AB79-3953-7181-4735-0C1DB64D20CC}"/>
                </a:ext>
              </a:extLst>
            </p:cNvPr>
            <p:cNvPicPr>
              <a:picLocks noChangeAspect="1"/>
            </p:cNvPicPr>
            <p:nvPr/>
          </p:nvPicPr>
          <p:blipFill>
            <a:blip r:embed="rId7"/>
            <a:stretch>
              <a:fillRect/>
            </a:stretch>
          </p:blipFill>
          <p:spPr>
            <a:xfrm>
              <a:off x="8260924" y="114135"/>
              <a:ext cx="3736829" cy="969754"/>
            </a:xfrm>
            <a:prstGeom prst="rect">
              <a:avLst/>
            </a:prstGeom>
          </p:spPr>
        </p:pic>
      </p:grpSp>
    </p:spTree>
    <p:extLst>
      <p:ext uri="{BB962C8B-B14F-4D97-AF65-F5344CB8AC3E}">
        <p14:creationId xmlns:p14="http://schemas.microsoft.com/office/powerpoint/2010/main" val="193904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7A7C761-1CB3-C574-FE67-7113D70EFCF6}"/>
              </a:ext>
            </a:extLst>
          </p:cNvPr>
          <p:cNvSpPr/>
          <p:nvPr/>
        </p:nvSpPr>
        <p:spPr>
          <a:xfrm>
            <a:off x="0" y="1121229"/>
            <a:ext cx="12192000" cy="573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B9372E8-B99B-7C89-F5E2-E5246CBE6977}"/>
              </a:ext>
            </a:extLst>
          </p:cNvPr>
          <p:cNvPicPr>
            <a:picLocks noChangeAspect="1"/>
          </p:cNvPicPr>
          <p:nvPr/>
        </p:nvPicPr>
        <p:blipFill>
          <a:blip r:embed="rId3"/>
          <a:srcRect b="33827"/>
          <a:stretch/>
        </p:blipFill>
        <p:spPr>
          <a:xfrm>
            <a:off x="2797629" y="1284514"/>
            <a:ext cx="6653908" cy="2928460"/>
          </a:xfrm>
          <a:prstGeom prst="rect">
            <a:avLst/>
          </a:prstGeom>
          <a:ln>
            <a:solidFill>
              <a:schemeClr val="tx1"/>
            </a:solidFill>
          </a:ln>
        </p:spPr>
      </p:pic>
      <p:sp>
        <p:nvSpPr>
          <p:cNvPr id="2" name="Title 1">
            <a:extLst>
              <a:ext uri="{FF2B5EF4-FFF2-40B4-BE49-F238E27FC236}">
                <a16:creationId xmlns:a16="http://schemas.microsoft.com/office/drawing/2014/main" id="{0B68E9FB-2CA6-EC27-83B6-35F80279F317}"/>
              </a:ext>
            </a:extLst>
          </p:cNvPr>
          <p:cNvSpPr>
            <a:spLocks noGrp="1"/>
          </p:cNvSpPr>
          <p:nvPr>
            <p:ph type="title"/>
          </p:nvPr>
        </p:nvSpPr>
        <p:spPr>
          <a:xfrm>
            <a:off x="370115" y="148204"/>
            <a:ext cx="10515600" cy="1325563"/>
          </a:xfrm>
        </p:spPr>
        <p:txBody>
          <a:bodyPr/>
          <a:lstStyle/>
          <a:p>
            <a:r>
              <a:rPr lang="en-IE" dirty="0"/>
              <a:t>Strands of Study Overview</a:t>
            </a:r>
            <a:endParaRPr lang="en-GB" dirty="0"/>
          </a:p>
        </p:txBody>
      </p:sp>
      <p:cxnSp>
        <p:nvCxnSpPr>
          <p:cNvPr id="8" name="Straight Arrow Connector 7">
            <a:extLst>
              <a:ext uri="{FF2B5EF4-FFF2-40B4-BE49-F238E27FC236}">
                <a16:creationId xmlns:a16="http://schemas.microsoft.com/office/drawing/2014/main" id="{23642F27-5311-A2D0-331C-E319CEC6D5D9}"/>
              </a:ext>
            </a:extLst>
          </p:cNvPr>
          <p:cNvCxnSpPr>
            <a:cxnSpLocks/>
          </p:cNvCxnSpPr>
          <p:nvPr/>
        </p:nvCxnSpPr>
        <p:spPr>
          <a:xfrm flipH="1" flipV="1">
            <a:off x="9194800" y="2069333"/>
            <a:ext cx="809171"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3CDB1-8E52-E863-D759-C8AEE0DCFD0C}"/>
              </a:ext>
            </a:extLst>
          </p:cNvPr>
          <p:cNvCxnSpPr>
            <a:cxnSpLocks/>
          </p:cNvCxnSpPr>
          <p:nvPr/>
        </p:nvCxnSpPr>
        <p:spPr>
          <a:xfrm flipV="1">
            <a:off x="2184400" y="2069333"/>
            <a:ext cx="736766"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22B7FE-34B6-BAE0-877B-F64D80771AC8}"/>
              </a:ext>
            </a:extLst>
          </p:cNvPr>
          <p:cNvSpPr txBox="1"/>
          <p:nvPr/>
        </p:nvSpPr>
        <p:spPr>
          <a:xfrm>
            <a:off x="9591353" y="1284514"/>
            <a:ext cx="2427514" cy="2308324"/>
          </a:xfrm>
          <a:prstGeom prst="rect">
            <a:avLst/>
          </a:prstGeom>
          <a:noFill/>
          <a:ln w="31750">
            <a:solidFill>
              <a:srgbClr val="0E85AA"/>
            </a:solidFill>
          </a:ln>
        </p:spPr>
        <p:txBody>
          <a:bodyPr wrap="square" rtlCol="0">
            <a:spAutoFit/>
          </a:bodyPr>
          <a:lstStyle/>
          <a:p>
            <a:pPr algn="ctr"/>
            <a:r>
              <a:rPr lang="en-GB" dirty="0">
                <a:solidFill>
                  <a:srgbClr val="0E85AA"/>
                </a:solidFill>
              </a:rPr>
              <a:t>Learning outcomes which describe the knowledge, skills, values and dispositions students should be able to demonstrate after a period of learning.</a:t>
            </a:r>
          </a:p>
        </p:txBody>
      </p:sp>
      <p:sp>
        <p:nvSpPr>
          <p:cNvPr id="20" name="TextBox 19">
            <a:extLst>
              <a:ext uri="{FF2B5EF4-FFF2-40B4-BE49-F238E27FC236}">
                <a16:creationId xmlns:a16="http://schemas.microsoft.com/office/drawing/2014/main" id="{B4394292-1ECE-1F43-D951-AAAD6D936B73}"/>
              </a:ext>
            </a:extLst>
          </p:cNvPr>
          <p:cNvSpPr txBox="1"/>
          <p:nvPr/>
        </p:nvSpPr>
        <p:spPr>
          <a:xfrm>
            <a:off x="215313" y="1284514"/>
            <a:ext cx="2427514" cy="2308324"/>
          </a:xfrm>
          <a:prstGeom prst="rect">
            <a:avLst/>
          </a:prstGeom>
          <a:noFill/>
          <a:ln w="31750">
            <a:solidFill>
              <a:srgbClr val="0E85AA"/>
            </a:solidFill>
          </a:ln>
        </p:spPr>
        <p:txBody>
          <a:bodyPr wrap="square" rtlCol="0">
            <a:spAutoFit/>
          </a:bodyPr>
          <a:lstStyle/>
          <a:p>
            <a:pPr algn="ctr"/>
            <a:r>
              <a:rPr lang="en-GB" dirty="0">
                <a:solidFill>
                  <a:srgbClr val="0E85AA"/>
                </a:solidFill>
              </a:rPr>
              <a:t>The left-hand column outlines specific areas that students learn about. </a:t>
            </a: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p:txBody>
      </p:sp>
      <p:sp>
        <p:nvSpPr>
          <p:cNvPr id="23" name="TextBox 22">
            <a:extLst>
              <a:ext uri="{FF2B5EF4-FFF2-40B4-BE49-F238E27FC236}">
                <a16:creationId xmlns:a16="http://schemas.microsoft.com/office/drawing/2014/main" id="{30B5358A-1215-1562-1384-2C30578E17ED}"/>
              </a:ext>
            </a:extLst>
          </p:cNvPr>
          <p:cNvSpPr txBox="1"/>
          <p:nvPr/>
        </p:nvSpPr>
        <p:spPr>
          <a:xfrm>
            <a:off x="9591353" y="3665764"/>
            <a:ext cx="2427514" cy="2862322"/>
          </a:xfrm>
          <a:prstGeom prst="rect">
            <a:avLst/>
          </a:prstGeom>
          <a:noFill/>
          <a:ln w="31750">
            <a:solidFill>
              <a:srgbClr val="0E85AA"/>
            </a:solidFill>
          </a:ln>
        </p:spPr>
        <p:txBody>
          <a:bodyPr wrap="square" rtlCol="0">
            <a:spAutoFit/>
          </a:bodyPr>
          <a:lstStyle/>
          <a:p>
            <a:pPr algn="ctr"/>
            <a:r>
              <a:rPr lang="en-GB" dirty="0">
                <a:solidFill>
                  <a:srgbClr val="0E85AA"/>
                </a:solidFill>
              </a:rPr>
              <a:t>NCCA Indicative vocabulary lists, and Department of Education prescribed material: Capstone Text and grammar for unseen texts </a:t>
            </a: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p:txBody>
      </p:sp>
      <p:sp>
        <p:nvSpPr>
          <p:cNvPr id="27" name="TextBox 26">
            <a:extLst>
              <a:ext uri="{FF2B5EF4-FFF2-40B4-BE49-F238E27FC236}">
                <a16:creationId xmlns:a16="http://schemas.microsoft.com/office/drawing/2014/main" id="{6113241F-1E63-32C2-CF95-BF0FC3AF1B1C}"/>
              </a:ext>
            </a:extLst>
          </p:cNvPr>
          <p:cNvSpPr txBox="1"/>
          <p:nvPr/>
        </p:nvSpPr>
        <p:spPr>
          <a:xfrm>
            <a:off x="215313" y="3679810"/>
            <a:ext cx="2427514" cy="2862322"/>
          </a:xfrm>
          <a:prstGeom prst="rect">
            <a:avLst/>
          </a:prstGeom>
          <a:noFill/>
          <a:ln w="31750">
            <a:solidFill>
              <a:srgbClr val="0E85AA"/>
            </a:solidFill>
          </a:ln>
        </p:spPr>
        <p:txBody>
          <a:bodyPr wrap="square" rtlCol="0">
            <a:spAutoFit/>
          </a:bodyPr>
          <a:lstStyle/>
          <a:p>
            <a:pPr algn="ctr"/>
            <a:r>
              <a:rPr lang="en-GB" dirty="0">
                <a:solidFill>
                  <a:srgbClr val="0E85AA"/>
                </a:solidFill>
              </a:rPr>
              <a:t>Learning outcomes promote teaching, learning and assessment processes that develop students’ knowledge, skills, values and dispositions.</a:t>
            </a:r>
          </a:p>
          <a:p>
            <a:pPr algn="ctr"/>
            <a:endParaRPr lang="en-GB" dirty="0">
              <a:solidFill>
                <a:srgbClr val="0E85AA"/>
              </a:solidFill>
            </a:endParaRPr>
          </a:p>
        </p:txBody>
      </p:sp>
      <p:pic>
        <p:nvPicPr>
          <p:cNvPr id="32" name="Content Placeholder 4" descr="A diagram of a key competencies in senior cycle&#10;&#10;Description automatically generated">
            <a:extLst>
              <a:ext uri="{FF2B5EF4-FFF2-40B4-BE49-F238E27FC236}">
                <a16:creationId xmlns:a16="http://schemas.microsoft.com/office/drawing/2014/main" id="{E6C4A37E-7373-1077-EB32-FA3A445E1930}"/>
              </a:ext>
            </a:extLst>
          </p:cNvPr>
          <p:cNvPicPr>
            <a:picLocks noChangeAspect="1"/>
          </p:cNvPicPr>
          <p:nvPr/>
        </p:nvPicPr>
        <p:blipFill>
          <a:blip r:embed="rId4"/>
          <a:stretch>
            <a:fillRect/>
          </a:stretch>
        </p:blipFill>
        <p:spPr>
          <a:xfrm>
            <a:off x="345027" y="4035454"/>
            <a:ext cx="2238169" cy="2151034"/>
          </a:xfrm>
          <a:prstGeom prst="rect">
            <a:avLst/>
          </a:prstGeom>
          <a:noFill/>
        </p:spPr>
      </p:pic>
      <p:pic>
        <p:nvPicPr>
          <p:cNvPr id="5" name="Picture 4">
            <a:extLst>
              <a:ext uri="{FF2B5EF4-FFF2-40B4-BE49-F238E27FC236}">
                <a16:creationId xmlns:a16="http://schemas.microsoft.com/office/drawing/2014/main" id="{6476F0BA-5DE3-3D95-F4D0-4DEC8827E6C6}"/>
              </a:ext>
            </a:extLst>
          </p:cNvPr>
          <p:cNvPicPr>
            <a:picLocks noChangeAspect="1"/>
          </p:cNvPicPr>
          <p:nvPr/>
        </p:nvPicPr>
        <p:blipFill>
          <a:blip r:embed="rId5"/>
          <a:stretch>
            <a:fillRect/>
          </a:stretch>
        </p:blipFill>
        <p:spPr>
          <a:xfrm>
            <a:off x="2797629" y="4291201"/>
            <a:ext cx="6653908" cy="2236885"/>
          </a:xfrm>
          <a:prstGeom prst="rect">
            <a:avLst/>
          </a:prstGeom>
          <a:ln>
            <a:solidFill>
              <a:schemeClr val="tx1"/>
            </a:solidFill>
          </a:ln>
        </p:spPr>
      </p:pic>
    </p:spTree>
    <p:extLst>
      <p:ext uri="{BB962C8B-B14F-4D97-AF65-F5344CB8AC3E}">
        <p14:creationId xmlns:p14="http://schemas.microsoft.com/office/powerpoint/2010/main" val="21872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32"/>
                                        </p:tgtEl>
                                        <p:attrNameLst>
                                          <p:attrName>style.opacity</p:attrName>
                                        </p:attrNameLst>
                                      </p:cBhvr>
                                      <p:to>
                                        <p:strVal val="0.25"/>
                                      </p:to>
                                    </p:set>
                                    <p:animEffect filter="image" prLst="opacity: 0.25">
                                      <p:cBhvr rctx="IE">
                                        <p:cTn id="39" dur="indefinite"/>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275E-BF39-BEB0-7B16-6EFF2C8E4EC8}"/>
              </a:ext>
            </a:extLst>
          </p:cNvPr>
          <p:cNvSpPr>
            <a:spLocks noGrp="1"/>
          </p:cNvSpPr>
          <p:nvPr>
            <p:ph type="title"/>
          </p:nvPr>
        </p:nvSpPr>
        <p:spPr>
          <a:xfrm>
            <a:off x="838200" y="365125"/>
            <a:ext cx="10515600" cy="1325563"/>
          </a:xfrm>
        </p:spPr>
        <p:txBody>
          <a:bodyPr anchor="ctr">
            <a:normAutofit/>
          </a:bodyPr>
          <a:lstStyle/>
          <a:p>
            <a:r>
              <a:rPr lang="en-IE" dirty="0"/>
              <a:t>Today’s Webinar</a:t>
            </a:r>
            <a:endParaRPr lang="en-GB" dirty="0"/>
          </a:p>
        </p:txBody>
      </p:sp>
      <p:sp>
        <p:nvSpPr>
          <p:cNvPr id="16" name="Freeform: Shape 15">
            <a:extLst>
              <a:ext uri="{FF2B5EF4-FFF2-40B4-BE49-F238E27FC236}">
                <a16:creationId xmlns:a16="http://schemas.microsoft.com/office/drawing/2014/main" id="{DB3DB396-D091-93DD-CFEC-9BA1A4587A8B}"/>
              </a:ext>
            </a:extLst>
          </p:cNvPr>
          <p:cNvSpPr/>
          <p:nvPr/>
        </p:nvSpPr>
        <p:spPr>
          <a:xfrm>
            <a:off x="838200" y="1825625"/>
            <a:ext cx="8097012" cy="783240"/>
          </a:xfrm>
          <a:custGeom>
            <a:avLst/>
            <a:gdLst>
              <a:gd name="connsiteX0" fmla="*/ 0 w 8097012"/>
              <a:gd name="connsiteY0" fmla="*/ 78324 h 783240"/>
              <a:gd name="connsiteX1" fmla="*/ 78324 w 8097012"/>
              <a:gd name="connsiteY1" fmla="*/ 0 h 783240"/>
              <a:gd name="connsiteX2" fmla="*/ 8018688 w 8097012"/>
              <a:gd name="connsiteY2" fmla="*/ 0 h 783240"/>
              <a:gd name="connsiteX3" fmla="*/ 8097012 w 8097012"/>
              <a:gd name="connsiteY3" fmla="*/ 78324 h 783240"/>
              <a:gd name="connsiteX4" fmla="*/ 8097012 w 8097012"/>
              <a:gd name="connsiteY4" fmla="*/ 704916 h 783240"/>
              <a:gd name="connsiteX5" fmla="*/ 8018688 w 8097012"/>
              <a:gd name="connsiteY5" fmla="*/ 783240 h 783240"/>
              <a:gd name="connsiteX6" fmla="*/ 78324 w 8097012"/>
              <a:gd name="connsiteY6" fmla="*/ 783240 h 783240"/>
              <a:gd name="connsiteX7" fmla="*/ 0 w 8097012"/>
              <a:gd name="connsiteY7" fmla="*/ 704916 h 783240"/>
              <a:gd name="connsiteX8" fmla="*/ 0 w 8097012"/>
              <a:gd name="connsiteY8" fmla="*/ 78324 h 7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7012" h="783240">
                <a:moveTo>
                  <a:pt x="0" y="78324"/>
                </a:moveTo>
                <a:cubicBezTo>
                  <a:pt x="0" y="35067"/>
                  <a:pt x="35067" y="0"/>
                  <a:pt x="78324" y="0"/>
                </a:cubicBezTo>
                <a:lnTo>
                  <a:pt x="8018688" y="0"/>
                </a:lnTo>
                <a:cubicBezTo>
                  <a:pt x="8061945" y="0"/>
                  <a:pt x="8097012" y="35067"/>
                  <a:pt x="8097012" y="78324"/>
                </a:cubicBezTo>
                <a:lnTo>
                  <a:pt x="8097012" y="704916"/>
                </a:lnTo>
                <a:cubicBezTo>
                  <a:pt x="8097012" y="748173"/>
                  <a:pt x="8061945" y="783240"/>
                  <a:pt x="8018688" y="783240"/>
                </a:cubicBezTo>
                <a:lnTo>
                  <a:pt x="78324" y="783240"/>
                </a:lnTo>
                <a:cubicBezTo>
                  <a:pt x="35067" y="783240"/>
                  <a:pt x="0" y="748173"/>
                  <a:pt x="0" y="704916"/>
                </a:cubicBezTo>
                <a:lnTo>
                  <a:pt x="0" y="78324"/>
                </a:lnTo>
                <a:close/>
              </a:path>
            </a:pathLst>
          </a:custGeom>
          <a:solidFill>
            <a:srgbClr val="0E85AA"/>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22000" tIns="122000" rIns="1012937" bIns="122000" numCol="1" spcCol="1270" anchor="ctr" anchorCtr="0">
            <a:noAutofit/>
          </a:bodyPr>
          <a:lstStyle/>
          <a:p>
            <a:pPr marL="0" lvl="0" indent="0" algn="l" defTabSz="1155700">
              <a:lnSpc>
                <a:spcPct val="90000"/>
              </a:lnSpc>
              <a:spcBef>
                <a:spcPct val="0"/>
              </a:spcBef>
              <a:spcAft>
                <a:spcPct val="35000"/>
              </a:spcAft>
              <a:buNone/>
            </a:pPr>
            <a:r>
              <a:rPr lang="en-GB" sz="2600" b="1" kern="1200" dirty="0"/>
              <a:t>Part 1: Approaches to differentiation </a:t>
            </a:r>
            <a:endParaRPr lang="en-US" sz="2600" kern="1200" dirty="0"/>
          </a:p>
        </p:txBody>
      </p:sp>
      <p:sp>
        <p:nvSpPr>
          <p:cNvPr id="19" name="Freeform: Shape 18">
            <a:extLst>
              <a:ext uri="{FF2B5EF4-FFF2-40B4-BE49-F238E27FC236}">
                <a16:creationId xmlns:a16="http://schemas.microsoft.com/office/drawing/2014/main" id="{B0FF55D6-44F9-266B-8A5B-AB2803383515}"/>
              </a:ext>
            </a:extLst>
          </p:cNvPr>
          <p:cNvSpPr/>
          <p:nvPr/>
        </p:nvSpPr>
        <p:spPr>
          <a:xfrm>
            <a:off x="1442847" y="2717649"/>
            <a:ext cx="8097012" cy="783240"/>
          </a:xfrm>
          <a:custGeom>
            <a:avLst/>
            <a:gdLst>
              <a:gd name="connsiteX0" fmla="*/ 0 w 8097012"/>
              <a:gd name="connsiteY0" fmla="*/ 78324 h 783240"/>
              <a:gd name="connsiteX1" fmla="*/ 78324 w 8097012"/>
              <a:gd name="connsiteY1" fmla="*/ 0 h 783240"/>
              <a:gd name="connsiteX2" fmla="*/ 8018688 w 8097012"/>
              <a:gd name="connsiteY2" fmla="*/ 0 h 783240"/>
              <a:gd name="connsiteX3" fmla="*/ 8097012 w 8097012"/>
              <a:gd name="connsiteY3" fmla="*/ 78324 h 783240"/>
              <a:gd name="connsiteX4" fmla="*/ 8097012 w 8097012"/>
              <a:gd name="connsiteY4" fmla="*/ 704916 h 783240"/>
              <a:gd name="connsiteX5" fmla="*/ 8018688 w 8097012"/>
              <a:gd name="connsiteY5" fmla="*/ 783240 h 783240"/>
              <a:gd name="connsiteX6" fmla="*/ 78324 w 8097012"/>
              <a:gd name="connsiteY6" fmla="*/ 783240 h 783240"/>
              <a:gd name="connsiteX7" fmla="*/ 0 w 8097012"/>
              <a:gd name="connsiteY7" fmla="*/ 704916 h 783240"/>
              <a:gd name="connsiteX8" fmla="*/ 0 w 8097012"/>
              <a:gd name="connsiteY8" fmla="*/ 78324 h 7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7012" h="783240">
                <a:moveTo>
                  <a:pt x="0" y="78324"/>
                </a:moveTo>
                <a:cubicBezTo>
                  <a:pt x="0" y="35067"/>
                  <a:pt x="35067" y="0"/>
                  <a:pt x="78324" y="0"/>
                </a:cubicBezTo>
                <a:lnTo>
                  <a:pt x="8018688" y="0"/>
                </a:lnTo>
                <a:cubicBezTo>
                  <a:pt x="8061945" y="0"/>
                  <a:pt x="8097012" y="35067"/>
                  <a:pt x="8097012" y="78324"/>
                </a:cubicBezTo>
                <a:lnTo>
                  <a:pt x="8097012" y="704916"/>
                </a:lnTo>
                <a:cubicBezTo>
                  <a:pt x="8097012" y="748173"/>
                  <a:pt x="8061945" y="783240"/>
                  <a:pt x="8018688" y="783240"/>
                </a:cubicBezTo>
                <a:lnTo>
                  <a:pt x="78324" y="783240"/>
                </a:lnTo>
                <a:cubicBezTo>
                  <a:pt x="35067" y="783240"/>
                  <a:pt x="0" y="748173"/>
                  <a:pt x="0" y="704916"/>
                </a:cubicBezTo>
                <a:lnTo>
                  <a:pt x="0" y="78324"/>
                </a:lnTo>
                <a:close/>
              </a:path>
            </a:pathLst>
          </a:custGeom>
          <a:solidFill>
            <a:srgbClr val="DD7C5E"/>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22000" tIns="122000" rIns="1235754" bIns="122000" numCol="1" spcCol="1270" anchor="ctr" anchorCtr="0">
            <a:noAutofit/>
          </a:bodyPr>
          <a:lstStyle/>
          <a:p>
            <a:pPr marL="0" lvl="0" indent="0" algn="l" defTabSz="1155700">
              <a:lnSpc>
                <a:spcPct val="90000"/>
              </a:lnSpc>
              <a:spcBef>
                <a:spcPct val="0"/>
              </a:spcBef>
              <a:spcAft>
                <a:spcPct val="35000"/>
              </a:spcAft>
              <a:buNone/>
            </a:pPr>
            <a:r>
              <a:rPr lang="en-GB" sz="2600" b="1" kern="1200" dirty="0"/>
              <a:t>Part 2: Key documents</a:t>
            </a:r>
            <a:endParaRPr lang="en-US" sz="2600" kern="1200" dirty="0"/>
          </a:p>
        </p:txBody>
      </p:sp>
      <p:sp>
        <p:nvSpPr>
          <p:cNvPr id="20" name="Freeform: Shape 19">
            <a:extLst>
              <a:ext uri="{FF2B5EF4-FFF2-40B4-BE49-F238E27FC236}">
                <a16:creationId xmlns:a16="http://schemas.microsoft.com/office/drawing/2014/main" id="{32988E3D-5EA6-C480-5B08-BF591A4A7907}"/>
              </a:ext>
            </a:extLst>
          </p:cNvPr>
          <p:cNvSpPr/>
          <p:nvPr/>
        </p:nvSpPr>
        <p:spPr>
          <a:xfrm>
            <a:off x="2047493" y="3609673"/>
            <a:ext cx="8097012" cy="783240"/>
          </a:xfrm>
          <a:custGeom>
            <a:avLst/>
            <a:gdLst>
              <a:gd name="connsiteX0" fmla="*/ 0 w 8097012"/>
              <a:gd name="connsiteY0" fmla="*/ 78324 h 783240"/>
              <a:gd name="connsiteX1" fmla="*/ 78324 w 8097012"/>
              <a:gd name="connsiteY1" fmla="*/ 0 h 783240"/>
              <a:gd name="connsiteX2" fmla="*/ 8018688 w 8097012"/>
              <a:gd name="connsiteY2" fmla="*/ 0 h 783240"/>
              <a:gd name="connsiteX3" fmla="*/ 8097012 w 8097012"/>
              <a:gd name="connsiteY3" fmla="*/ 78324 h 783240"/>
              <a:gd name="connsiteX4" fmla="*/ 8097012 w 8097012"/>
              <a:gd name="connsiteY4" fmla="*/ 704916 h 783240"/>
              <a:gd name="connsiteX5" fmla="*/ 8018688 w 8097012"/>
              <a:gd name="connsiteY5" fmla="*/ 783240 h 783240"/>
              <a:gd name="connsiteX6" fmla="*/ 78324 w 8097012"/>
              <a:gd name="connsiteY6" fmla="*/ 783240 h 783240"/>
              <a:gd name="connsiteX7" fmla="*/ 0 w 8097012"/>
              <a:gd name="connsiteY7" fmla="*/ 704916 h 783240"/>
              <a:gd name="connsiteX8" fmla="*/ 0 w 8097012"/>
              <a:gd name="connsiteY8" fmla="*/ 78324 h 7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7012" h="783240">
                <a:moveTo>
                  <a:pt x="0" y="78324"/>
                </a:moveTo>
                <a:cubicBezTo>
                  <a:pt x="0" y="35067"/>
                  <a:pt x="35067" y="0"/>
                  <a:pt x="78324" y="0"/>
                </a:cubicBezTo>
                <a:lnTo>
                  <a:pt x="8018688" y="0"/>
                </a:lnTo>
                <a:cubicBezTo>
                  <a:pt x="8061945" y="0"/>
                  <a:pt x="8097012" y="35067"/>
                  <a:pt x="8097012" y="78324"/>
                </a:cubicBezTo>
                <a:lnTo>
                  <a:pt x="8097012" y="704916"/>
                </a:lnTo>
                <a:cubicBezTo>
                  <a:pt x="8097012" y="748173"/>
                  <a:pt x="8061945" y="783240"/>
                  <a:pt x="8018688" y="783240"/>
                </a:cubicBezTo>
                <a:lnTo>
                  <a:pt x="78324" y="783240"/>
                </a:lnTo>
                <a:cubicBezTo>
                  <a:pt x="35067" y="783240"/>
                  <a:pt x="0" y="748173"/>
                  <a:pt x="0" y="704916"/>
                </a:cubicBezTo>
                <a:lnTo>
                  <a:pt x="0" y="78324"/>
                </a:lnTo>
                <a:close/>
              </a:path>
            </a:pathLst>
          </a:custGeom>
          <a:solidFill>
            <a:srgbClr val="0E85AA"/>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22000" tIns="122000" rIns="1235754" bIns="122000" numCol="1" spcCol="1270" anchor="ctr" anchorCtr="0">
            <a:noAutofit/>
          </a:bodyPr>
          <a:lstStyle/>
          <a:p>
            <a:pPr marL="0" lvl="0" indent="0" algn="l" defTabSz="1155700">
              <a:lnSpc>
                <a:spcPct val="90000"/>
              </a:lnSpc>
              <a:spcBef>
                <a:spcPct val="0"/>
              </a:spcBef>
              <a:spcAft>
                <a:spcPct val="35000"/>
              </a:spcAft>
              <a:buNone/>
            </a:pPr>
            <a:r>
              <a:rPr lang="en-GB" sz="2600" b="1" kern="1200" dirty="0"/>
              <a:t>Part 3: Sample paper structure and layout</a:t>
            </a:r>
            <a:endParaRPr lang="en-US" sz="2600" kern="1200" dirty="0"/>
          </a:p>
        </p:txBody>
      </p:sp>
      <p:sp>
        <p:nvSpPr>
          <p:cNvPr id="21" name="Freeform: Shape 20">
            <a:extLst>
              <a:ext uri="{FF2B5EF4-FFF2-40B4-BE49-F238E27FC236}">
                <a16:creationId xmlns:a16="http://schemas.microsoft.com/office/drawing/2014/main" id="{73A8C0AA-58E1-7094-0485-6A235599CCBB}"/>
              </a:ext>
            </a:extLst>
          </p:cNvPr>
          <p:cNvSpPr/>
          <p:nvPr/>
        </p:nvSpPr>
        <p:spPr>
          <a:xfrm>
            <a:off x="2652140" y="4501697"/>
            <a:ext cx="8097012" cy="783240"/>
          </a:xfrm>
          <a:custGeom>
            <a:avLst/>
            <a:gdLst>
              <a:gd name="connsiteX0" fmla="*/ 0 w 8097012"/>
              <a:gd name="connsiteY0" fmla="*/ 78324 h 783240"/>
              <a:gd name="connsiteX1" fmla="*/ 78324 w 8097012"/>
              <a:gd name="connsiteY1" fmla="*/ 0 h 783240"/>
              <a:gd name="connsiteX2" fmla="*/ 8018688 w 8097012"/>
              <a:gd name="connsiteY2" fmla="*/ 0 h 783240"/>
              <a:gd name="connsiteX3" fmla="*/ 8097012 w 8097012"/>
              <a:gd name="connsiteY3" fmla="*/ 78324 h 783240"/>
              <a:gd name="connsiteX4" fmla="*/ 8097012 w 8097012"/>
              <a:gd name="connsiteY4" fmla="*/ 704916 h 783240"/>
              <a:gd name="connsiteX5" fmla="*/ 8018688 w 8097012"/>
              <a:gd name="connsiteY5" fmla="*/ 783240 h 783240"/>
              <a:gd name="connsiteX6" fmla="*/ 78324 w 8097012"/>
              <a:gd name="connsiteY6" fmla="*/ 783240 h 783240"/>
              <a:gd name="connsiteX7" fmla="*/ 0 w 8097012"/>
              <a:gd name="connsiteY7" fmla="*/ 704916 h 783240"/>
              <a:gd name="connsiteX8" fmla="*/ 0 w 8097012"/>
              <a:gd name="connsiteY8" fmla="*/ 78324 h 7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7012" h="783240">
                <a:moveTo>
                  <a:pt x="0" y="78324"/>
                </a:moveTo>
                <a:cubicBezTo>
                  <a:pt x="0" y="35067"/>
                  <a:pt x="35067" y="0"/>
                  <a:pt x="78324" y="0"/>
                </a:cubicBezTo>
                <a:lnTo>
                  <a:pt x="8018688" y="0"/>
                </a:lnTo>
                <a:cubicBezTo>
                  <a:pt x="8061945" y="0"/>
                  <a:pt x="8097012" y="35067"/>
                  <a:pt x="8097012" y="78324"/>
                </a:cubicBezTo>
                <a:lnTo>
                  <a:pt x="8097012" y="704916"/>
                </a:lnTo>
                <a:cubicBezTo>
                  <a:pt x="8097012" y="748173"/>
                  <a:pt x="8061945" y="783240"/>
                  <a:pt x="8018688" y="783240"/>
                </a:cubicBezTo>
                <a:lnTo>
                  <a:pt x="78324" y="783240"/>
                </a:lnTo>
                <a:cubicBezTo>
                  <a:pt x="35067" y="783240"/>
                  <a:pt x="0" y="748173"/>
                  <a:pt x="0" y="704916"/>
                </a:cubicBezTo>
                <a:lnTo>
                  <a:pt x="0" y="78324"/>
                </a:lnTo>
                <a:close/>
              </a:path>
            </a:pathLst>
          </a:custGeom>
          <a:solidFill>
            <a:srgbClr val="DD7C5E"/>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22000" tIns="122000" rIns="1235754" bIns="122000" numCol="1" spcCol="1270" anchor="ctr" anchorCtr="0">
            <a:noAutofit/>
          </a:bodyPr>
          <a:lstStyle/>
          <a:p>
            <a:pPr marL="0" lvl="0" indent="0" algn="l" defTabSz="1155700">
              <a:lnSpc>
                <a:spcPct val="90000"/>
              </a:lnSpc>
              <a:spcBef>
                <a:spcPct val="0"/>
              </a:spcBef>
              <a:spcAft>
                <a:spcPct val="35000"/>
              </a:spcAft>
              <a:buNone/>
            </a:pPr>
            <a:r>
              <a:rPr lang="en-GB" sz="2600" b="1" kern="1200" dirty="0"/>
              <a:t>Part 4: Sample paper </a:t>
            </a:r>
            <a:r>
              <a:rPr lang="en-GB" sz="2600" b="1" dirty="0"/>
              <a:t>a</a:t>
            </a:r>
            <a:r>
              <a:rPr lang="en-GB" sz="2600" b="1" kern="1200" dirty="0"/>
              <a:t>nalysis</a:t>
            </a:r>
            <a:endParaRPr lang="en-US" sz="2600" kern="1200" dirty="0"/>
          </a:p>
        </p:txBody>
      </p:sp>
      <p:sp>
        <p:nvSpPr>
          <p:cNvPr id="22" name="Freeform: Shape 21">
            <a:extLst>
              <a:ext uri="{FF2B5EF4-FFF2-40B4-BE49-F238E27FC236}">
                <a16:creationId xmlns:a16="http://schemas.microsoft.com/office/drawing/2014/main" id="{565124D2-F64B-4568-8284-425CD6ED4E7A}"/>
              </a:ext>
            </a:extLst>
          </p:cNvPr>
          <p:cNvSpPr/>
          <p:nvPr/>
        </p:nvSpPr>
        <p:spPr>
          <a:xfrm>
            <a:off x="3256787" y="5393722"/>
            <a:ext cx="8097012" cy="783240"/>
          </a:xfrm>
          <a:custGeom>
            <a:avLst/>
            <a:gdLst>
              <a:gd name="connsiteX0" fmla="*/ 0 w 8097012"/>
              <a:gd name="connsiteY0" fmla="*/ 78324 h 783240"/>
              <a:gd name="connsiteX1" fmla="*/ 78324 w 8097012"/>
              <a:gd name="connsiteY1" fmla="*/ 0 h 783240"/>
              <a:gd name="connsiteX2" fmla="*/ 8018688 w 8097012"/>
              <a:gd name="connsiteY2" fmla="*/ 0 h 783240"/>
              <a:gd name="connsiteX3" fmla="*/ 8097012 w 8097012"/>
              <a:gd name="connsiteY3" fmla="*/ 78324 h 783240"/>
              <a:gd name="connsiteX4" fmla="*/ 8097012 w 8097012"/>
              <a:gd name="connsiteY4" fmla="*/ 704916 h 783240"/>
              <a:gd name="connsiteX5" fmla="*/ 8018688 w 8097012"/>
              <a:gd name="connsiteY5" fmla="*/ 783240 h 783240"/>
              <a:gd name="connsiteX6" fmla="*/ 78324 w 8097012"/>
              <a:gd name="connsiteY6" fmla="*/ 783240 h 783240"/>
              <a:gd name="connsiteX7" fmla="*/ 0 w 8097012"/>
              <a:gd name="connsiteY7" fmla="*/ 704916 h 783240"/>
              <a:gd name="connsiteX8" fmla="*/ 0 w 8097012"/>
              <a:gd name="connsiteY8" fmla="*/ 78324 h 7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7012" h="783240">
                <a:moveTo>
                  <a:pt x="0" y="78324"/>
                </a:moveTo>
                <a:cubicBezTo>
                  <a:pt x="0" y="35067"/>
                  <a:pt x="35067" y="0"/>
                  <a:pt x="78324" y="0"/>
                </a:cubicBezTo>
                <a:lnTo>
                  <a:pt x="8018688" y="0"/>
                </a:lnTo>
                <a:cubicBezTo>
                  <a:pt x="8061945" y="0"/>
                  <a:pt x="8097012" y="35067"/>
                  <a:pt x="8097012" y="78324"/>
                </a:cubicBezTo>
                <a:lnTo>
                  <a:pt x="8097012" y="704916"/>
                </a:lnTo>
                <a:cubicBezTo>
                  <a:pt x="8097012" y="748173"/>
                  <a:pt x="8061945" y="783240"/>
                  <a:pt x="8018688" y="783240"/>
                </a:cubicBezTo>
                <a:lnTo>
                  <a:pt x="78324" y="783240"/>
                </a:lnTo>
                <a:cubicBezTo>
                  <a:pt x="35067" y="783240"/>
                  <a:pt x="0" y="748173"/>
                  <a:pt x="0" y="704916"/>
                </a:cubicBezTo>
                <a:lnTo>
                  <a:pt x="0" y="78324"/>
                </a:lnTo>
                <a:close/>
              </a:path>
            </a:pathLst>
          </a:custGeom>
          <a:solidFill>
            <a:srgbClr val="0E85AA"/>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22000" tIns="122000" rIns="1235754" bIns="122000" numCol="1" spcCol="1270" anchor="ctr" anchorCtr="0">
            <a:noAutofit/>
          </a:bodyPr>
          <a:lstStyle/>
          <a:p>
            <a:pPr marL="0" lvl="0" indent="0" algn="l" defTabSz="1155700">
              <a:lnSpc>
                <a:spcPct val="90000"/>
              </a:lnSpc>
              <a:spcBef>
                <a:spcPct val="0"/>
              </a:spcBef>
              <a:spcAft>
                <a:spcPct val="35000"/>
              </a:spcAft>
              <a:buNone/>
            </a:pPr>
            <a:r>
              <a:rPr lang="en-GB" sz="2600" b="1" kern="1200" dirty="0"/>
              <a:t>Part 5: Questions and collaboration</a:t>
            </a:r>
            <a:endParaRPr lang="en-US" sz="2600" kern="1200" dirty="0"/>
          </a:p>
        </p:txBody>
      </p:sp>
      <p:sp>
        <p:nvSpPr>
          <p:cNvPr id="23" name="Freeform: Shape 22">
            <a:extLst>
              <a:ext uri="{FF2B5EF4-FFF2-40B4-BE49-F238E27FC236}">
                <a16:creationId xmlns:a16="http://schemas.microsoft.com/office/drawing/2014/main" id="{8B29B03A-08E9-962F-E0B1-F24D108E3E04}"/>
              </a:ext>
            </a:extLst>
          </p:cNvPr>
          <p:cNvSpPr/>
          <p:nvPr/>
        </p:nvSpPr>
        <p:spPr>
          <a:xfrm>
            <a:off x="8426105" y="2397825"/>
            <a:ext cx="509106" cy="509106"/>
          </a:xfrm>
          <a:custGeom>
            <a:avLst/>
            <a:gdLst>
              <a:gd name="connsiteX0" fmla="*/ 0 w 509106"/>
              <a:gd name="connsiteY0" fmla="*/ 280008 h 509106"/>
              <a:gd name="connsiteX1" fmla="*/ 114549 w 509106"/>
              <a:gd name="connsiteY1" fmla="*/ 280008 h 509106"/>
              <a:gd name="connsiteX2" fmla="*/ 114549 w 509106"/>
              <a:gd name="connsiteY2" fmla="*/ 0 h 509106"/>
              <a:gd name="connsiteX3" fmla="*/ 394557 w 509106"/>
              <a:gd name="connsiteY3" fmla="*/ 0 h 509106"/>
              <a:gd name="connsiteX4" fmla="*/ 394557 w 509106"/>
              <a:gd name="connsiteY4" fmla="*/ 280008 h 509106"/>
              <a:gd name="connsiteX5" fmla="*/ 509106 w 509106"/>
              <a:gd name="connsiteY5" fmla="*/ 280008 h 509106"/>
              <a:gd name="connsiteX6" fmla="*/ 254553 w 509106"/>
              <a:gd name="connsiteY6" fmla="*/ 509106 h 509106"/>
              <a:gd name="connsiteX7" fmla="*/ 0 w 509106"/>
              <a:gd name="connsiteY7" fmla="*/ 280008 h 50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106" h="509106">
                <a:moveTo>
                  <a:pt x="0" y="280008"/>
                </a:moveTo>
                <a:lnTo>
                  <a:pt x="114549" y="280008"/>
                </a:lnTo>
                <a:lnTo>
                  <a:pt x="114549" y="0"/>
                </a:lnTo>
                <a:lnTo>
                  <a:pt x="394557" y="0"/>
                </a:lnTo>
                <a:lnTo>
                  <a:pt x="394557" y="280008"/>
                </a:lnTo>
                <a:lnTo>
                  <a:pt x="509106" y="280008"/>
                </a:lnTo>
                <a:lnTo>
                  <a:pt x="254553" y="509106"/>
                </a:lnTo>
                <a:lnTo>
                  <a:pt x="0" y="280008"/>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5029" tIns="30480" rIns="145029" bIns="15648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24" name="Freeform: Shape 23">
            <a:extLst>
              <a:ext uri="{FF2B5EF4-FFF2-40B4-BE49-F238E27FC236}">
                <a16:creationId xmlns:a16="http://schemas.microsoft.com/office/drawing/2014/main" id="{242D9293-B921-5F1B-9FF0-BC6FC9B55DCC}"/>
              </a:ext>
            </a:extLst>
          </p:cNvPr>
          <p:cNvSpPr/>
          <p:nvPr/>
        </p:nvSpPr>
        <p:spPr>
          <a:xfrm>
            <a:off x="9030752" y="3289850"/>
            <a:ext cx="509106" cy="509106"/>
          </a:xfrm>
          <a:custGeom>
            <a:avLst/>
            <a:gdLst>
              <a:gd name="connsiteX0" fmla="*/ 0 w 509106"/>
              <a:gd name="connsiteY0" fmla="*/ 280008 h 509106"/>
              <a:gd name="connsiteX1" fmla="*/ 114549 w 509106"/>
              <a:gd name="connsiteY1" fmla="*/ 280008 h 509106"/>
              <a:gd name="connsiteX2" fmla="*/ 114549 w 509106"/>
              <a:gd name="connsiteY2" fmla="*/ 0 h 509106"/>
              <a:gd name="connsiteX3" fmla="*/ 394557 w 509106"/>
              <a:gd name="connsiteY3" fmla="*/ 0 h 509106"/>
              <a:gd name="connsiteX4" fmla="*/ 394557 w 509106"/>
              <a:gd name="connsiteY4" fmla="*/ 280008 h 509106"/>
              <a:gd name="connsiteX5" fmla="*/ 509106 w 509106"/>
              <a:gd name="connsiteY5" fmla="*/ 280008 h 509106"/>
              <a:gd name="connsiteX6" fmla="*/ 254553 w 509106"/>
              <a:gd name="connsiteY6" fmla="*/ 509106 h 509106"/>
              <a:gd name="connsiteX7" fmla="*/ 0 w 509106"/>
              <a:gd name="connsiteY7" fmla="*/ 280008 h 50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106" h="509106">
                <a:moveTo>
                  <a:pt x="0" y="280008"/>
                </a:moveTo>
                <a:lnTo>
                  <a:pt x="114549" y="280008"/>
                </a:lnTo>
                <a:lnTo>
                  <a:pt x="114549" y="0"/>
                </a:lnTo>
                <a:lnTo>
                  <a:pt x="394557" y="0"/>
                </a:lnTo>
                <a:lnTo>
                  <a:pt x="394557" y="280008"/>
                </a:lnTo>
                <a:lnTo>
                  <a:pt x="509106" y="280008"/>
                </a:lnTo>
                <a:lnTo>
                  <a:pt x="254553" y="509106"/>
                </a:lnTo>
                <a:lnTo>
                  <a:pt x="0" y="280008"/>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5029" tIns="30480" rIns="145029" bIns="15648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25" name="Freeform: Shape 24">
            <a:extLst>
              <a:ext uri="{FF2B5EF4-FFF2-40B4-BE49-F238E27FC236}">
                <a16:creationId xmlns:a16="http://schemas.microsoft.com/office/drawing/2014/main" id="{9B49FD89-54B8-4C9F-65B2-28344740F3BE}"/>
              </a:ext>
            </a:extLst>
          </p:cNvPr>
          <p:cNvSpPr/>
          <p:nvPr/>
        </p:nvSpPr>
        <p:spPr>
          <a:xfrm>
            <a:off x="9635399" y="4168820"/>
            <a:ext cx="509106" cy="509106"/>
          </a:xfrm>
          <a:custGeom>
            <a:avLst/>
            <a:gdLst>
              <a:gd name="connsiteX0" fmla="*/ 0 w 509106"/>
              <a:gd name="connsiteY0" fmla="*/ 280008 h 509106"/>
              <a:gd name="connsiteX1" fmla="*/ 114549 w 509106"/>
              <a:gd name="connsiteY1" fmla="*/ 280008 h 509106"/>
              <a:gd name="connsiteX2" fmla="*/ 114549 w 509106"/>
              <a:gd name="connsiteY2" fmla="*/ 0 h 509106"/>
              <a:gd name="connsiteX3" fmla="*/ 394557 w 509106"/>
              <a:gd name="connsiteY3" fmla="*/ 0 h 509106"/>
              <a:gd name="connsiteX4" fmla="*/ 394557 w 509106"/>
              <a:gd name="connsiteY4" fmla="*/ 280008 h 509106"/>
              <a:gd name="connsiteX5" fmla="*/ 509106 w 509106"/>
              <a:gd name="connsiteY5" fmla="*/ 280008 h 509106"/>
              <a:gd name="connsiteX6" fmla="*/ 254553 w 509106"/>
              <a:gd name="connsiteY6" fmla="*/ 509106 h 509106"/>
              <a:gd name="connsiteX7" fmla="*/ 0 w 509106"/>
              <a:gd name="connsiteY7" fmla="*/ 280008 h 50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106" h="509106">
                <a:moveTo>
                  <a:pt x="0" y="280008"/>
                </a:moveTo>
                <a:lnTo>
                  <a:pt x="114549" y="280008"/>
                </a:lnTo>
                <a:lnTo>
                  <a:pt x="114549" y="0"/>
                </a:lnTo>
                <a:lnTo>
                  <a:pt x="394557" y="0"/>
                </a:lnTo>
                <a:lnTo>
                  <a:pt x="394557" y="280008"/>
                </a:lnTo>
                <a:lnTo>
                  <a:pt x="509106" y="280008"/>
                </a:lnTo>
                <a:lnTo>
                  <a:pt x="254553" y="509106"/>
                </a:lnTo>
                <a:lnTo>
                  <a:pt x="0" y="280008"/>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5029" tIns="30480" rIns="145029" bIns="15648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26" name="Freeform: Shape 25">
            <a:extLst>
              <a:ext uri="{FF2B5EF4-FFF2-40B4-BE49-F238E27FC236}">
                <a16:creationId xmlns:a16="http://schemas.microsoft.com/office/drawing/2014/main" id="{4DB3713A-E695-34AF-BC66-AC7D9728DEE0}"/>
              </a:ext>
            </a:extLst>
          </p:cNvPr>
          <p:cNvSpPr/>
          <p:nvPr/>
        </p:nvSpPr>
        <p:spPr>
          <a:xfrm>
            <a:off x="10240046" y="5069547"/>
            <a:ext cx="509106" cy="509106"/>
          </a:xfrm>
          <a:custGeom>
            <a:avLst/>
            <a:gdLst>
              <a:gd name="connsiteX0" fmla="*/ 0 w 509106"/>
              <a:gd name="connsiteY0" fmla="*/ 280008 h 509106"/>
              <a:gd name="connsiteX1" fmla="*/ 114549 w 509106"/>
              <a:gd name="connsiteY1" fmla="*/ 280008 h 509106"/>
              <a:gd name="connsiteX2" fmla="*/ 114549 w 509106"/>
              <a:gd name="connsiteY2" fmla="*/ 0 h 509106"/>
              <a:gd name="connsiteX3" fmla="*/ 394557 w 509106"/>
              <a:gd name="connsiteY3" fmla="*/ 0 h 509106"/>
              <a:gd name="connsiteX4" fmla="*/ 394557 w 509106"/>
              <a:gd name="connsiteY4" fmla="*/ 280008 h 509106"/>
              <a:gd name="connsiteX5" fmla="*/ 509106 w 509106"/>
              <a:gd name="connsiteY5" fmla="*/ 280008 h 509106"/>
              <a:gd name="connsiteX6" fmla="*/ 254553 w 509106"/>
              <a:gd name="connsiteY6" fmla="*/ 509106 h 509106"/>
              <a:gd name="connsiteX7" fmla="*/ 0 w 509106"/>
              <a:gd name="connsiteY7" fmla="*/ 280008 h 50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106" h="509106">
                <a:moveTo>
                  <a:pt x="0" y="280008"/>
                </a:moveTo>
                <a:lnTo>
                  <a:pt x="114549" y="280008"/>
                </a:lnTo>
                <a:lnTo>
                  <a:pt x="114549" y="0"/>
                </a:lnTo>
                <a:lnTo>
                  <a:pt x="394557" y="0"/>
                </a:lnTo>
                <a:lnTo>
                  <a:pt x="394557" y="280008"/>
                </a:lnTo>
                <a:lnTo>
                  <a:pt x="509106" y="280008"/>
                </a:lnTo>
                <a:lnTo>
                  <a:pt x="254553" y="509106"/>
                </a:lnTo>
                <a:lnTo>
                  <a:pt x="0" y="280008"/>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5029" tIns="30480" rIns="145029" bIns="15648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Tree>
    <p:extLst>
      <p:ext uri="{BB962C8B-B14F-4D97-AF65-F5344CB8AC3E}">
        <p14:creationId xmlns:p14="http://schemas.microsoft.com/office/powerpoint/2010/main" val="313752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345141" y="126719"/>
            <a:ext cx="10515600" cy="1325563"/>
          </a:xfrm>
        </p:spPr>
        <p:txBody>
          <a:bodyPr/>
          <a:lstStyle/>
          <a:p>
            <a:r>
              <a:rPr lang="en-IE" dirty="0"/>
              <a:t>Learning Intentions</a:t>
            </a:r>
          </a:p>
        </p:txBody>
      </p:sp>
      <p:sp>
        <p:nvSpPr>
          <p:cNvPr id="3" name="Content Placeholder 2">
            <a:extLst>
              <a:ext uri="{FF2B5EF4-FFF2-40B4-BE49-F238E27FC236}">
                <a16:creationId xmlns:a16="http://schemas.microsoft.com/office/drawing/2014/main" id="{B8D61858-6484-E9BD-3560-1787CB9745BA}"/>
              </a:ext>
            </a:extLst>
          </p:cNvPr>
          <p:cNvSpPr>
            <a:spLocks noGrp="1"/>
          </p:cNvSpPr>
          <p:nvPr>
            <p:ph sz="half" idx="1"/>
          </p:nvPr>
        </p:nvSpPr>
        <p:spPr>
          <a:xfrm>
            <a:off x="475805" y="1452282"/>
            <a:ext cx="5433676" cy="4721506"/>
          </a:xfrm>
        </p:spPr>
        <p:txBody>
          <a:bodyPr vert="horz" lIns="91440" tIns="45720" rIns="91440" bIns="45720" rtlCol="0" anchor="t">
            <a:normAutofit/>
          </a:bodyPr>
          <a:lstStyle/>
          <a:p>
            <a:pPr marL="0" lvl="0" indent="0" algn="ctr">
              <a:buNone/>
            </a:pPr>
            <a:r>
              <a:rPr lang="en-GB" dirty="0"/>
              <a:t>Explore approaches to support differentiation in the Classical Languages classroom</a:t>
            </a:r>
          </a:p>
        </p:txBody>
      </p:sp>
      <p:sp>
        <p:nvSpPr>
          <p:cNvPr id="4" name="Content Placeholder 3">
            <a:extLst>
              <a:ext uri="{FF2B5EF4-FFF2-40B4-BE49-F238E27FC236}">
                <a16:creationId xmlns:a16="http://schemas.microsoft.com/office/drawing/2014/main" id="{286073A0-1194-109F-474D-CD34DF310A77}"/>
              </a:ext>
            </a:extLst>
          </p:cNvPr>
          <p:cNvSpPr>
            <a:spLocks noGrp="1"/>
          </p:cNvSpPr>
          <p:nvPr>
            <p:ph sz="half" idx="2"/>
          </p:nvPr>
        </p:nvSpPr>
        <p:spPr>
          <a:xfrm>
            <a:off x="6410960" y="1452282"/>
            <a:ext cx="5601745" cy="4724681"/>
          </a:xfrm>
        </p:spPr>
        <p:txBody>
          <a:bodyPr vert="horz" lIns="91440" tIns="45720" rIns="91440" bIns="45720" rtlCol="0" anchor="t">
            <a:normAutofit/>
          </a:bodyPr>
          <a:lstStyle/>
          <a:p>
            <a:pPr marL="0" lvl="0" indent="0" algn="ctr">
              <a:buNone/>
            </a:pPr>
            <a:r>
              <a:rPr lang="en-IE" dirty="0"/>
              <a:t>Develop an understanding of key documents that inform teaching, learning and assessment</a:t>
            </a:r>
            <a:endParaRPr lang="en-GB" sz="2400" dirty="0"/>
          </a:p>
        </p:txBody>
      </p:sp>
      <p:pic>
        <p:nvPicPr>
          <p:cNvPr id="1030" name="Picture 6" descr="undefined">
            <a:extLst>
              <a:ext uri="{FF2B5EF4-FFF2-40B4-BE49-F238E27FC236}">
                <a16:creationId xmlns:a16="http://schemas.microsoft.com/office/drawing/2014/main" id="{549DBF92-9B6D-9330-C446-6FB1C815B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42" y="2770019"/>
            <a:ext cx="3753728" cy="3320931"/>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9559D9-E612-AE3B-052B-85A22A65D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351630" y="2770019"/>
            <a:ext cx="3744882" cy="3317415"/>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4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D411C723-C791-4422-A2DA-64716417FB3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500CD2220ADE459318B328E253443F" ma:contentTypeVersion="14" ma:contentTypeDescription="Create a new document." ma:contentTypeScope="" ma:versionID="b01be65819e05a6fdf69e355c7ab13a0">
  <xsd:schema xmlns:xsd="http://www.w3.org/2001/XMLSchema" xmlns:xs="http://www.w3.org/2001/XMLSchema" xmlns:p="http://schemas.microsoft.com/office/2006/metadata/properties" xmlns:ns2="68f928e1-2ced-4964-a278-189714785c21" xmlns:ns3="35e48e7f-c0a8-4eb2-ad28-953e9a1fcc27" targetNamespace="http://schemas.microsoft.com/office/2006/metadata/properties" ma:root="true" ma:fieldsID="b5c13d07a3177a672413c72d1b2c834c" ns2:_="" ns3:_="">
    <xsd:import namespace="68f928e1-2ced-4964-a278-189714785c21"/>
    <xsd:import namespace="35e48e7f-c0a8-4eb2-ad28-953e9a1fcc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f928e1-2ced-4964-a278-189714785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7c90686-b975-4123-9b95-f27ff4c4f8b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e48e7f-c0a8-4eb2-ad28-953e9a1fcc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c73c38a-5def-48e9-bd77-2858bb967a06}" ma:internalName="TaxCatchAll" ma:showField="CatchAllData" ma:web="35e48e7f-c0a8-4eb2-ad28-953e9a1fcc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e48e7f-c0a8-4eb2-ad28-953e9a1fcc27" xsi:nil="true"/>
    <lcf76f155ced4ddcb4097134ff3c332f xmlns="68f928e1-2ced-4964-a278-189714785c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CAEF3B-5CC5-4434-83AD-4E0C1003C2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f928e1-2ced-4964-a278-189714785c21"/>
    <ds:schemaRef ds:uri="35e48e7f-c0a8-4eb2-ad28-953e9a1fc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F0F97A-5D72-473F-A467-79C602450A56}">
  <ds:schemaRefs>
    <ds:schemaRef ds:uri="http://schemas.microsoft.com/sharepoint/v3/contenttype/forms"/>
  </ds:schemaRefs>
</ds:datastoreItem>
</file>

<file path=customXml/itemProps3.xml><?xml version="1.0" encoding="utf-8"?>
<ds:datastoreItem xmlns:ds="http://schemas.openxmlformats.org/officeDocument/2006/customXml" ds:itemID="{1A61DC2C-1AE6-4247-94B4-05BFB1C2D1B8}">
  <ds:schemaRefs>
    <ds:schemaRef ds:uri="http://schemas.microsoft.com/office/2006/metadata/properties"/>
    <ds:schemaRef ds:uri="http://schemas.microsoft.com/office/2006/documentManagement/types"/>
    <ds:schemaRef ds:uri="68f928e1-2ced-4964-a278-189714785c21"/>
    <ds:schemaRef ds:uri="http://purl.org/dc/terms/"/>
    <ds:schemaRef ds:uri="http://purl.org/dc/elements/1.1/"/>
    <ds:schemaRef ds:uri="http://schemas.microsoft.com/office/infopath/2007/PartnerControls"/>
    <ds:schemaRef ds:uri="http://schemas.openxmlformats.org/package/2006/metadata/core-properties"/>
    <ds:schemaRef ds:uri="35e48e7f-c0a8-4eb2-ad28-953e9a1fcc2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Draft Oide slide deck </Template>
  <TotalTime>0</TotalTime>
  <Words>3014</Words>
  <Application>Microsoft Office PowerPoint</Application>
  <PresentationFormat>Widescreen</PresentationFormat>
  <Paragraphs>475</Paragraphs>
  <Slides>60</Slides>
  <Notes>50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60</vt:i4>
      </vt:variant>
    </vt:vector>
  </HeadingPairs>
  <TitlesOfParts>
    <vt:vector size="72" baseType="lpstr">
      <vt:lpstr>Aptos</vt:lpstr>
      <vt:lpstr>Arial</vt:lpstr>
      <vt:lpstr>Arial Bold</vt:lpstr>
      <vt:lpstr>Calibri</vt:lpstr>
      <vt:lpstr>Calibri Light</vt:lpstr>
      <vt:lpstr>Courier New</vt:lpstr>
      <vt:lpstr>Symbol</vt:lpstr>
      <vt:lpstr>1_Oide blue theme_logo_state gold_state green_white tagline</vt:lpstr>
      <vt:lpstr>Oide logo_black_blue tagline</vt:lpstr>
      <vt:lpstr>Oide logo_state gold_state green_blue tagline</vt:lpstr>
      <vt:lpstr>Office Theme</vt:lpstr>
      <vt:lpstr>Oide blue theme_logo_state gold_state green_white tagline</vt:lpstr>
      <vt:lpstr>Leaving Certificate Ancient Greek and Latin</vt:lpstr>
      <vt:lpstr>Welcome</vt:lpstr>
      <vt:lpstr>Links to all documents used in this presentation can be found by clicking the logo below.</vt:lpstr>
      <vt:lpstr>PowerPoint Presentation</vt:lpstr>
      <vt:lpstr>Classical Languages Key Documents</vt:lpstr>
      <vt:lpstr>Where to find the key documents</vt:lpstr>
      <vt:lpstr>Strands of Study Overview</vt:lpstr>
      <vt:lpstr>Today’s Webinar</vt:lpstr>
      <vt:lpstr>Learning Intentions</vt:lpstr>
      <vt:lpstr>Part 1</vt:lpstr>
      <vt:lpstr>Students at the Centre of Teaching, Learning and Assessment  </vt:lpstr>
      <vt:lpstr>PowerPoint Presentation</vt:lpstr>
      <vt:lpstr>Learning outcomes in the specification are not distinguished between higher and ordinary level </vt:lpstr>
      <vt:lpstr>Part 2</vt:lpstr>
      <vt:lpstr>PowerPoint Presentation</vt:lpstr>
      <vt:lpstr>Prescribed Material for the Leaving Certificate 2027 - the Capstone Text</vt:lpstr>
      <vt:lpstr>Prescribed Material for the Leaving Certificate 2027</vt:lpstr>
      <vt:lpstr>Capstone Text: Ancient Greek  Euripides Medea: Jason and Medea the breakdown of a relationship</vt:lpstr>
      <vt:lpstr>Capstone Text: Latin Virgil’s Aeneid, Books 1 and 4 – Dido and Aeneas: the breakdown of a relationship    </vt:lpstr>
      <vt:lpstr> The Capstone Text: Oide Support Document </vt:lpstr>
      <vt:lpstr>Prescribed Material: Grammar for Unseen Text</vt:lpstr>
      <vt:lpstr>PowerPoint Presentation</vt:lpstr>
      <vt:lpstr>Indicative Vocabulary List: Ancient Greek</vt:lpstr>
      <vt:lpstr>Indicative Vocabulary List: Latin</vt:lpstr>
      <vt:lpstr>Indicative Vocabulary List</vt:lpstr>
      <vt:lpstr>PowerPoint Presentation</vt:lpstr>
      <vt:lpstr>Prescribed Material for the Leaving Certificate 2027 - Grammar for Unseen Texts</vt:lpstr>
      <vt:lpstr>Part 3</vt:lpstr>
      <vt:lpstr>PowerPoint Presentation</vt:lpstr>
      <vt:lpstr>PowerPoint Presentation</vt:lpstr>
      <vt:lpstr>PowerPoint Presentation</vt:lpstr>
      <vt:lpstr>Sample Papers</vt:lpstr>
      <vt:lpstr>Leaving Certificate Examination  Sample Paper</vt:lpstr>
      <vt:lpstr>Structure and layout</vt:lpstr>
      <vt:lpstr>Time to Explore</vt:lpstr>
      <vt:lpstr>Similarities between  Higher and Ordinary Level Sample Papers</vt:lpstr>
      <vt:lpstr>Walk-through</vt:lpstr>
      <vt:lpstr>Spot the difference?</vt:lpstr>
      <vt:lpstr>Identifying choice and differentiation in the sample papers</vt:lpstr>
      <vt:lpstr>Reasonable Accommodations</vt:lpstr>
      <vt:lpstr>Focus on Online Marking</vt:lpstr>
      <vt:lpstr>Part 4</vt:lpstr>
      <vt:lpstr>Learning outcomes in the specification are not distinguished between higher and ordinary level </vt:lpstr>
      <vt:lpstr>The Centrality of Learning Outcomes Ordinary Level SP1</vt:lpstr>
      <vt:lpstr>The Centrality of Learning Outcomes Ordinary Level SP1</vt:lpstr>
      <vt:lpstr>The Centrality of Learning Outcomes Ordinary Level SP1</vt:lpstr>
      <vt:lpstr>The Centrality of Learning Outcomes Ordinary Level SP1</vt:lpstr>
      <vt:lpstr>The Centrality of Learning Outcomes Ordinary Level SP1</vt:lpstr>
      <vt:lpstr>The Centrality of Learning Outcomes Ordinary Level SP2</vt:lpstr>
      <vt:lpstr>The Centrality of Learning Outcomes Higher Level SP1</vt:lpstr>
      <vt:lpstr>The Centrality of Learning Outcomes Higher Level SP1</vt:lpstr>
      <vt:lpstr>The Centrality of Learning Outcomes – Higher Level SP1</vt:lpstr>
      <vt:lpstr>The Centrality of Learning Outcomes  Higher Level SP2</vt:lpstr>
      <vt:lpstr>Part 5</vt:lpstr>
      <vt:lpstr>Questions and Reflection: What are your next steps?</vt:lpstr>
      <vt:lpstr>Important to… </vt:lpstr>
      <vt:lpstr>Research study arrangements for leaving certificate 2025 – examinations.ie</vt:lpstr>
      <vt:lpstr>PowerPoint Presentation</vt:lpstr>
      <vt:lpstr>Additional Supports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2025-05-28T11:06:10Z</dcterms:created>
  <dcterms:modified xsi:type="dcterms:W3CDTF">2025-05-28T11:06:53Z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0x010100A3500CD2220ADE459318B328E253443F</vt:lpwstr>
  </property>
  <property fmtid="{D5CDD505-2E9C-101B-9397-08002B2CF9AE}" pid="3" name="MediaServiceImageTags">
    <vt:lpwstr/>
  </property>
</Properties>
</file>