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98" r:id="rId1"/>
    <p:sldMasterId id="2147483675" r:id="rId2"/>
    <p:sldMasterId id="2147483689" r:id="rId3"/>
  </p:sldMasterIdLst>
  <p:notesMasterIdLst>
    <p:notesMasterId r:id="rId45"/>
  </p:notesMasterIdLst>
  <p:sldIdLst>
    <p:sldId id="256" r:id="rId4"/>
    <p:sldId id="3584" r:id="rId5"/>
    <p:sldId id="263" r:id="rId6"/>
    <p:sldId id="455" r:id="rId7"/>
    <p:sldId id="3591" r:id="rId8"/>
    <p:sldId id="2993" r:id="rId9"/>
    <p:sldId id="330" r:id="rId10"/>
    <p:sldId id="338" r:id="rId11"/>
    <p:sldId id="431" r:id="rId12"/>
    <p:sldId id="3461" r:id="rId13"/>
    <p:sldId id="3029" r:id="rId14"/>
    <p:sldId id="3562" r:id="rId15"/>
    <p:sldId id="3515" r:id="rId16"/>
    <p:sldId id="280" r:id="rId17"/>
    <p:sldId id="266" r:id="rId18"/>
    <p:sldId id="3553" r:id="rId19"/>
    <p:sldId id="3554" r:id="rId20"/>
    <p:sldId id="3507" r:id="rId21"/>
    <p:sldId id="3569" r:id="rId22"/>
    <p:sldId id="2974" r:id="rId23"/>
    <p:sldId id="385" r:id="rId24"/>
    <p:sldId id="412" r:id="rId25"/>
    <p:sldId id="2954" r:id="rId26"/>
    <p:sldId id="386" r:id="rId27"/>
    <p:sldId id="3579" r:id="rId28"/>
    <p:sldId id="332" r:id="rId29"/>
    <p:sldId id="2973" r:id="rId30"/>
    <p:sldId id="3510" r:id="rId31"/>
    <p:sldId id="264" r:id="rId32"/>
    <p:sldId id="3492" r:id="rId33"/>
    <p:sldId id="3518" r:id="rId34"/>
    <p:sldId id="3520" r:id="rId35"/>
    <p:sldId id="3535" r:id="rId36"/>
    <p:sldId id="3555" r:id="rId37"/>
    <p:sldId id="3558" r:id="rId38"/>
    <p:sldId id="3490" r:id="rId39"/>
    <p:sldId id="3556" r:id="rId40"/>
    <p:sldId id="297" r:id="rId41"/>
    <p:sldId id="3563" r:id="rId42"/>
    <p:sldId id="3565" r:id="rId43"/>
    <p:sldId id="3486" r:id="rId44"/>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E89CC7"/>
    <a:srgbClr val="24647C"/>
    <a:srgbClr val="0E85AA"/>
    <a:srgbClr val="FFFFFF"/>
    <a:srgbClr val="DEEDE9"/>
    <a:srgbClr val="FFCC66"/>
    <a:srgbClr val="FFCC00"/>
    <a:srgbClr val="DD7C5E"/>
    <a:srgbClr val="FC88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791" autoAdjust="0"/>
  </p:normalViewPr>
  <p:slideViewPr>
    <p:cSldViewPr snapToGrid="0">
      <p:cViewPr varScale="1">
        <p:scale>
          <a:sx n="70" d="100"/>
          <a:sy n="70" d="100"/>
        </p:scale>
        <p:origin x="1066" y="48"/>
      </p:cViewPr>
      <p:guideLst/>
    </p:cSldViewPr>
  </p:slideViewPr>
  <p:notesTextViewPr>
    <p:cViewPr>
      <p:scale>
        <a:sx n="3" d="2"/>
        <a:sy n="3" d="2"/>
      </p:scale>
      <p:origin x="0" y="0"/>
    </p:cViewPr>
  </p:notesTextViewPr>
  <p:sorterViewPr>
    <p:cViewPr>
      <p:scale>
        <a:sx n="100" d="100"/>
        <a:sy n="100" d="100"/>
      </p:scale>
      <p:origin x="0" y="-13042"/>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8427" cy="513508"/>
          </a:xfrm>
          <a:prstGeom prst="rect">
            <a:avLst/>
          </a:prstGeom>
        </p:spPr>
        <p:txBody>
          <a:bodyPr vert="horz" lIns="99075" tIns="49538" rIns="99075" bIns="49538" rtlCol="0"/>
          <a:lstStyle>
            <a:lvl1pPr algn="l">
              <a:defRPr sz="1300"/>
            </a:lvl1pPr>
          </a:lstStyle>
          <a:p>
            <a:endParaRPr lang="en-IE"/>
          </a:p>
        </p:txBody>
      </p:sp>
      <p:sp>
        <p:nvSpPr>
          <p:cNvPr id="3" name="Date Placeholder 2"/>
          <p:cNvSpPr>
            <a:spLocks noGrp="1"/>
          </p:cNvSpPr>
          <p:nvPr>
            <p:ph type="dt" idx="1"/>
          </p:nvPr>
        </p:nvSpPr>
        <p:spPr>
          <a:xfrm>
            <a:off x="4023993" y="1"/>
            <a:ext cx="3078427" cy="513508"/>
          </a:xfrm>
          <a:prstGeom prst="rect">
            <a:avLst/>
          </a:prstGeom>
        </p:spPr>
        <p:txBody>
          <a:bodyPr vert="horz" lIns="99075" tIns="49538" rIns="99075" bIns="49538" rtlCol="0"/>
          <a:lstStyle>
            <a:lvl1pPr algn="r">
              <a:defRPr sz="1300"/>
            </a:lvl1pPr>
          </a:lstStyle>
          <a:p>
            <a:fld id="{B8CC1DB3-DFF0-432D-A295-DB98AA8C6A3F}" type="datetimeFigureOut">
              <a:rPr lang="en-IE" smtClean="0"/>
              <a:t>05/11/2025</a:t>
            </a:fld>
            <a:endParaRPr lang="en-IE"/>
          </a:p>
        </p:txBody>
      </p:sp>
      <p:sp>
        <p:nvSpPr>
          <p:cNvPr id="4" name="Slide Image Placeholder 3"/>
          <p:cNvSpPr>
            <a:spLocks noGrp="1" noRot="1" noChangeAspect="1"/>
          </p:cNvSpPr>
          <p:nvPr>
            <p:ph type="sldImg" idx="2"/>
          </p:nvPr>
        </p:nvSpPr>
        <p:spPr>
          <a:xfrm>
            <a:off x="481013" y="1277938"/>
            <a:ext cx="6142037" cy="3455987"/>
          </a:xfrm>
          <a:prstGeom prst="rect">
            <a:avLst/>
          </a:prstGeom>
          <a:noFill/>
          <a:ln w="12700">
            <a:solidFill>
              <a:prstClr val="black"/>
            </a:solidFill>
          </a:ln>
        </p:spPr>
        <p:txBody>
          <a:bodyPr vert="horz" lIns="99075" tIns="49538" rIns="99075" bIns="49538" rtlCol="0" anchor="ctr"/>
          <a:lstStyle/>
          <a:p>
            <a:endParaRPr lang="en-IE"/>
          </a:p>
        </p:txBody>
      </p:sp>
      <p:sp>
        <p:nvSpPr>
          <p:cNvPr id="5" name="Notes Placeholder 4"/>
          <p:cNvSpPr>
            <a:spLocks noGrp="1"/>
          </p:cNvSpPr>
          <p:nvPr>
            <p:ph type="body" sz="quarter" idx="3"/>
          </p:nvPr>
        </p:nvSpPr>
        <p:spPr>
          <a:xfrm>
            <a:off x="710407" y="4925408"/>
            <a:ext cx="5683250" cy="4029879"/>
          </a:xfrm>
          <a:prstGeom prst="rect">
            <a:avLst/>
          </a:prstGeom>
        </p:spPr>
        <p:txBody>
          <a:bodyPr vert="horz" lIns="99075" tIns="49538" rIns="99075" bIns="495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1" y="9721106"/>
            <a:ext cx="3078427" cy="513507"/>
          </a:xfrm>
          <a:prstGeom prst="rect">
            <a:avLst/>
          </a:prstGeom>
        </p:spPr>
        <p:txBody>
          <a:bodyPr vert="horz" lIns="99075" tIns="49538" rIns="99075" bIns="49538" rtlCol="0" anchor="b"/>
          <a:lstStyle>
            <a:lvl1pPr algn="l">
              <a:defRPr sz="1300"/>
            </a:lvl1pPr>
          </a:lstStyle>
          <a:p>
            <a:endParaRPr lang="en-IE"/>
          </a:p>
        </p:txBody>
      </p:sp>
      <p:sp>
        <p:nvSpPr>
          <p:cNvPr id="7" name="Slide Number Placeholder 6"/>
          <p:cNvSpPr>
            <a:spLocks noGrp="1"/>
          </p:cNvSpPr>
          <p:nvPr>
            <p:ph type="sldNum" sz="quarter" idx="5"/>
          </p:nvPr>
        </p:nvSpPr>
        <p:spPr>
          <a:xfrm>
            <a:off x="4023993" y="9721106"/>
            <a:ext cx="3078427" cy="513507"/>
          </a:xfrm>
          <a:prstGeom prst="rect">
            <a:avLst/>
          </a:prstGeom>
        </p:spPr>
        <p:txBody>
          <a:bodyPr vert="horz" lIns="99075" tIns="49538" rIns="99075" bIns="49538" rtlCol="0" anchor="b"/>
          <a:lstStyle>
            <a:lvl1pPr algn="r">
              <a:defRPr sz="1300"/>
            </a:lvl1pPr>
          </a:lstStyle>
          <a:p>
            <a:fld id="{4D9A7D6B-38A0-40C0-B1A2-4E6103F0BCBC}" type="slidenum">
              <a:rPr lang="en-IE" smtClean="0"/>
              <a:t>‹#›</a:t>
            </a:fld>
            <a:endParaRPr lang="en-IE"/>
          </a:p>
        </p:txBody>
      </p:sp>
    </p:spTree>
    <p:extLst>
      <p:ext uri="{BB962C8B-B14F-4D97-AF65-F5344CB8AC3E}">
        <p14:creationId xmlns:p14="http://schemas.microsoft.com/office/powerpoint/2010/main" val="3844099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0398A8D-3BC4-4660-BC4A-604E5D788B88}" type="slidenum">
              <a:rPr lang="en-IE" smtClean="0"/>
              <a:t>1</a:t>
            </a:fld>
            <a:endParaRPr lang="en-IE"/>
          </a:p>
        </p:txBody>
      </p:sp>
    </p:spTree>
    <p:extLst>
      <p:ext uri="{BB962C8B-B14F-4D97-AF65-F5344CB8AC3E}">
        <p14:creationId xmlns:p14="http://schemas.microsoft.com/office/powerpoint/2010/main" val="38012697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10</a:t>
            </a:fld>
            <a:endParaRPr lang="en-IE"/>
          </a:p>
        </p:txBody>
      </p:sp>
    </p:spTree>
    <p:extLst>
      <p:ext uri="{BB962C8B-B14F-4D97-AF65-F5344CB8AC3E}">
        <p14:creationId xmlns:p14="http://schemas.microsoft.com/office/powerpoint/2010/main" val="1665398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11</a:t>
            </a:fld>
            <a:endParaRPr lang="en-IE"/>
          </a:p>
        </p:txBody>
      </p:sp>
    </p:spTree>
    <p:extLst>
      <p:ext uri="{BB962C8B-B14F-4D97-AF65-F5344CB8AC3E}">
        <p14:creationId xmlns:p14="http://schemas.microsoft.com/office/powerpoint/2010/main" val="560554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12</a:t>
            </a:fld>
            <a:endParaRPr lang="en-IE"/>
          </a:p>
        </p:txBody>
      </p:sp>
    </p:spTree>
    <p:extLst>
      <p:ext uri="{BB962C8B-B14F-4D97-AF65-F5344CB8AC3E}">
        <p14:creationId xmlns:p14="http://schemas.microsoft.com/office/powerpoint/2010/main" val="2524846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5A455-D195-D96F-4A4C-66512A10E9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506AAC-4F50-E36B-5EDC-E898022BF4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54C0F7-52BF-E86A-73D4-9729BE425C1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7F279BA-11BE-E913-0B1B-9EA44A713856}"/>
              </a:ext>
            </a:extLst>
          </p:cNvPr>
          <p:cNvSpPr>
            <a:spLocks noGrp="1"/>
          </p:cNvSpPr>
          <p:nvPr>
            <p:ph type="sldNum" sz="quarter" idx="5"/>
          </p:nvPr>
        </p:nvSpPr>
        <p:spPr/>
        <p:txBody>
          <a:bodyPr/>
          <a:lstStyle/>
          <a:p>
            <a:fld id="{4D9A7D6B-38A0-40C0-B1A2-4E6103F0BCBC}" type="slidenum">
              <a:rPr lang="en-IE" smtClean="0"/>
              <a:t>13</a:t>
            </a:fld>
            <a:endParaRPr lang="en-IE"/>
          </a:p>
        </p:txBody>
      </p:sp>
    </p:spTree>
    <p:extLst>
      <p:ext uri="{BB962C8B-B14F-4D97-AF65-F5344CB8AC3E}">
        <p14:creationId xmlns:p14="http://schemas.microsoft.com/office/powerpoint/2010/main" val="2690909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0398A8D-3BC4-4660-BC4A-604E5D788B88}" type="slidenum">
              <a:rPr lang="en-IE" smtClean="0"/>
              <a:t>14</a:t>
            </a:fld>
            <a:endParaRPr lang="en-IE"/>
          </a:p>
        </p:txBody>
      </p:sp>
    </p:spTree>
    <p:extLst>
      <p:ext uri="{BB962C8B-B14F-4D97-AF65-F5344CB8AC3E}">
        <p14:creationId xmlns:p14="http://schemas.microsoft.com/office/powerpoint/2010/main" val="3033983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0398A8D-3BC4-4660-BC4A-604E5D788B88}" type="slidenum">
              <a:rPr lang="en-IE" smtClean="0"/>
              <a:t>15</a:t>
            </a:fld>
            <a:endParaRPr lang="en-IE"/>
          </a:p>
        </p:txBody>
      </p:sp>
    </p:spTree>
    <p:extLst>
      <p:ext uri="{BB962C8B-B14F-4D97-AF65-F5344CB8AC3E}">
        <p14:creationId xmlns:p14="http://schemas.microsoft.com/office/powerpoint/2010/main" val="4088352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17</a:t>
            </a:fld>
            <a:endParaRPr lang="en-IE"/>
          </a:p>
        </p:txBody>
      </p:sp>
    </p:spTree>
    <p:extLst>
      <p:ext uri="{BB962C8B-B14F-4D97-AF65-F5344CB8AC3E}">
        <p14:creationId xmlns:p14="http://schemas.microsoft.com/office/powerpoint/2010/main" val="6497100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18</a:t>
            </a:fld>
            <a:endParaRPr lang="en-IE"/>
          </a:p>
        </p:txBody>
      </p:sp>
    </p:spTree>
    <p:extLst>
      <p:ext uri="{BB962C8B-B14F-4D97-AF65-F5344CB8AC3E}">
        <p14:creationId xmlns:p14="http://schemas.microsoft.com/office/powerpoint/2010/main" val="14588344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19</a:t>
            </a:fld>
            <a:endParaRPr lang="en-IE"/>
          </a:p>
        </p:txBody>
      </p:sp>
    </p:spTree>
    <p:extLst>
      <p:ext uri="{BB962C8B-B14F-4D97-AF65-F5344CB8AC3E}">
        <p14:creationId xmlns:p14="http://schemas.microsoft.com/office/powerpoint/2010/main" val="14177129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20</a:t>
            </a:fld>
            <a:endParaRPr lang="en-IE"/>
          </a:p>
        </p:txBody>
      </p:sp>
    </p:spTree>
    <p:extLst>
      <p:ext uri="{BB962C8B-B14F-4D97-AF65-F5344CB8AC3E}">
        <p14:creationId xmlns:p14="http://schemas.microsoft.com/office/powerpoint/2010/main" val="2329972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2</a:t>
            </a:fld>
            <a:endParaRPr lang="en-IE"/>
          </a:p>
        </p:txBody>
      </p:sp>
    </p:spTree>
    <p:extLst>
      <p:ext uri="{BB962C8B-B14F-4D97-AF65-F5344CB8AC3E}">
        <p14:creationId xmlns:p14="http://schemas.microsoft.com/office/powerpoint/2010/main" val="38994197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21</a:t>
            </a:fld>
            <a:endParaRPr lang="en-IE"/>
          </a:p>
        </p:txBody>
      </p:sp>
    </p:spTree>
    <p:extLst>
      <p:ext uri="{BB962C8B-B14F-4D97-AF65-F5344CB8AC3E}">
        <p14:creationId xmlns:p14="http://schemas.microsoft.com/office/powerpoint/2010/main" val="10901895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22</a:t>
            </a:fld>
            <a:endParaRPr lang="en-IE"/>
          </a:p>
        </p:txBody>
      </p:sp>
    </p:spTree>
    <p:extLst>
      <p:ext uri="{BB962C8B-B14F-4D97-AF65-F5344CB8AC3E}">
        <p14:creationId xmlns:p14="http://schemas.microsoft.com/office/powerpoint/2010/main" val="41839942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23</a:t>
            </a:fld>
            <a:endParaRPr lang="en-IE"/>
          </a:p>
        </p:txBody>
      </p:sp>
    </p:spTree>
    <p:extLst>
      <p:ext uri="{BB962C8B-B14F-4D97-AF65-F5344CB8AC3E}">
        <p14:creationId xmlns:p14="http://schemas.microsoft.com/office/powerpoint/2010/main" val="14176578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24</a:t>
            </a:fld>
            <a:endParaRPr lang="en-IE"/>
          </a:p>
        </p:txBody>
      </p:sp>
    </p:spTree>
    <p:extLst>
      <p:ext uri="{BB962C8B-B14F-4D97-AF65-F5344CB8AC3E}">
        <p14:creationId xmlns:p14="http://schemas.microsoft.com/office/powerpoint/2010/main" val="119807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796C5-0762-0A9A-C0FD-8D7B4F8D28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F489AC-A13A-A763-2D6A-9894D27486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C8DF95-838E-1798-C5A1-808AE4B5540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3328E45-50D2-F32D-DC5F-CA0A73AF6924}"/>
              </a:ext>
            </a:extLst>
          </p:cNvPr>
          <p:cNvSpPr>
            <a:spLocks noGrp="1"/>
          </p:cNvSpPr>
          <p:nvPr>
            <p:ph type="sldNum" sz="quarter" idx="5"/>
          </p:nvPr>
        </p:nvSpPr>
        <p:spPr/>
        <p:txBody>
          <a:bodyPr/>
          <a:lstStyle/>
          <a:p>
            <a:fld id="{4D9A7D6B-38A0-40C0-B1A2-4E6103F0BCBC}" type="slidenum">
              <a:rPr lang="en-IE" smtClean="0"/>
              <a:t>25</a:t>
            </a:fld>
            <a:endParaRPr lang="en-IE"/>
          </a:p>
        </p:txBody>
      </p:sp>
    </p:spTree>
    <p:extLst>
      <p:ext uri="{BB962C8B-B14F-4D97-AF65-F5344CB8AC3E}">
        <p14:creationId xmlns:p14="http://schemas.microsoft.com/office/powerpoint/2010/main" val="38019921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0398A8D-3BC4-4660-BC4A-604E5D788B88}" type="slidenum">
              <a:rPr lang="en-IE" smtClean="0"/>
              <a:t>26</a:t>
            </a:fld>
            <a:endParaRPr lang="en-IE"/>
          </a:p>
        </p:txBody>
      </p:sp>
    </p:spTree>
    <p:extLst>
      <p:ext uri="{BB962C8B-B14F-4D97-AF65-F5344CB8AC3E}">
        <p14:creationId xmlns:p14="http://schemas.microsoft.com/office/powerpoint/2010/main" val="9516998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066A3-A2DD-892D-1777-A7F8BCEA8E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98C7A1-76D2-09AA-B605-1DC44631C4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34118D-1550-4F15-2CAB-E62885033B6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967A67B-F735-2585-162F-7A75B474C1B2}"/>
              </a:ext>
            </a:extLst>
          </p:cNvPr>
          <p:cNvSpPr>
            <a:spLocks noGrp="1"/>
          </p:cNvSpPr>
          <p:nvPr>
            <p:ph type="sldNum" sz="quarter" idx="5"/>
          </p:nvPr>
        </p:nvSpPr>
        <p:spPr/>
        <p:txBody>
          <a:bodyPr/>
          <a:lstStyle/>
          <a:p>
            <a:fld id="{4D9A7D6B-38A0-40C0-B1A2-4E6103F0BCBC}" type="slidenum">
              <a:rPr lang="en-IE" smtClean="0"/>
              <a:t>27</a:t>
            </a:fld>
            <a:endParaRPr lang="en-IE"/>
          </a:p>
        </p:txBody>
      </p:sp>
    </p:spTree>
    <p:extLst>
      <p:ext uri="{BB962C8B-B14F-4D97-AF65-F5344CB8AC3E}">
        <p14:creationId xmlns:p14="http://schemas.microsoft.com/office/powerpoint/2010/main" val="4783075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28</a:t>
            </a:fld>
            <a:endParaRPr lang="en-IE"/>
          </a:p>
        </p:txBody>
      </p:sp>
    </p:spTree>
    <p:extLst>
      <p:ext uri="{BB962C8B-B14F-4D97-AF65-F5344CB8AC3E}">
        <p14:creationId xmlns:p14="http://schemas.microsoft.com/office/powerpoint/2010/main" val="36195835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0398A8D-3BC4-4660-BC4A-604E5D788B88}" type="slidenum">
              <a:rPr lang="en-IE" smtClean="0"/>
              <a:t>29</a:t>
            </a:fld>
            <a:endParaRPr lang="en-IE"/>
          </a:p>
        </p:txBody>
      </p:sp>
    </p:spTree>
    <p:extLst>
      <p:ext uri="{BB962C8B-B14F-4D97-AF65-F5344CB8AC3E}">
        <p14:creationId xmlns:p14="http://schemas.microsoft.com/office/powerpoint/2010/main" val="20253669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30</a:t>
            </a:fld>
            <a:endParaRPr lang="en-IE"/>
          </a:p>
        </p:txBody>
      </p:sp>
    </p:spTree>
    <p:extLst>
      <p:ext uri="{BB962C8B-B14F-4D97-AF65-F5344CB8AC3E}">
        <p14:creationId xmlns:p14="http://schemas.microsoft.com/office/powerpoint/2010/main" val="526591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7:notes"/>
          <p:cNvSpPr>
            <a:spLocks noGrp="1" noRot="1" noChangeAspect="1"/>
          </p:cNvSpPr>
          <p:nvPr>
            <p:ph type="sldImg" idx="2"/>
          </p:nvPr>
        </p:nvSpPr>
        <p:spPr>
          <a:xfrm>
            <a:off x="-1571625" y="1646238"/>
            <a:ext cx="7904163" cy="44465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7:notes"/>
          <p:cNvSpPr txBox="1">
            <a:spLocks noGrp="1"/>
          </p:cNvSpPr>
          <p:nvPr>
            <p:ph type="body" idx="1"/>
          </p:nvPr>
        </p:nvSpPr>
        <p:spPr>
          <a:xfrm>
            <a:off x="476028" y="6339741"/>
            <a:ext cx="3808227" cy="51870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Calibri"/>
              <a:buNone/>
            </a:pPr>
            <a:endParaRPr/>
          </a:p>
        </p:txBody>
      </p:sp>
      <p:sp>
        <p:nvSpPr>
          <p:cNvPr id="158" name="Google Shape;158;p7:notes"/>
          <p:cNvSpPr txBox="1">
            <a:spLocks noGrp="1"/>
          </p:cNvSpPr>
          <p:nvPr>
            <p:ph type="sldNum" idx="12"/>
          </p:nvPr>
        </p:nvSpPr>
        <p:spPr>
          <a:xfrm>
            <a:off x="2696393" y="12512530"/>
            <a:ext cx="2062790" cy="66096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IE"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80F30-5A4E-7CD4-4697-3EBE1A9592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E8D86B-7F5E-2CDA-0054-BF7FA556F8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186F9B-D413-28F1-63DB-834927378D0B}"/>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4CB99849-3363-057A-68CE-6AC85C5525D0}"/>
              </a:ext>
            </a:extLst>
          </p:cNvPr>
          <p:cNvSpPr>
            <a:spLocks noGrp="1"/>
          </p:cNvSpPr>
          <p:nvPr>
            <p:ph type="sldNum" sz="quarter" idx="5"/>
          </p:nvPr>
        </p:nvSpPr>
        <p:spPr/>
        <p:txBody>
          <a:bodyPr/>
          <a:lstStyle/>
          <a:p>
            <a:fld id="{40398A8D-3BC4-4660-BC4A-604E5D788B88}" type="slidenum">
              <a:rPr lang="en-IE" smtClean="0"/>
              <a:t>31</a:t>
            </a:fld>
            <a:endParaRPr lang="en-IE"/>
          </a:p>
        </p:txBody>
      </p:sp>
    </p:spTree>
    <p:extLst>
      <p:ext uri="{BB962C8B-B14F-4D97-AF65-F5344CB8AC3E}">
        <p14:creationId xmlns:p14="http://schemas.microsoft.com/office/powerpoint/2010/main" val="13556028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32</a:t>
            </a:fld>
            <a:endParaRPr lang="en-IE"/>
          </a:p>
        </p:txBody>
      </p:sp>
    </p:spTree>
    <p:extLst>
      <p:ext uri="{BB962C8B-B14F-4D97-AF65-F5344CB8AC3E}">
        <p14:creationId xmlns:p14="http://schemas.microsoft.com/office/powerpoint/2010/main" val="7734340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33</a:t>
            </a:fld>
            <a:endParaRPr lang="en-IE"/>
          </a:p>
        </p:txBody>
      </p:sp>
    </p:spTree>
    <p:extLst>
      <p:ext uri="{BB962C8B-B14F-4D97-AF65-F5344CB8AC3E}">
        <p14:creationId xmlns:p14="http://schemas.microsoft.com/office/powerpoint/2010/main" val="19814146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34</a:t>
            </a:fld>
            <a:endParaRPr lang="en-IE"/>
          </a:p>
        </p:txBody>
      </p:sp>
    </p:spTree>
    <p:extLst>
      <p:ext uri="{BB962C8B-B14F-4D97-AF65-F5344CB8AC3E}">
        <p14:creationId xmlns:p14="http://schemas.microsoft.com/office/powerpoint/2010/main" val="37358320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35</a:t>
            </a:fld>
            <a:endParaRPr lang="en-IE"/>
          </a:p>
        </p:txBody>
      </p:sp>
    </p:spTree>
    <p:extLst>
      <p:ext uri="{BB962C8B-B14F-4D97-AF65-F5344CB8AC3E}">
        <p14:creationId xmlns:p14="http://schemas.microsoft.com/office/powerpoint/2010/main" val="35894679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36</a:t>
            </a:fld>
            <a:endParaRPr lang="en-IE"/>
          </a:p>
        </p:txBody>
      </p:sp>
    </p:spTree>
    <p:extLst>
      <p:ext uri="{BB962C8B-B14F-4D97-AF65-F5344CB8AC3E}">
        <p14:creationId xmlns:p14="http://schemas.microsoft.com/office/powerpoint/2010/main" val="14282348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37</a:t>
            </a:fld>
            <a:endParaRPr lang="en-IE"/>
          </a:p>
        </p:txBody>
      </p:sp>
    </p:spTree>
    <p:extLst>
      <p:ext uri="{BB962C8B-B14F-4D97-AF65-F5344CB8AC3E}">
        <p14:creationId xmlns:p14="http://schemas.microsoft.com/office/powerpoint/2010/main" val="3373801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0398A8D-3BC4-4660-BC4A-604E5D788B88}" type="slidenum">
              <a:rPr lang="en-IE" smtClean="0"/>
              <a:t>38</a:t>
            </a:fld>
            <a:endParaRPr lang="en-IE"/>
          </a:p>
        </p:txBody>
      </p:sp>
    </p:spTree>
    <p:extLst>
      <p:ext uri="{BB962C8B-B14F-4D97-AF65-F5344CB8AC3E}">
        <p14:creationId xmlns:p14="http://schemas.microsoft.com/office/powerpoint/2010/main" val="3287615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39</a:t>
            </a:fld>
            <a:endParaRPr lang="en-IE"/>
          </a:p>
        </p:txBody>
      </p:sp>
    </p:spTree>
    <p:extLst>
      <p:ext uri="{BB962C8B-B14F-4D97-AF65-F5344CB8AC3E}">
        <p14:creationId xmlns:p14="http://schemas.microsoft.com/office/powerpoint/2010/main" val="24216813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FC851-F27B-CE1E-8054-2B84568B03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CC851B-27A5-10F8-985E-FF43310377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092600-8C56-8156-C459-A07BB06B8C65}"/>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714CB263-EBD8-567C-6EC4-04BCF455A427}"/>
              </a:ext>
            </a:extLst>
          </p:cNvPr>
          <p:cNvSpPr>
            <a:spLocks noGrp="1"/>
          </p:cNvSpPr>
          <p:nvPr>
            <p:ph type="sldNum" sz="quarter" idx="5"/>
          </p:nvPr>
        </p:nvSpPr>
        <p:spPr/>
        <p:txBody>
          <a:bodyPr/>
          <a:lstStyle/>
          <a:p>
            <a:fld id="{40398A8D-3BC4-4660-BC4A-604E5D788B88}" type="slidenum">
              <a:rPr lang="en-IE" smtClean="0"/>
              <a:t>40</a:t>
            </a:fld>
            <a:endParaRPr lang="en-IE"/>
          </a:p>
        </p:txBody>
      </p:sp>
    </p:spTree>
    <p:extLst>
      <p:ext uri="{BB962C8B-B14F-4D97-AF65-F5344CB8AC3E}">
        <p14:creationId xmlns:p14="http://schemas.microsoft.com/office/powerpoint/2010/main" val="2188793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4</a:t>
            </a:fld>
            <a:endParaRPr lang="en-IE"/>
          </a:p>
        </p:txBody>
      </p:sp>
    </p:spTree>
    <p:extLst>
      <p:ext uri="{BB962C8B-B14F-4D97-AF65-F5344CB8AC3E}">
        <p14:creationId xmlns:p14="http://schemas.microsoft.com/office/powerpoint/2010/main" val="28639947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3:notes"/>
          <p:cNvSpPr txBox="1">
            <a:spLocks noGrp="1"/>
          </p:cNvSpPr>
          <p:nvPr>
            <p:ph type="body" idx="1"/>
          </p:nvPr>
        </p:nvSpPr>
        <p:spPr>
          <a:xfrm>
            <a:off x="493109" y="7095888"/>
            <a:ext cx="3944865" cy="5805729"/>
          </a:xfrm>
          <a:prstGeom prst="rect">
            <a:avLst/>
          </a:prstGeom>
        </p:spPr>
        <p:txBody>
          <a:bodyPr spcFirstLastPara="1" wrap="square" lIns="99044" tIns="49508" rIns="99044" bIns="49508" anchor="t" anchorCtr="0">
            <a:noAutofit/>
          </a:bodyPr>
          <a:lstStyle/>
          <a:p>
            <a:endParaRPr/>
          </a:p>
        </p:txBody>
      </p:sp>
      <p:sp>
        <p:nvSpPr>
          <p:cNvPr id="368" name="Google Shape;368;p23:notes"/>
          <p:cNvSpPr>
            <a:spLocks noGrp="1" noRot="1" noChangeAspect="1"/>
          </p:cNvSpPr>
          <p:nvPr>
            <p:ph type="sldImg" idx="2"/>
          </p:nvPr>
        </p:nvSpPr>
        <p:spPr>
          <a:xfrm>
            <a:off x="-1955800" y="1843088"/>
            <a:ext cx="8842375" cy="4975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2996B-DB5A-78A4-2560-D6CED48ED5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73E043-DAD9-1532-3EC7-1290C065C6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12A716-7381-463B-C4D9-A60F0AD16A7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55F5D19-C5D0-2B35-3EEB-C052B74C9A24}"/>
              </a:ext>
            </a:extLst>
          </p:cNvPr>
          <p:cNvSpPr>
            <a:spLocks noGrp="1"/>
          </p:cNvSpPr>
          <p:nvPr>
            <p:ph type="sldNum" sz="quarter" idx="5"/>
          </p:nvPr>
        </p:nvSpPr>
        <p:spPr/>
        <p:txBody>
          <a:bodyPr/>
          <a:lstStyle/>
          <a:p>
            <a:fld id="{4D9A7D6B-38A0-40C0-B1A2-4E6103F0BCBC}" type="slidenum">
              <a:rPr lang="en-IE" smtClean="0"/>
              <a:t>5</a:t>
            </a:fld>
            <a:endParaRPr lang="en-IE"/>
          </a:p>
        </p:txBody>
      </p:sp>
    </p:spTree>
    <p:extLst>
      <p:ext uri="{BB962C8B-B14F-4D97-AF65-F5344CB8AC3E}">
        <p14:creationId xmlns:p14="http://schemas.microsoft.com/office/powerpoint/2010/main" val="1333308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6</a:t>
            </a:fld>
            <a:endParaRPr lang="en-IE"/>
          </a:p>
        </p:txBody>
      </p:sp>
    </p:spTree>
    <p:extLst>
      <p:ext uri="{BB962C8B-B14F-4D97-AF65-F5344CB8AC3E}">
        <p14:creationId xmlns:p14="http://schemas.microsoft.com/office/powerpoint/2010/main" val="1654473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0398A8D-3BC4-4660-BC4A-604E5D788B88}" type="slidenum">
              <a:rPr lang="en-IE" smtClean="0"/>
              <a:t>7</a:t>
            </a:fld>
            <a:endParaRPr lang="en-IE"/>
          </a:p>
        </p:txBody>
      </p:sp>
    </p:spTree>
    <p:extLst>
      <p:ext uri="{BB962C8B-B14F-4D97-AF65-F5344CB8AC3E}">
        <p14:creationId xmlns:p14="http://schemas.microsoft.com/office/powerpoint/2010/main" val="534130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0398A8D-3BC4-4660-BC4A-604E5D788B88}" type="slidenum">
              <a:rPr lang="en-IE" smtClean="0"/>
              <a:t>8</a:t>
            </a:fld>
            <a:endParaRPr lang="en-IE"/>
          </a:p>
        </p:txBody>
      </p:sp>
    </p:spTree>
    <p:extLst>
      <p:ext uri="{BB962C8B-B14F-4D97-AF65-F5344CB8AC3E}">
        <p14:creationId xmlns:p14="http://schemas.microsoft.com/office/powerpoint/2010/main" val="1718640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D9A7D6B-38A0-40C0-B1A2-4E6103F0BCBC}" type="slidenum">
              <a:rPr lang="en-IE" smtClean="0"/>
              <a:t>9</a:t>
            </a:fld>
            <a:endParaRPr lang="en-IE"/>
          </a:p>
        </p:txBody>
      </p:sp>
    </p:spTree>
    <p:extLst>
      <p:ext uri="{BB962C8B-B14F-4D97-AF65-F5344CB8AC3E}">
        <p14:creationId xmlns:p14="http://schemas.microsoft.com/office/powerpoint/2010/main" val="268402641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sv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sv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0.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28.png"/><Relationship Id="rId1" Type="http://schemas.openxmlformats.org/officeDocument/2006/relationships/slideMaster" Target="../slideMasters/slideMaster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 Id="rId9" Type="http://schemas.openxmlformats.org/officeDocument/2006/relationships/image" Target="../media/image8.emf"/></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29.jpeg"/><Relationship Id="rId1" Type="http://schemas.openxmlformats.org/officeDocument/2006/relationships/slideMaster" Target="../slideMasters/slideMaster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 Id="rId9" Type="http://schemas.openxmlformats.org/officeDocument/2006/relationships/image" Target="../media/image8.emf"/></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30.png"/><Relationship Id="rId1" Type="http://schemas.openxmlformats.org/officeDocument/2006/relationships/slideMaster" Target="../slideMasters/slideMaster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 Id="rId9" Type="http://schemas.openxmlformats.org/officeDocument/2006/relationships/image" Target="../media/image8.emf"/></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31.jpeg"/><Relationship Id="rId1" Type="http://schemas.openxmlformats.org/officeDocument/2006/relationships/slideMaster" Target="../slideMasters/slideMaster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 Id="rId9" Type="http://schemas.openxmlformats.org/officeDocument/2006/relationships/image" Target="../media/image8.emf"/></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32.jpeg"/><Relationship Id="rId1" Type="http://schemas.openxmlformats.org/officeDocument/2006/relationships/slideMaster" Target="../slideMasters/slideMaster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 Id="rId9" Type="http://schemas.openxmlformats.org/officeDocument/2006/relationships/image" Target="../media/image8.emf"/></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10.svg"/><Relationship Id="rId5" Type="http://schemas.openxmlformats.org/officeDocument/2006/relationships/image" Target="../media/image18.png"/><Relationship Id="rId10" Type="http://schemas.openxmlformats.org/officeDocument/2006/relationships/image" Target="../media/image9.png"/><Relationship Id="rId4" Type="http://schemas.openxmlformats.org/officeDocument/2006/relationships/image" Target="../media/image17.svg"/><Relationship Id="rId9" Type="http://schemas.openxmlformats.org/officeDocument/2006/relationships/image" Target="../media/image8.emf"/></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7.sv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19.svg"/><Relationship Id="rId11" Type="http://schemas.openxmlformats.org/officeDocument/2006/relationships/image" Target="../media/image10.svg"/><Relationship Id="rId5" Type="http://schemas.openxmlformats.org/officeDocument/2006/relationships/image" Target="../media/image18.png"/><Relationship Id="rId10" Type="http://schemas.openxmlformats.org/officeDocument/2006/relationships/image" Target="../media/image9.png"/><Relationship Id="rId4" Type="http://schemas.openxmlformats.org/officeDocument/2006/relationships/image" Target="../media/image33.jpeg"/><Relationship Id="rId9" Type="http://schemas.openxmlformats.org/officeDocument/2006/relationships/image" Target="../media/image8.emf"/></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34.jpeg"/><Relationship Id="rId1" Type="http://schemas.openxmlformats.org/officeDocument/2006/relationships/slideMaster" Target="../slideMasters/slideMaster3.xml"/><Relationship Id="rId6" Type="http://schemas.openxmlformats.org/officeDocument/2006/relationships/image" Target="../media/image19.svg"/><Relationship Id="rId11" Type="http://schemas.openxmlformats.org/officeDocument/2006/relationships/image" Target="../media/image10.svg"/><Relationship Id="rId5" Type="http://schemas.openxmlformats.org/officeDocument/2006/relationships/image" Target="../media/image18.png"/><Relationship Id="rId10" Type="http://schemas.openxmlformats.org/officeDocument/2006/relationships/image" Target="../media/image9.png"/><Relationship Id="rId4" Type="http://schemas.openxmlformats.org/officeDocument/2006/relationships/image" Target="../media/image17.svg"/><Relationship Id="rId9" Type="http://schemas.openxmlformats.org/officeDocument/2006/relationships/image" Target="../media/image8.emf"/></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sv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emf"/><Relationship Id="rId5" Type="http://schemas.openxmlformats.org/officeDocument/2006/relationships/image" Target="../media/image7.sv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35.jpeg"/><Relationship Id="rId1" Type="http://schemas.openxmlformats.org/officeDocument/2006/relationships/slideMaster" Target="../slideMasters/slideMaster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 Id="rId9" Type="http://schemas.openxmlformats.org/officeDocument/2006/relationships/image" Target="../media/image8.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amp; Subtitle  light">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316989F7-607E-C42C-04A2-493393925C6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118100"/>
            <a:ext cx="6494688" cy="1739900"/>
          </a:xfrm>
          <a:prstGeom prst="rect">
            <a:avLst/>
          </a:prstGeom>
        </p:spPr>
      </p:pic>
      <p:pic>
        <p:nvPicPr>
          <p:cNvPr id="21" name="Graphic 20">
            <a:extLst>
              <a:ext uri="{FF2B5EF4-FFF2-40B4-BE49-F238E27FC236}">
                <a16:creationId xmlns:a16="http://schemas.microsoft.com/office/drawing/2014/main" id="{D79987BE-CCC5-A892-BA86-A5DFE563B22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91464" y="4044950"/>
            <a:ext cx="10500537" cy="2813051"/>
          </a:xfrm>
          <a:prstGeom prst="rect">
            <a:avLst/>
          </a:prstGeom>
        </p:spPr>
      </p:pic>
      <p:sp>
        <p:nvSpPr>
          <p:cNvPr id="13" name="Title Text"/>
          <p:cNvSpPr txBox="1">
            <a:spLocks noGrp="1"/>
          </p:cNvSpPr>
          <p:nvPr>
            <p:ph type="title"/>
          </p:nvPr>
        </p:nvSpPr>
        <p:spPr>
          <a:xfrm>
            <a:off x="1854485" y="1907006"/>
            <a:ext cx="9448515" cy="2619571"/>
          </a:xfrm>
          <a:prstGeom prst="rect">
            <a:avLst/>
          </a:prstGeom>
        </p:spPr>
        <p:txBody>
          <a:bodyPr anchor="b">
            <a:normAutofit/>
          </a:bodyPr>
          <a:lstStyle>
            <a:lvl1pPr algn="l">
              <a:lnSpc>
                <a:spcPct val="80000"/>
              </a:lnSpc>
              <a:defRPr sz="8000" b="0" i="0" cap="none" spc="-136">
                <a:solidFill>
                  <a:srgbClr val="FFFFFF"/>
                </a:solidFill>
                <a:latin typeface="+mn-lt"/>
                <a:ea typeface="Calibri Light" charset="0"/>
                <a:cs typeface="Calibri Light" charset="0"/>
                <a:sym typeface="Open Sans Light"/>
              </a:defRPr>
            </a:lvl1pPr>
          </a:lstStyle>
          <a:p>
            <a:r>
              <a:rPr lang="en-GB"/>
              <a:t>Click to edit Master title style</a:t>
            </a:r>
            <a:endParaRPr/>
          </a:p>
        </p:txBody>
      </p:sp>
      <p:sp>
        <p:nvSpPr>
          <p:cNvPr id="14" name="Body Level One…"/>
          <p:cNvSpPr txBox="1">
            <a:spLocks noGrp="1"/>
          </p:cNvSpPr>
          <p:nvPr>
            <p:ph type="body" sz="quarter" idx="1"/>
          </p:nvPr>
        </p:nvSpPr>
        <p:spPr>
          <a:xfrm>
            <a:off x="1854485" y="4741162"/>
            <a:ext cx="9448515" cy="1503400"/>
          </a:xfrm>
          <a:prstGeom prst="rect">
            <a:avLst/>
          </a:prstGeom>
        </p:spPr>
        <p:txBody>
          <a:bodyPr/>
          <a:lstStyle>
            <a:lvl1pPr algn="l">
              <a:lnSpc>
                <a:spcPct val="120000"/>
              </a:lnSpc>
              <a:buClr>
                <a:schemeClr val="bg1"/>
              </a:buClr>
              <a:defRPr sz="1600" b="0" i="0" spc="0">
                <a:solidFill>
                  <a:schemeClr val="bg1"/>
                </a:solidFill>
                <a:latin typeface="+mn-lt"/>
                <a:ea typeface="Calibri Light" charset="0"/>
                <a:cs typeface="Calibri Light" charset="0"/>
              </a:defRPr>
            </a:lvl1pPr>
            <a:lvl2pPr indent="0" algn="l">
              <a:lnSpc>
                <a:spcPct val="120000"/>
              </a:lnSpc>
              <a:buClr>
                <a:schemeClr val="bg1"/>
              </a:buClr>
              <a:defRPr sz="1600" b="0" spc="0">
                <a:solidFill>
                  <a:schemeClr val="bg1"/>
                </a:solidFill>
                <a:latin typeface="+mn-lt"/>
                <a:ea typeface="Calibri" charset="0"/>
                <a:cs typeface="Calibri" charset="0"/>
                <a:sym typeface="Georgia"/>
              </a:defRPr>
            </a:lvl2pPr>
            <a:lvl3pPr algn="l">
              <a:lnSpc>
                <a:spcPct val="120000"/>
              </a:lnSpc>
              <a:buClr>
                <a:schemeClr val="bg1"/>
              </a:buClr>
              <a:defRPr sz="1200" b="0" i="1" spc="0">
                <a:solidFill>
                  <a:schemeClr val="bg1"/>
                </a:solidFill>
                <a:latin typeface="+mn-lt"/>
                <a:ea typeface="Calibri Light" charset="0"/>
                <a:cs typeface="Calibri Light" charset="0"/>
              </a:defRPr>
            </a:lvl3pPr>
            <a:lvl4pPr algn="l">
              <a:lnSpc>
                <a:spcPct val="120000"/>
              </a:lnSpc>
              <a:buClr>
                <a:schemeClr val="bg1"/>
              </a:buClr>
              <a:defRPr sz="1200" spc="0">
                <a:solidFill>
                  <a:schemeClr val="bg1"/>
                </a:solidFill>
                <a:latin typeface="+mn-lt"/>
                <a:ea typeface="Georgia"/>
                <a:cs typeface="Georgia"/>
                <a:sym typeface="Georgia"/>
              </a:defRPr>
            </a:lvl4pPr>
            <a:lvl5pPr algn="l">
              <a:lnSpc>
                <a:spcPct val="120000"/>
              </a:lnSpc>
              <a:buClr>
                <a:schemeClr val="bg1"/>
              </a:buClr>
              <a:defRPr sz="1200" b="0" i="1" spc="0">
                <a:solidFill>
                  <a:schemeClr val="bg1"/>
                </a:solidFill>
                <a:latin typeface="+mn-lt"/>
                <a:ea typeface="Calibri Light" charset="0"/>
                <a:cs typeface="Calibri Light"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pic>
        <p:nvPicPr>
          <p:cNvPr id="9" name="Oide standard logo white">
            <a:extLst>
              <a:ext uri="{FF2B5EF4-FFF2-40B4-BE49-F238E27FC236}">
                <a16:creationId xmlns:a16="http://schemas.microsoft.com/office/drawing/2014/main" id="{3E91DDF9-2BDE-EC3D-A900-11BA526E543A}"/>
              </a:ext>
            </a:extLst>
          </p:cNvPr>
          <p:cNvPicPr>
            <a:picLocks noChangeAspect="1"/>
          </p:cNvPicPr>
          <p:nvPr userDrawn="1"/>
        </p:nvPicPr>
        <p:blipFill>
          <a:blip r:embed="rId6"/>
          <a:stretch>
            <a:fillRect/>
          </a:stretch>
        </p:blipFill>
        <p:spPr>
          <a:xfrm>
            <a:off x="926976" y="805779"/>
            <a:ext cx="5949509" cy="1024638"/>
          </a:xfrm>
          <a:prstGeom prst="rect">
            <a:avLst/>
          </a:prstGeom>
        </p:spPr>
      </p:pic>
      <p:pic>
        <p:nvPicPr>
          <p:cNvPr id="2" name="Creative Commons logo">
            <a:extLst>
              <a:ext uri="{FF2B5EF4-FFF2-40B4-BE49-F238E27FC236}">
                <a16:creationId xmlns:a16="http://schemas.microsoft.com/office/drawing/2014/main" id="{86F8946A-B1BF-D2FE-C298-097FC5BB83C8}"/>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21972" y="6264471"/>
            <a:ext cx="1143000" cy="400050"/>
          </a:xfrm>
          <a:prstGeom prst="rect">
            <a:avLst/>
          </a:prstGeom>
        </p:spPr>
      </p:pic>
    </p:spTree>
    <p:extLst>
      <p:ext uri="{BB962C8B-B14F-4D97-AF65-F5344CB8AC3E}">
        <p14:creationId xmlns:p14="http://schemas.microsoft.com/office/powerpoint/2010/main" val="1921475696"/>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839788" y="987425"/>
            <a:ext cx="3932237" cy="1915821"/>
          </a:xfrm>
        </p:spPr>
        <p:txBody>
          <a:bodyPr anchor="b">
            <a:noAutofit/>
          </a:bodyPr>
          <a:lstStyle>
            <a:lvl1pPr>
              <a:defRPr sz="44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32EE68A2-6E51-E1A3-28B8-B10EF2B4C0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839788" y="2903246"/>
            <a:ext cx="3932237" cy="2965741"/>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97726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85ED-5D25-B048-1F9F-9DD6333779C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4C0821C-30ED-A311-1D13-4B49BF33CF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2">
            <a:extLst>
              <a:ext uri="{FF2B5EF4-FFF2-40B4-BE49-F238E27FC236}">
                <a16:creationId xmlns:a16="http://schemas.microsoft.com/office/drawing/2014/main" id="{62E17F0A-5EE9-86E9-24B3-3BB05F25D7DD}"/>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05/11/2025</a:t>
            </a:fld>
            <a:endParaRPr lang="en-IE"/>
          </a:p>
        </p:txBody>
      </p:sp>
      <p:sp>
        <p:nvSpPr>
          <p:cNvPr id="8" name="Footer Placeholder 3">
            <a:extLst>
              <a:ext uri="{FF2B5EF4-FFF2-40B4-BE49-F238E27FC236}">
                <a16:creationId xmlns:a16="http://schemas.microsoft.com/office/drawing/2014/main" id="{515B56A4-E8EF-13F7-2D75-8DEA98FC27C8}"/>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9" name="Slide Number Placeholder 4">
            <a:extLst>
              <a:ext uri="{FF2B5EF4-FFF2-40B4-BE49-F238E27FC236}">
                <a16:creationId xmlns:a16="http://schemas.microsoft.com/office/drawing/2014/main" id="{250C41C5-F769-839B-5C27-51EF88B34FD1}"/>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30901112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9882-A544-B115-8CBB-598356A9ECEB}"/>
              </a:ext>
            </a:extLst>
          </p:cNvPr>
          <p:cNvSpPr>
            <a:spLocks noGrp="1"/>
          </p:cNvSpPr>
          <p:nvPr>
            <p:ph type="title"/>
          </p:nvPr>
        </p:nvSpPr>
        <p:spPr>
          <a:xfrm>
            <a:off x="831850" y="1709738"/>
            <a:ext cx="10515600" cy="2852737"/>
          </a:xfrm>
        </p:spPr>
        <p:txBody>
          <a:bodyPr anchor="b">
            <a:normAutofit/>
          </a:bodyPr>
          <a:lstStyle>
            <a:lvl1pPr>
              <a:defRPr sz="44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5498157D-C18E-142E-6CE7-F40F28B2C30C}"/>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2">
            <a:extLst>
              <a:ext uri="{FF2B5EF4-FFF2-40B4-BE49-F238E27FC236}">
                <a16:creationId xmlns:a16="http://schemas.microsoft.com/office/drawing/2014/main" id="{493D7BEE-8AA5-A4B3-6608-E47BEB0F8838}"/>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05/11/2025</a:t>
            </a:fld>
            <a:endParaRPr lang="en-IE"/>
          </a:p>
        </p:txBody>
      </p:sp>
      <p:sp>
        <p:nvSpPr>
          <p:cNvPr id="8" name="Footer Placeholder 3">
            <a:extLst>
              <a:ext uri="{FF2B5EF4-FFF2-40B4-BE49-F238E27FC236}">
                <a16:creationId xmlns:a16="http://schemas.microsoft.com/office/drawing/2014/main" id="{E4AAD831-1A85-248E-B6FB-C1DAF9768777}"/>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9" name="Slide Number Placeholder 4">
            <a:extLst>
              <a:ext uri="{FF2B5EF4-FFF2-40B4-BE49-F238E27FC236}">
                <a16:creationId xmlns:a16="http://schemas.microsoft.com/office/drawing/2014/main" id="{1938BD33-D18E-77EB-0BBB-2C494D3E6E8F}"/>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32614658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C772-8D91-2D76-2150-005579323496}"/>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7E4513A-73A9-F154-2097-4F022AC1C4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F7E9BBD4-CC86-F9F8-05AF-CC59CA06F9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8" name="Date Placeholder 2">
            <a:extLst>
              <a:ext uri="{FF2B5EF4-FFF2-40B4-BE49-F238E27FC236}">
                <a16:creationId xmlns:a16="http://schemas.microsoft.com/office/drawing/2014/main" id="{8CF39ECE-A175-CF8E-3E44-D55E3BD85413}"/>
              </a:ext>
            </a:extLst>
          </p:cNvPr>
          <p:cNvSpPr>
            <a:spLocks noGrp="1"/>
          </p:cNvSpPr>
          <p:nvPr>
            <p:ph type="dt" sz="half" idx="10"/>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05/11/2025</a:t>
            </a:fld>
            <a:endParaRPr lang="en-IE"/>
          </a:p>
        </p:txBody>
      </p:sp>
      <p:sp>
        <p:nvSpPr>
          <p:cNvPr id="9" name="Footer Placeholder 3">
            <a:extLst>
              <a:ext uri="{FF2B5EF4-FFF2-40B4-BE49-F238E27FC236}">
                <a16:creationId xmlns:a16="http://schemas.microsoft.com/office/drawing/2014/main" id="{0DA13B98-EDF3-7FDC-937A-78F9775C4FBE}"/>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0" name="Slide Number Placeholder 4">
            <a:extLst>
              <a:ext uri="{FF2B5EF4-FFF2-40B4-BE49-F238E27FC236}">
                <a16:creationId xmlns:a16="http://schemas.microsoft.com/office/drawing/2014/main" id="{EAEA92D8-78A3-1D28-E774-8F2C35A49E4A}"/>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929219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8F136-C1AC-2584-FED2-35A61D6151C8}"/>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C0755BDF-B145-20D4-81DC-857DDE6EE5A7}"/>
              </a:ext>
            </a:extLst>
          </p:cNvPr>
          <p:cNvSpPr>
            <a:spLocks noGrp="1"/>
          </p:cNvSpPr>
          <p:nvPr>
            <p:ph type="body" idx="1"/>
          </p:nvPr>
        </p:nvSpPr>
        <p:spPr>
          <a:xfrm>
            <a:off x="839788" y="1681163"/>
            <a:ext cx="5157787"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B17A9F-5174-D1B2-01DF-5DB4AE4CDF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7C05FC63-4EFC-8651-8112-387539FCDED3}"/>
              </a:ext>
            </a:extLst>
          </p:cNvPr>
          <p:cNvSpPr>
            <a:spLocks noGrp="1"/>
          </p:cNvSpPr>
          <p:nvPr>
            <p:ph type="body" sz="quarter" idx="3"/>
          </p:nvPr>
        </p:nvSpPr>
        <p:spPr>
          <a:xfrm>
            <a:off x="6172200" y="1681163"/>
            <a:ext cx="5183188"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00A9FD-AF65-0CC4-2ABB-A14A5EACDC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0" name="Date Placeholder 2">
            <a:extLst>
              <a:ext uri="{FF2B5EF4-FFF2-40B4-BE49-F238E27FC236}">
                <a16:creationId xmlns:a16="http://schemas.microsoft.com/office/drawing/2014/main" id="{CF3ED693-25CB-8E4C-A868-41428AC80AB9}"/>
              </a:ext>
            </a:extLst>
          </p:cNvPr>
          <p:cNvSpPr>
            <a:spLocks noGrp="1"/>
          </p:cNvSpPr>
          <p:nvPr>
            <p:ph type="dt" sz="half" idx="10"/>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05/11/2025</a:t>
            </a:fld>
            <a:endParaRPr lang="en-IE"/>
          </a:p>
        </p:txBody>
      </p:sp>
      <p:sp>
        <p:nvSpPr>
          <p:cNvPr id="11" name="Footer Placeholder 3">
            <a:extLst>
              <a:ext uri="{FF2B5EF4-FFF2-40B4-BE49-F238E27FC236}">
                <a16:creationId xmlns:a16="http://schemas.microsoft.com/office/drawing/2014/main" id="{DE8FE0ED-54CC-3702-9686-3A6D59A3044F}"/>
              </a:ext>
            </a:extLst>
          </p:cNvPr>
          <p:cNvSpPr>
            <a:spLocks noGrp="1"/>
          </p:cNvSpPr>
          <p:nvPr>
            <p:ph type="ftr" sz="quarter" idx="11"/>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2" name="Slide Number Placeholder 4">
            <a:extLst>
              <a:ext uri="{FF2B5EF4-FFF2-40B4-BE49-F238E27FC236}">
                <a16:creationId xmlns:a16="http://schemas.microsoft.com/office/drawing/2014/main" id="{E61CD43C-DAE6-8ECD-FFE7-5A10664773E2}"/>
              </a:ext>
            </a:extLst>
          </p:cNvPr>
          <p:cNvSpPr>
            <a:spLocks noGrp="1"/>
          </p:cNvSpPr>
          <p:nvPr>
            <p:ph type="sldNum" sz="quarter" idx="12"/>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26865241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BC5E-FDB3-72F0-CE15-07F48E13407C}"/>
              </a:ext>
            </a:extLst>
          </p:cNvPr>
          <p:cNvSpPr>
            <a:spLocks noGrp="1"/>
          </p:cNvSpPr>
          <p:nvPr>
            <p:ph type="title"/>
          </p:nvPr>
        </p:nvSpPr>
        <p:spPr/>
        <p:txBody>
          <a:bodyPr/>
          <a:lstStyle/>
          <a:p>
            <a:r>
              <a:rPr lang="en-US"/>
              <a:t>Click to edit Master title style</a:t>
            </a:r>
            <a:endParaRPr lang="en-IE"/>
          </a:p>
        </p:txBody>
      </p:sp>
      <p:sp>
        <p:nvSpPr>
          <p:cNvPr id="6" name="Date Placeholder 2">
            <a:extLst>
              <a:ext uri="{FF2B5EF4-FFF2-40B4-BE49-F238E27FC236}">
                <a16:creationId xmlns:a16="http://schemas.microsoft.com/office/drawing/2014/main" id="{A8FE454E-E564-5C1B-F926-543CB0A85DD7}"/>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05/11/2025</a:t>
            </a:fld>
            <a:endParaRPr lang="en-IE"/>
          </a:p>
        </p:txBody>
      </p:sp>
      <p:sp>
        <p:nvSpPr>
          <p:cNvPr id="7" name="Footer Placeholder 3">
            <a:extLst>
              <a:ext uri="{FF2B5EF4-FFF2-40B4-BE49-F238E27FC236}">
                <a16:creationId xmlns:a16="http://schemas.microsoft.com/office/drawing/2014/main" id="{08F55B7E-1B43-B508-E820-4C174A48013C}"/>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8" name="Slide Number Placeholder 4">
            <a:extLst>
              <a:ext uri="{FF2B5EF4-FFF2-40B4-BE49-F238E27FC236}">
                <a16:creationId xmlns:a16="http://schemas.microsoft.com/office/drawing/2014/main" id="{E2DA3393-AF25-EB4D-82B2-952BFA6A5AF3}"/>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912202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3FC6BF20-FA7A-E970-ABE1-5A900396BF79}"/>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05/11/2025</a:t>
            </a:fld>
            <a:endParaRPr lang="en-IE"/>
          </a:p>
        </p:txBody>
      </p:sp>
      <p:sp>
        <p:nvSpPr>
          <p:cNvPr id="6" name="Footer Placeholder 3">
            <a:extLst>
              <a:ext uri="{FF2B5EF4-FFF2-40B4-BE49-F238E27FC236}">
                <a16:creationId xmlns:a16="http://schemas.microsoft.com/office/drawing/2014/main" id="{F772F687-EC36-7312-27FE-F4DB0690914A}"/>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7" name="Slide Number Placeholder 4">
            <a:extLst>
              <a:ext uri="{FF2B5EF4-FFF2-40B4-BE49-F238E27FC236}">
                <a16:creationId xmlns:a16="http://schemas.microsoft.com/office/drawing/2014/main" id="{4BEF84E9-84E1-4D0F-E6DB-54F5A3716CE8}"/>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26300519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839788" y="987425"/>
            <a:ext cx="3932237" cy="1920875"/>
          </a:xfrm>
        </p:spPr>
        <p:txBody>
          <a:bodyPr anchor="b">
            <a:noAutofit/>
          </a:bodyPr>
          <a:lstStyle>
            <a:lvl1pPr>
              <a:defRPr sz="44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32EE68A2-6E51-E1A3-28B8-B10EF2B4C0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839788" y="2908300"/>
            <a:ext cx="3932237" cy="2960688"/>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2">
            <a:extLst>
              <a:ext uri="{FF2B5EF4-FFF2-40B4-BE49-F238E27FC236}">
                <a16:creationId xmlns:a16="http://schemas.microsoft.com/office/drawing/2014/main" id="{694EF508-52B1-D783-C23A-3B91F7BE1FFA}"/>
              </a:ext>
            </a:extLst>
          </p:cNvPr>
          <p:cNvSpPr>
            <a:spLocks noGrp="1"/>
          </p:cNvSpPr>
          <p:nvPr>
            <p:ph type="dt" sz="half" idx="10"/>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05/11/2025</a:t>
            </a:fld>
            <a:endParaRPr lang="en-IE"/>
          </a:p>
        </p:txBody>
      </p:sp>
      <p:sp>
        <p:nvSpPr>
          <p:cNvPr id="9" name="Footer Placeholder 3">
            <a:extLst>
              <a:ext uri="{FF2B5EF4-FFF2-40B4-BE49-F238E27FC236}">
                <a16:creationId xmlns:a16="http://schemas.microsoft.com/office/drawing/2014/main" id="{61D2B174-AE76-CFC3-7E75-6BB07683D77D}"/>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0" name="Slide Number Placeholder 4">
            <a:extLst>
              <a:ext uri="{FF2B5EF4-FFF2-40B4-BE49-F238E27FC236}">
                <a16:creationId xmlns:a16="http://schemas.microsoft.com/office/drawing/2014/main" id="{DD3DB970-E0B4-32B4-077A-93B093471CE1}"/>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2381229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85ED-5D25-B048-1F9F-9DD6333779C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4C0821C-30ED-A311-1D13-4B49BF33CF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2">
            <a:extLst>
              <a:ext uri="{FF2B5EF4-FFF2-40B4-BE49-F238E27FC236}">
                <a16:creationId xmlns:a16="http://schemas.microsoft.com/office/drawing/2014/main" id="{307EEB32-2D86-EEAD-68D2-39738B77E3B9}"/>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05/11/2025</a:t>
            </a:fld>
            <a:endParaRPr lang="en-IE"/>
          </a:p>
        </p:txBody>
      </p:sp>
      <p:sp>
        <p:nvSpPr>
          <p:cNvPr id="8" name="Footer Placeholder 3">
            <a:extLst>
              <a:ext uri="{FF2B5EF4-FFF2-40B4-BE49-F238E27FC236}">
                <a16:creationId xmlns:a16="http://schemas.microsoft.com/office/drawing/2014/main" id="{F51823DA-2247-40BC-3BD3-8F493C3E06FF}"/>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9" name="Slide Number Placeholder 4">
            <a:extLst>
              <a:ext uri="{FF2B5EF4-FFF2-40B4-BE49-F238E27FC236}">
                <a16:creationId xmlns:a16="http://schemas.microsoft.com/office/drawing/2014/main" id="{8B4B57D7-A4AF-4CC0-B4FC-8C6C42E17B2B}"/>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12620557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9882-A544-B115-8CBB-598356A9ECEB}"/>
              </a:ext>
            </a:extLst>
          </p:cNvPr>
          <p:cNvSpPr>
            <a:spLocks noGrp="1"/>
          </p:cNvSpPr>
          <p:nvPr>
            <p:ph type="title"/>
          </p:nvPr>
        </p:nvSpPr>
        <p:spPr>
          <a:xfrm>
            <a:off x="831850" y="1709738"/>
            <a:ext cx="10515600" cy="2852737"/>
          </a:xfrm>
        </p:spPr>
        <p:txBody>
          <a:bodyPr anchor="b">
            <a:normAutofit/>
          </a:bodyPr>
          <a:lstStyle>
            <a:lvl1pPr>
              <a:defRPr sz="44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5498157D-C18E-142E-6CE7-F40F28B2C30C}"/>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2">
            <a:extLst>
              <a:ext uri="{FF2B5EF4-FFF2-40B4-BE49-F238E27FC236}">
                <a16:creationId xmlns:a16="http://schemas.microsoft.com/office/drawing/2014/main" id="{C41F2112-34CD-B090-A46C-0F21C38AFE57}"/>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05/11/2025</a:t>
            </a:fld>
            <a:endParaRPr lang="en-IE"/>
          </a:p>
        </p:txBody>
      </p:sp>
      <p:sp>
        <p:nvSpPr>
          <p:cNvPr id="8" name="Footer Placeholder 3">
            <a:extLst>
              <a:ext uri="{FF2B5EF4-FFF2-40B4-BE49-F238E27FC236}">
                <a16:creationId xmlns:a16="http://schemas.microsoft.com/office/drawing/2014/main" id="{6A06C3A2-8A2C-A36E-0A52-977DEC121E65}"/>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9" name="Slide Number Placeholder 4">
            <a:extLst>
              <a:ext uri="{FF2B5EF4-FFF2-40B4-BE49-F238E27FC236}">
                <a16:creationId xmlns:a16="http://schemas.microsoft.com/office/drawing/2014/main" id="{19D1EA71-E8CF-A6E8-FCFE-84500A74508B}"/>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3650117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amp; Subtitle  light">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F2E61496-955F-0BA1-2D5F-8076C78B54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044950"/>
            <a:ext cx="12192000" cy="2813050"/>
          </a:xfrm>
          <a:prstGeom prst="rect">
            <a:avLst/>
          </a:prstGeom>
        </p:spPr>
      </p:pic>
      <p:pic>
        <p:nvPicPr>
          <p:cNvPr id="8" name="Graphic 7">
            <a:extLst>
              <a:ext uri="{FF2B5EF4-FFF2-40B4-BE49-F238E27FC236}">
                <a16:creationId xmlns:a16="http://schemas.microsoft.com/office/drawing/2014/main" id="{11BEF3D3-3597-087E-58D8-D8A93500320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7926" y="802498"/>
            <a:ext cx="5968559" cy="1027919"/>
          </a:xfrm>
          <a:prstGeom prst="rect">
            <a:avLst/>
          </a:prstGeom>
        </p:spPr>
      </p:pic>
      <p:sp>
        <p:nvSpPr>
          <p:cNvPr id="13" name="Title Text"/>
          <p:cNvSpPr txBox="1">
            <a:spLocks noGrp="1"/>
          </p:cNvSpPr>
          <p:nvPr>
            <p:ph type="title"/>
          </p:nvPr>
        </p:nvSpPr>
        <p:spPr>
          <a:xfrm>
            <a:off x="1854485" y="1907006"/>
            <a:ext cx="9448515" cy="2619571"/>
          </a:xfrm>
          <a:prstGeom prst="rect">
            <a:avLst/>
          </a:prstGeom>
        </p:spPr>
        <p:txBody>
          <a:bodyPr anchor="b">
            <a:normAutofit/>
          </a:bodyPr>
          <a:lstStyle>
            <a:lvl1pPr algn="l">
              <a:lnSpc>
                <a:spcPct val="80000"/>
              </a:lnSpc>
              <a:defRPr sz="8000" b="0" i="0" cap="none" spc="-136">
                <a:solidFill>
                  <a:schemeClr val="tx1"/>
                </a:solidFill>
                <a:latin typeface="+mn-lt"/>
                <a:ea typeface="Calibri Light" charset="0"/>
                <a:cs typeface="Calibri Light" charset="0"/>
                <a:sym typeface="Open Sans Light"/>
              </a:defRPr>
            </a:lvl1pPr>
          </a:lstStyle>
          <a:p>
            <a:r>
              <a:rPr lang="en-GB"/>
              <a:t>Click to edit Master title style</a:t>
            </a:r>
            <a:endParaRPr/>
          </a:p>
        </p:txBody>
      </p:sp>
      <p:sp>
        <p:nvSpPr>
          <p:cNvPr id="14" name="Body Level One…"/>
          <p:cNvSpPr txBox="1">
            <a:spLocks noGrp="1"/>
          </p:cNvSpPr>
          <p:nvPr>
            <p:ph type="body" sz="quarter" idx="1"/>
          </p:nvPr>
        </p:nvSpPr>
        <p:spPr>
          <a:xfrm>
            <a:off x="1854485" y="4741162"/>
            <a:ext cx="9448515" cy="1503400"/>
          </a:xfrm>
          <a:prstGeom prst="rect">
            <a:avLst/>
          </a:prstGeom>
        </p:spPr>
        <p:txBody>
          <a:bodyPr/>
          <a:lstStyle>
            <a:lvl1pPr algn="l">
              <a:lnSpc>
                <a:spcPct val="120000"/>
              </a:lnSpc>
              <a:buClr>
                <a:schemeClr val="bg1"/>
              </a:buClr>
              <a:defRPr sz="1600" b="0" i="0" spc="0">
                <a:solidFill>
                  <a:schemeClr val="tx1"/>
                </a:solidFill>
                <a:latin typeface="+mn-lt"/>
                <a:ea typeface="Calibri Light" charset="0"/>
                <a:cs typeface="Calibri Light" charset="0"/>
              </a:defRPr>
            </a:lvl1pPr>
            <a:lvl2pPr indent="0" algn="l">
              <a:lnSpc>
                <a:spcPct val="120000"/>
              </a:lnSpc>
              <a:buClr>
                <a:schemeClr val="bg1"/>
              </a:buClr>
              <a:defRPr sz="1600" b="0" spc="0">
                <a:solidFill>
                  <a:schemeClr val="tx1"/>
                </a:solidFill>
                <a:latin typeface="+mn-lt"/>
                <a:ea typeface="Calibri" charset="0"/>
                <a:cs typeface="Calibri" charset="0"/>
                <a:sym typeface="Georgia"/>
              </a:defRPr>
            </a:lvl2pPr>
            <a:lvl3pPr algn="l">
              <a:lnSpc>
                <a:spcPct val="120000"/>
              </a:lnSpc>
              <a:buClr>
                <a:schemeClr val="bg1"/>
              </a:buClr>
              <a:defRPr sz="1200" b="0" i="1" spc="0">
                <a:solidFill>
                  <a:schemeClr val="tx1"/>
                </a:solidFill>
                <a:latin typeface="+mn-lt"/>
                <a:ea typeface="Calibri Light" charset="0"/>
                <a:cs typeface="Calibri Light" charset="0"/>
              </a:defRPr>
            </a:lvl3pPr>
            <a:lvl4pPr algn="l">
              <a:lnSpc>
                <a:spcPct val="120000"/>
              </a:lnSpc>
              <a:buClr>
                <a:schemeClr val="bg1"/>
              </a:buClr>
              <a:defRPr sz="1200" spc="0">
                <a:solidFill>
                  <a:schemeClr val="tx1"/>
                </a:solidFill>
                <a:latin typeface="+mn-lt"/>
                <a:ea typeface="Georgia"/>
                <a:cs typeface="Georgia"/>
                <a:sym typeface="Georgia"/>
              </a:defRPr>
            </a:lvl4pPr>
            <a:lvl5pPr algn="l">
              <a:lnSpc>
                <a:spcPct val="120000"/>
              </a:lnSpc>
              <a:buClr>
                <a:schemeClr val="bg1"/>
              </a:buClr>
              <a:defRPr sz="1200" b="0" i="1" spc="0">
                <a:solidFill>
                  <a:schemeClr val="tx1"/>
                </a:solidFill>
                <a:latin typeface="+mn-lt"/>
                <a:ea typeface="Calibri Light" charset="0"/>
                <a:cs typeface="Calibri Light"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pic>
        <p:nvPicPr>
          <p:cNvPr id="2" name="Creative Commons logo">
            <a:extLst>
              <a:ext uri="{FF2B5EF4-FFF2-40B4-BE49-F238E27FC236}">
                <a16:creationId xmlns:a16="http://schemas.microsoft.com/office/drawing/2014/main" id="{86F8946A-B1BF-D2FE-C298-097FC5BB83C8}"/>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821972" y="6264471"/>
            <a:ext cx="1143000" cy="400050"/>
          </a:xfrm>
          <a:prstGeom prst="rect">
            <a:avLst/>
          </a:prstGeom>
        </p:spPr>
      </p:pic>
    </p:spTree>
    <p:extLst>
      <p:ext uri="{BB962C8B-B14F-4D97-AF65-F5344CB8AC3E}">
        <p14:creationId xmlns:p14="http://schemas.microsoft.com/office/powerpoint/2010/main" val="4278584585"/>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C772-8D91-2D76-2150-005579323496}"/>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7E4513A-73A9-F154-2097-4F022AC1C4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F7E9BBD4-CC86-F9F8-05AF-CC59CA06F9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8" name="Date Placeholder 2">
            <a:extLst>
              <a:ext uri="{FF2B5EF4-FFF2-40B4-BE49-F238E27FC236}">
                <a16:creationId xmlns:a16="http://schemas.microsoft.com/office/drawing/2014/main" id="{D20CA218-FAF3-5E5A-9E70-1F587D6B61F3}"/>
              </a:ext>
            </a:extLst>
          </p:cNvPr>
          <p:cNvSpPr>
            <a:spLocks noGrp="1"/>
          </p:cNvSpPr>
          <p:nvPr>
            <p:ph type="dt" sz="half" idx="10"/>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05/11/2025</a:t>
            </a:fld>
            <a:endParaRPr lang="en-IE"/>
          </a:p>
        </p:txBody>
      </p:sp>
      <p:sp>
        <p:nvSpPr>
          <p:cNvPr id="9" name="Footer Placeholder 3">
            <a:extLst>
              <a:ext uri="{FF2B5EF4-FFF2-40B4-BE49-F238E27FC236}">
                <a16:creationId xmlns:a16="http://schemas.microsoft.com/office/drawing/2014/main" id="{1DB3ECF7-1D9C-BC33-E4DC-A3163C1BCB09}"/>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0" name="Slide Number Placeholder 4">
            <a:extLst>
              <a:ext uri="{FF2B5EF4-FFF2-40B4-BE49-F238E27FC236}">
                <a16:creationId xmlns:a16="http://schemas.microsoft.com/office/drawing/2014/main" id="{FC48572F-182D-7AEB-6AEC-F1AF993F5658}"/>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11848018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8F136-C1AC-2584-FED2-35A61D6151C8}"/>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C0755BDF-B145-20D4-81DC-857DDE6EE5A7}"/>
              </a:ext>
            </a:extLst>
          </p:cNvPr>
          <p:cNvSpPr>
            <a:spLocks noGrp="1"/>
          </p:cNvSpPr>
          <p:nvPr>
            <p:ph type="body" idx="1"/>
          </p:nvPr>
        </p:nvSpPr>
        <p:spPr>
          <a:xfrm>
            <a:off x="839788" y="1681163"/>
            <a:ext cx="5157787"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B17A9F-5174-D1B2-01DF-5DB4AE4CDF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7C05FC63-4EFC-8651-8112-387539FCDED3}"/>
              </a:ext>
            </a:extLst>
          </p:cNvPr>
          <p:cNvSpPr>
            <a:spLocks noGrp="1"/>
          </p:cNvSpPr>
          <p:nvPr>
            <p:ph type="body" sz="quarter" idx="3"/>
          </p:nvPr>
        </p:nvSpPr>
        <p:spPr>
          <a:xfrm>
            <a:off x="6172200" y="1681163"/>
            <a:ext cx="5183188"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00A9FD-AF65-0CC4-2ABB-A14A5EACDC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0" name="Date Placeholder 2">
            <a:extLst>
              <a:ext uri="{FF2B5EF4-FFF2-40B4-BE49-F238E27FC236}">
                <a16:creationId xmlns:a16="http://schemas.microsoft.com/office/drawing/2014/main" id="{D168F624-ED4D-59B5-F013-4C0E23827FAE}"/>
              </a:ext>
            </a:extLst>
          </p:cNvPr>
          <p:cNvSpPr>
            <a:spLocks noGrp="1"/>
          </p:cNvSpPr>
          <p:nvPr>
            <p:ph type="dt" sz="half" idx="10"/>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05/11/2025</a:t>
            </a:fld>
            <a:endParaRPr lang="en-IE"/>
          </a:p>
        </p:txBody>
      </p:sp>
      <p:sp>
        <p:nvSpPr>
          <p:cNvPr id="11" name="Footer Placeholder 3">
            <a:extLst>
              <a:ext uri="{FF2B5EF4-FFF2-40B4-BE49-F238E27FC236}">
                <a16:creationId xmlns:a16="http://schemas.microsoft.com/office/drawing/2014/main" id="{F42FF36C-AEFF-42B3-34AF-22E56AFD2B64}"/>
              </a:ext>
            </a:extLst>
          </p:cNvPr>
          <p:cNvSpPr>
            <a:spLocks noGrp="1"/>
          </p:cNvSpPr>
          <p:nvPr>
            <p:ph type="ftr" sz="quarter" idx="11"/>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2" name="Slide Number Placeholder 4">
            <a:extLst>
              <a:ext uri="{FF2B5EF4-FFF2-40B4-BE49-F238E27FC236}">
                <a16:creationId xmlns:a16="http://schemas.microsoft.com/office/drawing/2014/main" id="{75E6B44C-E4C6-244B-FD92-FDD4C924551C}"/>
              </a:ext>
            </a:extLst>
          </p:cNvPr>
          <p:cNvSpPr>
            <a:spLocks noGrp="1"/>
          </p:cNvSpPr>
          <p:nvPr>
            <p:ph type="sldNum" sz="quarter" idx="12"/>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40977775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BC5E-FDB3-72F0-CE15-07F48E13407C}"/>
              </a:ext>
            </a:extLst>
          </p:cNvPr>
          <p:cNvSpPr>
            <a:spLocks noGrp="1"/>
          </p:cNvSpPr>
          <p:nvPr>
            <p:ph type="title"/>
          </p:nvPr>
        </p:nvSpPr>
        <p:spPr/>
        <p:txBody>
          <a:bodyPr/>
          <a:lstStyle/>
          <a:p>
            <a:r>
              <a:rPr lang="en-US"/>
              <a:t>Click to edit Master title style</a:t>
            </a:r>
            <a:endParaRPr lang="en-IE"/>
          </a:p>
        </p:txBody>
      </p:sp>
      <p:sp>
        <p:nvSpPr>
          <p:cNvPr id="6" name="Date Placeholder 2">
            <a:extLst>
              <a:ext uri="{FF2B5EF4-FFF2-40B4-BE49-F238E27FC236}">
                <a16:creationId xmlns:a16="http://schemas.microsoft.com/office/drawing/2014/main" id="{D6106A2E-6CDC-2E42-8C1F-B0D07C2CF58F}"/>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05/11/2025</a:t>
            </a:fld>
            <a:endParaRPr lang="en-IE"/>
          </a:p>
        </p:txBody>
      </p:sp>
      <p:sp>
        <p:nvSpPr>
          <p:cNvPr id="7" name="Footer Placeholder 3">
            <a:extLst>
              <a:ext uri="{FF2B5EF4-FFF2-40B4-BE49-F238E27FC236}">
                <a16:creationId xmlns:a16="http://schemas.microsoft.com/office/drawing/2014/main" id="{A152F8E6-C355-3775-C62B-9177CE103209}"/>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8" name="Slide Number Placeholder 4">
            <a:extLst>
              <a:ext uri="{FF2B5EF4-FFF2-40B4-BE49-F238E27FC236}">
                <a16:creationId xmlns:a16="http://schemas.microsoft.com/office/drawing/2014/main" id="{E089F997-4E34-B78D-7D40-69634420CEBB}"/>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40013762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CC822598-1FCF-9249-FE5C-118167B99F44}"/>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05/11/2025</a:t>
            </a:fld>
            <a:endParaRPr lang="en-IE"/>
          </a:p>
        </p:txBody>
      </p:sp>
      <p:sp>
        <p:nvSpPr>
          <p:cNvPr id="6" name="Footer Placeholder 3">
            <a:extLst>
              <a:ext uri="{FF2B5EF4-FFF2-40B4-BE49-F238E27FC236}">
                <a16:creationId xmlns:a16="http://schemas.microsoft.com/office/drawing/2014/main" id="{7FEA0737-0070-AC59-A53E-74849F7995ED}"/>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7" name="Slide Number Placeholder 4">
            <a:extLst>
              <a:ext uri="{FF2B5EF4-FFF2-40B4-BE49-F238E27FC236}">
                <a16:creationId xmlns:a16="http://schemas.microsoft.com/office/drawing/2014/main" id="{EFF9D7CC-7E1A-55E7-3882-AC787631AC05}"/>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5853062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839788" y="987425"/>
            <a:ext cx="3932237" cy="1920875"/>
          </a:xfrm>
        </p:spPr>
        <p:txBody>
          <a:bodyPr anchor="b">
            <a:noAutofit/>
          </a:bodyPr>
          <a:lstStyle>
            <a:lvl1pPr>
              <a:defRPr sz="44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32EE68A2-6E51-E1A3-28B8-B10EF2B4C0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839788" y="2908300"/>
            <a:ext cx="3932237" cy="2960688"/>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2">
            <a:extLst>
              <a:ext uri="{FF2B5EF4-FFF2-40B4-BE49-F238E27FC236}">
                <a16:creationId xmlns:a16="http://schemas.microsoft.com/office/drawing/2014/main" id="{CE37D7F1-A548-4E78-D892-D0BC6EC23C37}"/>
              </a:ext>
            </a:extLst>
          </p:cNvPr>
          <p:cNvSpPr>
            <a:spLocks noGrp="1"/>
          </p:cNvSpPr>
          <p:nvPr>
            <p:ph type="dt" sz="half" idx="10"/>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05/11/2025</a:t>
            </a:fld>
            <a:endParaRPr lang="en-IE"/>
          </a:p>
        </p:txBody>
      </p:sp>
      <p:sp>
        <p:nvSpPr>
          <p:cNvPr id="9" name="Footer Placeholder 3">
            <a:extLst>
              <a:ext uri="{FF2B5EF4-FFF2-40B4-BE49-F238E27FC236}">
                <a16:creationId xmlns:a16="http://schemas.microsoft.com/office/drawing/2014/main" id="{AE9C0755-0DBA-11D3-8E50-A10F7C1E49FB}"/>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0" name="Slide Number Placeholder 4">
            <a:extLst>
              <a:ext uri="{FF2B5EF4-FFF2-40B4-BE49-F238E27FC236}">
                <a16:creationId xmlns:a16="http://schemas.microsoft.com/office/drawing/2014/main" id="{F6D7679D-3331-4730-DAE8-6497283F7F52}"/>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24562864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2654300" y="0"/>
            <a:ext cx="95377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6" name="Picture 5">
            <a:extLst>
              <a:ext uri="{FF2B5EF4-FFF2-40B4-BE49-F238E27FC236}">
                <a16:creationId xmlns:a16="http://schemas.microsoft.com/office/drawing/2014/main" id="{3DA3458F-4712-F11A-2E11-A1EB02C273DC}"/>
              </a:ext>
            </a:extLst>
          </p:cNvPr>
          <p:cNvPicPr>
            <a:picLocks noChangeAspect="1"/>
          </p:cNvPicPr>
          <p:nvPr userDrawn="1"/>
        </p:nvPicPr>
        <p:blipFill>
          <a:blip r:embed="rId2"/>
          <a:srcRect t="4651" b="35112"/>
          <a:stretch>
            <a:fillRect/>
          </a:stretch>
        </p:blipFill>
        <p:spPr>
          <a:xfrm>
            <a:off x="3862831" y="0"/>
            <a:ext cx="8414894" cy="6858000"/>
          </a:xfrm>
          <a:prstGeom prst="rect">
            <a:avLst/>
          </a:prstGeom>
        </p:spPr>
      </p:pic>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 y="0"/>
            <a:ext cx="6536987" cy="6858000"/>
          </a:xfrm>
          <a:prstGeom prst="rect">
            <a:avLst/>
          </a:prstGeom>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0"/>
            <a:ext cx="6223000"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56" y="0"/>
            <a:ext cx="5208469"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spTree>
    <p:extLst>
      <p:ext uri="{BB962C8B-B14F-4D97-AF65-F5344CB8AC3E}">
        <p14:creationId xmlns:p14="http://schemas.microsoft.com/office/powerpoint/2010/main" val="31055460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2654300" y="0"/>
            <a:ext cx="95377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28" name="Picture 4">
            <a:extLst>
              <a:ext uri="{FF2B5EF4-FFF2-40B4-BE49-F238E27FC236}">
                <a16:creationId xmlns:a16="http://schemas.microsoft.com/office/drawing/2014/main" id="{19EC9C28-6C3C-64BB-6B33-D2D28CFF77C4}"/>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a:fillRect/>
          </a:stretch>
        </p:blipFill>
        <p:spPr bwMode="auto">
          <a:xfrm>
            <a:off x="3810071" y="1"/>
            <a:ext cx="838192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 y="0"/>
            <a:ext cx="6536987" cy="6858000"/>
          </a:xfrm>
          <a:prstGeom prst="rect">
            <a:avLst/>
          </a:prstGeom>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0"/>
            <a:ext cx="6223000"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56" y="0"/>
            <a:ext cx="5208469"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spTree>
    <p:extLst>
      <p:ext uri="{BB962C8B-B14F-4D97-AF65-F5344CB8AC3E}">
        <p14:creationId xmlns:p14="http://schemas.microsoft.com/office/powerpoint/2010/main" val="14726926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2654300" y="0"/>
            <a:ext cx="95377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5" name="Picture 4" descr="A stone with writing on it&#10;&#10;AI-generated content may be incorrect.">
            <a:extLst>
              <a:ext uri="{FF2B5EF4-FFF2-40B4-BE49-F238E27FC236}">
                <a16:creationId xmlns:a16="http://schemas.microsoft.com/office/drawing/2014/main" id="{47BE0EC6-F365-8E88-6EAC-4FEE6CB8704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458937" y="-10887"/>
            <a:ext cx="8738393" cy="6858001"/>
          </a:xfrm>
          <a:prstGeom prst="rect">
            <a:avLst/>
          </a:prstGeom>
          <a:solidFill>
            <a:srgbClr val="C00000">
              <a:alpha val="48000"/>
            </a:srgbClr>
          </a:solidFill>
        </p:spPr>
      </p:pic>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 y="0"/>
            <a:ext cx="6536987" cy="6858000"/>
          </a:xfrm>
          <a:prstGeom prst="rect">
            <a:avLst/>
          </a:prstGeom>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332" y="-10886"/>
            <a:ext cx="5879989"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56" y="0"/>
            <a:ext cx="5208469"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spTree>
    <p:extLst>
      <p:ext uri="{BB962C8B-B14F-4D97-AF65-F5344CB8AC3E}">
        <p14:creationId xmlns:p14="http://schemas.microsoft.com/office/powerpoint/2010/main" val="2230264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2654300" y="0"/>
            <a:ext cx="95377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5" name="Picture 4" descr="A stone with writing on it&#10;&#10;AI-generated content may be incorrect.">
            <a:extLst>
              <a:ext uri="{FF2B5EF4-FFF2-40B4-BE49-F238E27FC236}">
                <a16:creationId xmlns:a16="http://schemas.microsoft.com/office/drawing/2014/main" id="{5022AE74-6A87-BA47-8530-0DD3CD7589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31771" y="0"/>
            <a:ext cx="8354673" cy="6858000"/>
          </a:xfrm>
          <a:prstGeom prst="rect">
            <a:avLst/>
          </a:prstGeom>
        </p:spPr>
      </p:pic>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7444" y="0"/>
            <a:ext cx="5853337" cy="6858000"/>
          </a:xfrm>
          <a:prstGeom prst="rect">
            <a:avLst/>
          </a:prstGeom>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7444" y="0"/>
            <a:ext cx="5843244"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77444" y="0"/>
            <a:ext cx="5208469"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spTree>
    <p:extLst>
      <p:ext uri="{BB962C8B-B14F-4D97-AF65-F5344CB8AC3E}">
        <p14:creationId xmlns:p14="http://schemas.microsoft.com/office/powerpoint/2010/main" val="18494396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2654300" y="0"/>
            <a:ext cx="95377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7" name="Picture 6" descr="A close-up of a piece of paper&#10;&#10;AI-generated content may be incorrect.">
            <a:extLst>
              <a:ext uri="{FF2B5EF4-FFF2-40B4-BE49-F238E27FC236}">
                <a16:creationId xmlns:a16="http://schemas.microsoft.com/office/drawing/2014/main" id="{B210AD6C-D4DA-AC83-3E22-94325B11DB4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16061" y="1"/>
            <a:ext cx="8375939" cy="6858000"/>
          </a:xfrm>
          <a:prstGeom prst="rect">
            <a:avLst/>
          </a:prstGeom>
        </p:spPr>
      </p:pic>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 y="0"/>
            <a:ext cx="6536987" cy="6858000"/>
          </a:xfrm>
          <a:prstGeom prst="rect">
            <a:avLst/>
          </a:prstGeom>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0"/>
            <a:ext cx="6223000"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56" y="0"/>
            <a:ext cx="5208469"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spTree>
    <p:extLst>
      <p:ext uri="{BB962C8B-B14F-4D97-AF65-F5344CB8AC3E}">
        <p14:creationId xmlns:p14="http://schemas.microsoft.com/office/powerpoint/2010/main" val="172843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2654300" y="0"/>
            <a:ext cx="95377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5" name="Picture 4" descr="A stone bench with a dragon and a painting on the wall&#10;&#10;AI-generated content may be incorrect.">
            <a:extLst>
              <a:ext uri="{FF2B5EF4-FFF2-40B4-BE49-F238E27FC236}">
                <a16:creationId xmlns:a16="http://schemas.microsoft.com/office/drawing/2014/main" id="{CD07BE52-4FBA-2527-D861-4D1D06C77B3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0065" y="0"/>
            <a:ext cx="11696760" cy="6858000"/>
          </a:xfrm>
          <a:prstGeom prst="rect">
            <a:avLst/>
          </a:prstGeom>
        </p:spPr>
      </p:pic>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6223000" cy="6858000"/>
          </a:xfrm>
          <a:prstGeom prst="rect">
            <a:avLst/>
          </a:prstGeom>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0"/>
            <a:ext cx="5562600"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57" y="0"/>
            <a:ext cx="4972050"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pic>
        <p:nvPicPr>
          <p:cNvPr id="13" name="Graphic 12">
            <a:extLst>
              <a:ext uri="{FF2B5EF4-FFF2-40B4-BE49-F238E27FC236}">
                <a16:creationId xmlns:a16="http://schemas.microsoft.com/office/drawing/2014/main" id="{078D19DB-B48B-0B94-E732-6FD1FE6E76B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8674" y="6264471"/>
            <a:ext cx="1143000" cy="400050"/>
          </a:xfrm>
          <a:prstGeom prst="rect">
            <a:avLst/>
          </a:prstGeom>
        </p:spPr>
      </p:pic>
    </p:spTree>
    <p:extLst>
      <p:ext uri="{BB962C8B-B14F-4D97-AF65-F5344CB8AC3E}">
        <p14:creationId xmlns:p14="http://schemas.microsoft.com/office/powerpoint/2010/main" val="34825277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79372" y="-12700"/>
            <a:ext cx="6223000" cy="6858000"/>
          </a:xfrm>
          <a:prstGeom prst="rect">
            <a:avLst/>
          </a:prstGeom>
        </p:spPr>
      </p:pic>
      <p:pic>
        <p:nvPicPr>
          <p:cNvPr id="2050" name="Picture 2" descr="A vivid depiction of Apollo, the ancient Greek god of light and music,  playing a golden lyre under the sun's radiant beams">
            <a:extLst>
              <a:ext uri="{FF2B5EF4-FFF2-40B4-BE49-F238E27FC236}">
                <a16:creationId xmlns:a16="http://schemas.microsoft.com/office/drawing/2014/main" id="{EC8BFAA5-A18A-FBE4-4EF7-FC4255EBE5BB}"/>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a:stretch/>
        </p:blipFill>
        <p:spPr bwMode="auto">
          <a:xfrm>
            <a:off x="3534301" y="-12700"/>
            <a:ext cx="8663256" cy="6977380"/>
          </a:xfrm>
          <a:prstGeom prst="rect">
            <a:avLst/>
          </a:prstGeom>
          <a:noFill/>
          <a:extLst>
            <a:ext uri="{909E8E84-426E-40DD-AFC4-6F175D3DCCD1}">
              <a14:hiddenFill xmlns:a14="http://schemas.microsoft.com/office/drawing/2010/main">
                <a:solidFill>
                  <a:srgbClr val="FFFFFF"/>
                </a:solidFill>
              </a14:hiddenFill>
            </a:ext>
          </a:extLst>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0"/>
            <a:ext cx="5562600"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57" y="0"/>
            <a:ext cx="4972050"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pic>
        <p:nvPicPr>
          <p:cNvPr id="13" name="Graphic 12">
            <a:extLst>
              <a:ext uri="{FF2B5EF4-FFF2-40B4-BE49-F238E27FC236}">
                <a16:creationId xmlns:a16="http://schemas.microsoft.com/office/drawing/2014/main" id="{078D19DB-B48B-0B94-E732-6FD1FE6E76B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8674" y="6264471"/>
            <a:ext cx="1143000" cy="400050"/>
          </a:xfrm>
          <a:prstGeom prst="rect">
            <a:avLst/>
          </a:prstGeom>
        </p:spPr>
      </p:pic>
    </p:spTree>
    <p:extLst>
      <p:ext uri="{BB962C8B-B14F-4D97-AF65-F5344CB8AC3E}">
        <p14:creationId xmlns:p14="http://schemas.microsoft.com/office/powerpoint/2010/main" val="15273652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5" name="Picture 4" descr="A painting of a person and person&#10;&#10;Description automatically generated">
            <a:extLst>
              <a:ext uri="{FF2B5EF4-FFF2-40B4-BE49-F238E27FC236}">
                <a16:creationId xmlns:a16="http://schemas.microsoft.com/office/drawing/2014/main" id="{D8F2B683-E4B7-19A0-8C0E-6AD1D05A59D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90486" y="0"/>
            <a:ext cx="8507071" cy="6858000"/>
          </a:xfrm>
          <a:prstGeom prst="rect">
            <a:avLst/>
          </a:prstGeom>
        </p:spPr>
      </p:pic>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62315" y="0"/>
            <a:ext cx="6223000" cy="6858000"/>
          </a:xfrm>
          <a:prstGeom prst="rect">
            <a:avLst/>
          </a:prstGeom>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0"/>
            <a:ext cx="5562600"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57" y="0"/>
            <a:ext cx="4972050"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pic>
        <p:nvPicPr>
          <p:cNvPr id="13" name="Graphic 12">
            <a:extLst>
              <a:ext uri="{FF2B5EF4-FFF2-40B4-BE49-F238E27FC236}">
                <a16:creationId xmlns:a16="http://schemas.microsoft.com/office/drawing/2014/main" id="{078D19DB-B48B-0B94-E732-6FD1FE6E76B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8674" y="6264471"/>
            <a:ext cx="1143000" cy="400050"/>
          </a:xfrm>
          <a:prstGeom prst="rect">
            <a:avLst/>
          </a:prstGeom>
        </p:spPr>
      </p:pic>
    </p:spTree>
    <p:extLst>
      <p:ext uri="{BB962C8B-B14F-4D97-AF65-F5344CB8AC3E}">
        <p14:creationId xmlns:p14="http://schemas.microsoft.com/office/powerpoint/2010/main" val="4265750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09A09-F8BE-88E6-BA4B-9FEC1271F142}"/>
              </a:ext>
            </a:extLst>
          </p:cNvPr>
          <p:cNvSpPr>
            <a:spLocks noGrp="1"/>
          </p:cNvSpPr>
          <p:nvPr>
            <p:ph type="title"/>
          </p:nvPr>
        </p:nvSpPr>
        <p:spPr/>
        <p:txBody>
          <a:bodyPr/>
          <a:lstStyle/>
          <a:p>
            <a:r>
              <a:rPr lang="en-US"/>
              <a:t>Click to edit Master title style</a:t>
            </a:r>
            <a:endParaRPr lang="en-IE"/>
          </a:p>
        </p:txBody>
      </p:sp>
    </p:spTree>
    <p:extLst>
      <p:ext uri="{BB962C8B-B14F-4D97-AF65-F5344CB8AC3E}">
        <p14:creationId xmlns:p14="http://schemas.microsoft.com/office/powerpoint/2010/main" val="42809871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cSld name="1_Title &amp; Subtitle  light">
    <p:bg>
      <p:bgPr>
        <a:gradFill>
          <a:gsLst>
            <a:gs pos="0">
              <a:srgbClr val="246076"/>
            </a:gs>
            <a:gs pos="100000">
              <a:srgbClr val="1987A8"/>
            </a:gs>
          </a:gsLst>
          <a:lin ang="17054404" scaled="0"/>
        </a:gra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316989F7-607E-C42C-04A2-493393925C6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118100"/>
            <a:ext cx="6494688" cy="1739900"/>
          </a:xfrm>
          <a:prstGeom prst="rect">
            <a:avLst/>
          </a:prstGeom>
        </p:spPr>
      </p:pic>
      <p:pic>
        <p:nvPicPr>
          <p:cNvPr id="21" name="Graphic 20">
            <a:extLst>
              <a:ext uri="{FF2B5EF4-FFF2-40B4-BE49-F238E27FC236}">
                <a16:creationId xmlns:a16="http://schemas.microsoft.com/office/drawing/2014/main" id="{D79987BE-CCC5-A892-BA86-A5DFE563B22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91464" y="4044950"/>
            <a:ext cx="10500537" cy="2813051"/>
          </a:xfrm>
          <a:prstGeom prst="rect">
            <a:avLst/>
          </a:prstGeom>
        </p:spPr>
      </p:pic>
      <p:sp>
        <p:nvSpPr>
          <p:cNvPr id="13" name="Title Text"/>
          <p:cNvSpPr txBox="1">
            <a:spLocks noGrp="1"/>
          </p:cNvSpPr>
          <p:nvPr>
            <p:ph type="title"/>
          </p:nvPr>
        </p:nvSpPr>
        <p:spPr>
          <a:xfrm>
            <a:off x="1854485" y="1907006"/>
            <a:ext cx="9448515" cy="2619571"/>
          </a:xfrm>
          <a:prstGeom prst="rect">
            <a:avLst/>
          </a:prstGeom>
        </p:spPr>
        <p:txBody>
          <a:bodyPr anchor="b">
            <a:normAutofit/>
          </a:bodyPr>
          <a:lstStyle>
            <a:lvl1pPr algn="l">
              <a:lnSpc>
                <a:spcPct val="80000"/>
              </a:lnSpc>
              <a:defRPr sz="8000" b="0" i="0" cap="none" spc="-136">
                <a:solidFill>
                  <a:srgbClr val="FFFFFF"/>
                </a:solidFill>
                <a:latin typeface="+mn-lt"/>
                <a:ea typeface="Calibri Light" charset="0"/>
                <a:cs typeface="Calibri Light" charset="0"/>
                <a:sym typeface="Open Sans Light"/>
              </a:defRPr>
            </a:lvl1pPr>
          </a:lstStyle>
          <a:p>
            <a:r>
              <a:rPr lang="en-US"/>
              <a:t>Click to edit Master title style</a:t>
            </a:r>
            <a:endParaRPr/>
          </a:p>
        </p:txBody>
      </p:sp>
      <p:sp>
        <p:nvSpPr>
          <p:cNvPr id="14" name="Body Level One…"/>
          <p:cNvSpPr txBox="1">
            <a:spLocks noGrp="1"/>
          </p:cNvSpPr>
          <p:nvPr>
            <p:ph type="body" sz="quarter" idx="1"/>
          </p:nvPr>
        </p:nvSpPr>
        <p:spPr>
          <a:xfrm>
            <a:off x="1854485" y="4741162"/>
            <a:ext cx="9448515" cy="1503400"/>
          </a:xfrm>
          <a:prstGeom prst="rect">
            <a:avLst/>
          </a:prstGeom>
        </p:spPr>
        <p:txBody>
          <a:bodyPr/>
          <a:lstStyle>
            <a:lvl1pPr algn="l">
              <a:lnSpc>
                <a:spcPct val="120000"/>
              </a:lnSpc>
              <a:buClr>
                <a:schemeClr val="bg1"/>
              </a:buClr>
              <a:defRPr sz="1600" b="0" i="0" spc="0">
                <a:solidFill>
                  <a:schemeClr val="bg1"/>
                </a:solidFill>
                <a:latin typeface="+mn-lt"/>
                <a:ea typeface="Calibri Light" charset="0"/>
                <a:cs typeface="Calibri Light" charset="0"/>
              </a:defRPr>
            </a:lvl1pPr>
            <a:lvl2pPr indent="0" algn="l">
              <a:lnSpc>
                <a:spcPct val="120000"/>
              </a:lnSpc>
              <a:buClr>
                <a:schemeClr val="bg1"/>
              </a:buClr>
              <a:defRPr sz="1600" b="0" spc="0">
                <a:solidFill>
                  <a:schemeClr val="bg1"/>
                </a:solidFill>
                <a:latin typeface="+mn-lt"/>
                <a:ea typeface="Calibri" charset="0"/>
                <a:cs typeface="Calibri" charset="0"/>
                <a:sym typeface="Georgia"/>
              </a:defRPr>
            </a:lvl2pPr>
            <a:lvl3pPr algn="l">
              <a:lnSpc>
                <a:spcPct val="120000"/>
              </a:lnSpc>
              <a:buClr>
                <a:schemeClr val="bg1"/>
              </a:buClr>
              <a:defRPr sz="1200" b="0" i="1" spc="0">
                <a:solidFill>
                  <a:schemeClr val="bg1"/>
                </a:solidFill>
                <a:latin typeface="+mn-lt"/>
                <a:ea typeface="Calibri Light" charset="0"/>
                <a:cs typeface="Calibri Light" charset="0"/>
              </a:defRPr>
            </a:lvl3pPr>
            <a:lvl4pPr algn="l">
              <a:lnSpc>
                <a:spcPct val="120000"/>
              </a:lnSpc>
              <a:buClr>
                <a:schemeClr val="bg1"/>
              </a:buClr>
              <a:defRPr sz="1200" spc="0">
                <a:solidFill>
                  <a:schemeClr val="bg1"/>
                </a:solidFill>
                <a:latin typeface="+mn-lt"/>
                <a:ea typeface="Georgia"/>
                <a:cs typeface="Georgia"/>
                <a:sym typeface="Georgia"/>
              </a:defRPr>
            </a:lvl4pPr>
            <a:lvl5pPr algn="l">
              <a:lnSpc>
                <a:spcPct val="120000"/>
              </a:lnSpc>
              <a:buClr>
                <a:schemeClr val="bg1"/>
              </a:buClr>
              <a:defRPr sz="1200" b="0" i="1" spc="0">
                <a:solidFill>
                  <a:schemeClr val="bg1"/>
                </a:solidFill>
                <a:latin typeface="+mn-lt"/>
                <a:ea typeface="Calibri Light" charset="0"/>
                <a:cs typeface="Calibri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pic>
        <p:nvPicPr>
          <p:cNvPr id="9" name="Oide standard logo white">
            <a:extLst>
              <a:ext uri="{FF2B5EF4-FFF2-40B4-BE49-F238E27FC236}">
                <a16:creationId xmlns:a16="http://schemas.microsoft.com/office/drawing/2014/main" id="{3E91DDF9-2BDE-EC3D-A900-11BA526E543A}"/>
              </a:ext>
            </a:extLst>
          </p:cNvPr>
          <p:cNvPicPr>
            <a:picLocks noChangeAspect="1"/>
          </p:cNvPicPr>
          <p:nvPr userDrawn="1"/>
        </p:nvPicPr>
        <p:blipFill>
          <a:blip r:embed="rId6"/>
          <a:stretch>
            <a:fillRect/>
          </a:stretch>
        </p:blipFill>
        <p:spPr>
          <a:xfrm>
            <a:off x="926976" y="805779"/>
            <a:ext cx="5949509" cy="1024638"/>
          </a:xfrm>
          <a:prstGeom prst="rect">
            <a:avLst/>
          </a:prstGeom>
        </p:spPr>
      </p:pic>
      <p:pic>
        <p:nvPicPr>
          <p:cNvPr id="2" name="Creative Commons logo">
            <a:extLst>
              <a:ext uri="{FF2B5EF4-FFF2-40B4-BE49-F238E27FC236}">
                <a16:creationId xmlns:a16="http://schemas.microsoft.com/office/drawing/2014/main" id="{86F8946A-B1BF-D2FE-C298-097FC5BB83C8}"/>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21972" y="6264471"/>
            <a:ext cx="1143000" cy="400050"/>
          </a:xfrm>
          <a:prstGeom prst="rect">
            <a:avLst/>
          </a:prstGeom>
        </p:spPr>
      </p:pic>
    </p:spTree>
    <p:extLst>
      <p:ext uri="{BB962C8B-B14F-4D97-AF65-F5344CB8AC3E}">
        <p14:creationId xmlns:p14="http://schemas.microsoft.com/office/powerpoint/2010/main" val="2139742363"/>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9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6" name="Picture 5">
            <a:extLst>
              <a:ext uri="{FF2B5EF4-FFF2-40B4-BE49-F238E27FC236}">
                <a16:creationId xmlns:a16="http://schemas.microsoft.com/office/drawing/2014/main" id="{0577AA4A-A491-7958-A596-373E6AC6B20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624918" y="-193480"/>
            <a:ext cx="9216617" cy="8180643"/>
          </a:xfrm>
          <a:prstGeom prst="rect">
            <a:avLst/>
          </a:prstGeom>
        </p:spPr>
      </p:pic>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6223000" cy="6858000"/>
          </a:xfrm>
          <a:prstGeom prst="rect">
            <a:avLst/>
          </a:prstGeom>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0"/>
            <a:ext cx="5562600"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57" y="0"/>
            <a:ext cx="4972050"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spTree>
    <p:extLst>
      <p:ext uri="{BB962C8B-B14F-4D97-AF65-F5344CB8AC3E}">
        <p14:creationId xmlns:p14="http://schemas.microsoft.com/office/powerpoint/2010/main" val="1108492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85ED-5D25-B048-1F9F-9DD6333779C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4C0821C-30ED-A311-1D13-4B49BF33CF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651017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9882-A544-B115-8CBB-598356A9ECEB}"/>
              </a:ext>
            </a:extLst>
          </p:cNvPr>
          <p:cNvSpPr>
            <a:spLocks noGrp="1"/>
          </p:cNvSpPr>
          <p:nvPr>
            <p:ph type="title"/>
          </p:nvPr>
        </p:nvSpPr>
        <p:spPr>
          <a:xfrm>
            <a:off x="831850" y="1709738"/>
            <a:ext cx="10515600" cy="2852737"/>
          </a:xfrm>
        </p:spPr>
        <p:txBody>
          <a:bodyPr anchor="b">
            <a:normAutofit/>
          </a:bodyPr>
          <a:lstStyle>
            <a:lvl1pPr>
              <a:defRPr sz="44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5498157D-C18E-142E-6CE7-F40F28B2C30C}"/>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27815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C772-8D91-2D76-2150-005579323496}"/>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7E4513A-73A9-F154-2097-4F022AC1C4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F7E9BBD4-CC86-F9F8-05AF-CC59CA06F9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1497296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8F136-C1AC-2584-FED2-35A61D6151C8}"/>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C0755BDF-B145-20D4-81DC-857DDE6EE5A7}"/>
              </a:ext>
            </a:extLst>
          </p:cNvPr>
          <p:cNvSpPr>
            <a:spLocks noGrp="1"/>
          </p:cNvSpPr>
          <p:nvPr>
            <p:ph type="body" idx="1"/>
          </p:nvPr>
        </p:nvSpPr>
        <p:spPr>
          <a:xfrm>
            <a:off x="839788" y="1681163"/>
            <a:ext cx="5157787"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B17A9F-5174-D1B2-01DF-5DB4AE4CDF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7C05FC63-4EFC-8651-8112-387539FCDED3}"/>
              </a:ext>
            </a:extLst>
          </p:cNvPr>
          <p:cNvSpPr>
            <a:spLocks noGrp="1"/>
          </p:cNvSpPr>
          <p:nvPr>
            <p:ph type="body" sz="quarter" idx="3"/>
          </p:nvPr>
        </p:nvSpPr>
        <p:spPr>
          <a:xfrm>
            <a:off x="6172200" y="1681163"/>
            <a:ext cx="5183188"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00A9FD-AF65-0CC4-2ABB-A14A5EACDC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4059788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BC5E-FDB3-72F0-CE15-07F48E13407C}"/>
              </a:ext>
            </a:extLst>
          </p:cNvPr>
          <p:cNvSpPr>
            <a:spLocks noGrp="1"/>
          </p:cNvSpPr>
          <p:nvPr>
            <p:ph type="title"/>
          </p:nvPr>
        </p:nvSpPr>
        <p:spPr/>
        <p:txBody>
          <a:bodyPr/>
          <a:lstStyle/>
          <a:p>
            <a:r>
              <a:rPr lang="en-US"/>
              <a:t>Click to edit Master title style</a:t>
            </a:r>
            <a:endParaRPr lang="en-IE"/>
          </a:p>
        </p:txBody>
      </p:sp>
    </p:spTree>
    <p:extLst>
      <p:ext uri="{BB962C8B-B14F-4D97-AF65-F5344CB8AC3E}">
        <p14:creationId xmlns:p14="http://schemas.microsoft.com/office/powerpoint/2010/main" val="2383209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310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sv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25.sv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24.png"/><Relationship Id="rId5" Type="http://schemas.openxmlformats.org/officeDocument/2006/relationships/slideLayout" Target="../slideLayouts/slideLayout15.xml"/><Relationship Id="rId10" Type="http://schemas.openxmlformats.org/officeDocument/2006/relationships/image" Target="../media/image23.svg"/><Relationship Id="rId4" Type="http://schemas.openxmlformats.org/officeDocument/2006/relationships/slideLayout" Target="../slideLayouts/slideLayout14.xml"/><Relationship Id="rId9" Type="http://schemas.openxmlformats.org/officeDocument/2006/relationships/image" Target="../media/image2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3.xml"/><Relationship Id="rId3" Type="http://schemas.openxmlformats.org/officeDocument/2006/relationships/slideLayout" Target="../slideLayouts/slideLayout20.xml"/><Relationship Id="rId21" Type="http://schemas.openxmlformats.org/officeDocument/2006/relationships/image" Target="../media/image2.pn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27.sv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26.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image" Target="../media/image3.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Oide background">
            <a:extLst>
              <a:ext uri="{FF2B5EF4-FFF2-40B4-BE49-F238E27FC236}">
                <a16:creationId xmlns:a16="http://schemas.microsoft.com/office/drawing/2014/main" id="{0F43DD38-92C2-9527-ABE5-4CDDE9E4DA11}"/>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592" y="0"/>
            <a:ext cx="12190815" cy="6857999"/>
          </a:xfrm>
          <a:prstGeom prst="rect">
            <a:avLst/>
          </a:prstGeom>
        </p:spPr>
      </p:pic>
      <p:sp>
        <p:nvSpPr>
          <p:cNvPr id="2" name="Title Placeholder 1">
            <a:extLst>
              <a:ext uri="{FF2B5EF4-FFF2-40B4-BE49-F238E27FC236}">
                <a16:creationId xmlns:a16="http://schemas.microsoft.com/office/drawing/2014/main" id="{4C27F53D-030E-D6CB-775B-E460A00295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48EEC34-8657-098E-7DF9-B78DA56695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pic>
        <p:nvPicPr>
          <p:cNvPr id="12" name="Oide logo">
            <a:extLst>
              <a:ext uri="{FF2B5EF4-FFF2-40B4-BE49-F238E27FC236}">
                <a16:creationId xmlns:a16="http://schemas.microsoft.com/office/drawing/2014/main" id="{29B03D4A-90D1-4388-1E06-16C8D54A1CFE}"/>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10430052" y="136525"/>
            <a:ext cx="1602162" cy="772902"/>
          </a:xfrm>
          <a:prstGeom prst="rect">
            <a:avLst/>
          </a:prstGeom>
        </p:spPr>
      </p:pic>
    </p:spTree>
    <p:extLst>
      <p:ext uri="{BB962C8B-B14F-4D97-AF65-F5344CB8AC3E}">
        <p14:creationId xmlns:p14="http://schemas.microsoft.com/office/powerpoint/2010/main" val="80711711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Lst>
  <p:txStyles>
    <p:title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E85A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E85A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E85A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Tagline balck">
            <a:extLst>
              <a:ext uri="{FF2B5EF4-FFF2-40B4-BE49-F238E27FC236}">
                <a16:creationId xmlns:a16="http://schemas.microsoft.com/office/drawing/2014/main" id="{2B2EEFF1-F9C4-54BC-1AAC-E59A01D24F2E}"/>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8693427" y="6347019"/>
            <a:ext cx="3334326" cy="420686"/>
          </a:xfrm>
          <a:prstGeom prst="rect">
            <a:avLst/>
          </a:prstGeom>
        </p:spPr>
      </p:pic>
      <p:pic>
        <p:nvPicPr>
          <p:cNvPr id="9" name="Oide mark black">
            <a:extLst>
              <a:ext uri="{FF2B5EF4-FFF2-40B4-BE49-F238E27FC236}">
                <a16:creationId xmlns:a16="http://schemas.microsoft.com/office/drawing/2014/main" id="{2BF40E6F-255B-4E3E-E840-D124C7E14386}"/>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0430052" y="136525"/>
            <a:ext cx="1602162" cy="770031"/>
          </a:xfrm>
          <a:prstGeom prst="rect">
            <a:avLst/>
          </a:prstGeom>
        </p:spPr>
      </p:pic>
      <p:sp>
        <p:nvSpPr>
          <p:cNvPr id="2" name="Title Placeholder 1">
            <a:extLst>
              <a:ext uri="{FF2B5EF4-FFF2-40B4-BE49-F238E27FC236}">
                <a16:creationId xmlns:a16="http://schemas.microsoft.com/office/drawing/2014/main" id="{4C27F53D-030E-D6CB-775B-E460A00295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48EEC34-8657-098E-7DF9-B78DA56695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1" name="Date Placeholder 2">
            <a:extLst>
              <a:ext uri="{FF2B5EF4-FFF2-40B4-BE49-F238E27FC236}">
                <a16:creationId xmlns:a16="http://schemas.microsoft.com/office/drawing/2014/main" id="{69600CFA-360F-FE9A-024C-4ED0D94F9D99}"/>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05/11/2025</a:t>
            </a:fld>
            <a:endParaRPr lang="en-IE"/>
          </a:p>
        </p:txBody>
      </p:sp>
      <p:sp>
        <p:nvSpPr>
          <p:cNvPr id="12" name="Footer Placeholder 3">
            <a:extLst>
              <a:ext uri="{FF2B5EF4-FFF2-40B4-BE49-F238E27FC236}">
                <a16:creationId xmlns:a16="http://schemas.microsoft.com/office/drawing/2014/main" id="{33A777B9-099E-0BE2-37CE-208164DC3CA4}"/>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3" name="Slide Number Placeholder 4">
            <a:extLst>
              <a:ext uri="{FF2B5EF4-FFF2-40B4-BE49-F238E27FC236}">
                <a16:creationId xmlns:a16="http://schemas.microsoft.com/office/drawing/2014/main" id="{75EF9B09-CFD1-0EFD-031F-5191823B3E99}"/>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163457031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6" r:id="rId7"/>
  </p:sldLayoutIdLst>
  <p:txStyles>
    <p:title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E85A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E85A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E85A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4DDA7461-6BCB-787F-8686-337D55A28E07}"/>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8693427" y="6347019"/>
            <a:ext cx="3334318" cy="420685"/>
          </a:xfrm>
          <a:prstGeom prst="rect">
            <a:avLst/>
          </a:prstGeom>
        </p:spPr>
      </p:pic>
      <p:pic>
        <p:nvPicPr>
          <p:cNvPr id="7" name="Graphic 6">
            <a:extLst>
              <a:ext uri="{FF2B5EF4-FFF2-40B4-BE49-F238E27FC236}">
                <a16:creationId xmlns:a16="http://schemas.microsoft.com/office/drawing/2014/main" id="{04FBC4F4-F8C8-E204-5C96-DAA73323AB94}"/>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10430052" y="136525"/>
            <a:ext cx="1602162" cy="772902"/>
          </a:xfrm>
          <a:prstGeom prst="rect">
            <a:avLst/>
          </a:prstGeom>
        </p:spPr>
      </p:pic>
      <p:sp>
        <p:nvSpPr>
          <p:cNvPr id="2" name="Title Placeholder 1">
            <a:extLst>
              <a:ext uri="{FF2B5EF4-FFF2-40B4-BE49-F238E27FC236}">
                <a16:creationId xmlns:a16="http://schemas.microsoft.com/office/drawing/2014/main" id="{4C27F53D-030E-D6CB-775B-E460A00295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48EEC34-8657-098E-7DF9-B78DA56695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0" name="Date Placeholder 2">
            <a:extLst>
              <a:ext uri="{FF2B5EF4-FFF2-40B4-BE49-F238E27FC236}">
                <a16:creationId xmlns:a16="http://schemas.microsoft.com/office/drawing/2014/main" id="{CE433BEB-E663-3FC4-69E6-D2FE929206ED}"/>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05/11/2025</a:t>
            </a:fld>
            <a:endParaRPr lang="en-IE"/>
          </a:p>
        </p:txBody>
      </p:sp>
      <p:sp>
        <p:nvSpPr>
          <p:cNvPr id="11" name="Footer Placeholder 3">
            <a:extLst>
              <a:ext uri="{FF2B5EF4-FFF2-40B4-BE49-F238E27FC236}">
                <a16:creationId xmlns:a16="http://schemas.microsoft.com/office/drawing/2014/main" id="{EEF992B7-500A-F63F-3935-F0BB0242A4E5}"/>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2" name="Slide Number Placeholder 4">
            <a:extLst>
              <a:ext uri="{FF2B5EF4-FFF2-40B4-BE49-F238E27FC236}">
                <a16:creationId xmlns:a16="http://schemas.microsoft.com/office/drawing/2014/main" id="{C91D3E72-AA00-455D-FC16-4DF4160090D5}"/>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99583692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7" r:id="rId7"/>
    <p:sldLayoutId id="2147483732" r:id="rId8"/>
    <p:sldLayoutId id="2147483755" r:id="rId9"/>
    <p:sldLayoutId id="2147483729" r:id="rId10"/>
    <p:sldLayoutId id="2147483730" r:id="rId11"/>
    <p:sldLayoutId id="2147483731" r:id="rId12"/>
    <p:sldLayoutId id="2147483712" r:id="rId13"/>
    <p:sldLayoutId id="2147483727" r:id="rId14"/>
    <p:sldLayoutId id="2147483711" r:id="rId15"/>
    <p:sldLayoutId id="2147483754" r:id="rId16"/>
    <p:sldLayoutId id="2147483752" r:id="rId17"/>
  </p:sldLayoutIdLst>
  <p:txStyles>
    <p:title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E85A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E85A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E85A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71.png"/><Relationship Id="rId5" Type="http://schemas.openxmlformats.org/officeDocument/2006/relationships/image" Target="../media/image53.png"/><Relationship Id="rId4" Type="http://schemas.openxmlformats.org/officeDocument/2006/relationships/image" Target="../media/image70.png"/><Relationship Id="rId9"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7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7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0.xml"/><Relationship Id="rId1" Type="http://schemas.openxmlformats.org/officeDocument/2006/relationships/slideLayout" Target="../slideLayouts/slideLayout20.xml"/><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3.xml"/><Relationship Id="rId1" Type="http://schemas.openxmlformats.org/officeDocument/2006/relationships/slideLayout" Target="../slideLayouts/slideLayout20.xml"/><Relationship Id="rId4" Type="http://schemas.openxmlformats.org/officeDocument/2006/relationships/image" Target="../media/image84.svg"/></Relationships>
</file>

<file path=ppt/slides/_rels/slide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20.xml"/><Relationship Id="rId4" Type="http://schemas.openxmlformats.org/officeDocument/2006/relationships/image" Target="../media/image84.svg"/></Relationships>
</file>

<file path=ppt/slides/_rels/slide26.xml.rels><?xml version="1.0" encoding="UTF-8" standalone="yes"?>
<Relationships xmlns="http://schemas.openxmlformats.org/package/2006/relationships"><Relationship Id="rId8" Type="http://schemas.openxmlformats.org/officeDocument/2006/relationships/image" Target="../media/image86.png"/><Relationship Id="rId3" Type="http://schemas.microsoft.com/office/2007/relationships/media" Target="../media/media2.mp4"/><Relationship Id="rId7" Type="http://schemas.openxmlformats.org/officeDocument/2006/relationships/image" Target="../media/image8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25.xml"/><Relationship Id="rId5" Type="http://schemas.openxmlformats.org/officeDocument/2006/relationships/slideLayout" Target="../slideLayouts/slideLayout20.xml"/><Relationship Id="rId4" Type="http://schemas.openxmlformats.org/officeDocument/2006/relationships/video" Target="../media/media2.mp4"/><Relationship Id="rId9" Type="http://schemas.openxmlformats.org/officeDocument/2006/relationships/image" Target="../media/image87.png"/></Relationships>
</file>

<file path=ppt/slides/_rels/slide2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7.xml"/><Relationship Id="rId1" Type="http://schemas.openxmlformats.org/officeDocument/2006/relationships/slideLayout" Target="../slideLayouts/slideLayout20.xml"/><Relationship Id="rId4" Type="http://schemas.openxmlformats.org/officeDocument/2006/relationships/image" Target="../media/image89.png"/></Relationships>
</file>

<file path=ppt/slides/_rels/slide2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23.xml"/><Relationship Id="rId5" Type="http://schemas.openxmlformats.org/officeDocument/2006/relationships/image" Target="../media/image92.png"/><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20.xml"/><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7.xml"/><Relationship Id="rId1" Type="http://schemas.openxmlformats.org/officeDocument/2006/relationships/slideLayout" Target="../slideLayouts/slideLayout18.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96.png"/></Relationships>
</file>

<file path=ppt/slides/_rels/slide3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9.xml"/><Relationship Id="rId1" Type="http://schemas.openxmlformats.org/officeDocument/2006/relationships/slideLayout" Target="../slideLayouts/slideLayout20.xml"/><Relationship Id="rId4" Type="http://schemas.openxmlformats.org/officeDocument/2006/relationships/image" Target="../media/image98.png"/></Relationships>
</file>

<file path=ppt/slides/_rels/slide4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hyperlink" Target="https://pxhere.com/ko/photo/73245"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49.png"/><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66.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png"/><Relationship Id="rId2" Type="http://schemas.openxmlformats.org/officeDocument/2006/relationships/notesSlide" Target="../notesSlides/notesSlide9.xml"/><Relationship Id="rId16" Type="http://schemas.openxmlformats.org/officeDocument/2006/relationships/image" Target="../media/image64.png"/><Relationship Id="rId1" Type="http://schemas.openxmlformats.org/officeDocument/2006/relationships/slideLayout" Target="../slideLayouts/slideLayout20.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png"/><Relationship Id="rId19" Type="http://schemas.openxmlformats.org/officeDocument/2006/relationships/image" Target="../media/image67.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CBDFC-C8FA-DE40-49B5-B6050327E79B}"/>
              </a:ext>
            </a:extLst>
          </p:cNvPr>
          <p:cNvSpPr>
            <a:spLocks noGrp="1"/>
          </p:cNvSpPr>
          <p:nvPr>
            <p:ph type="title"/>
          </p:nvPr>
        </p:nvSpPr>
        <p:spPr>
          <a:xfrm>
            <a:off x="1406616" y="1875453"/>
            <a:ext cx="9629592" cy="1972900"/>
          </a:xfrm>
        </p:spPr>
        <p:txBody>
          <a:bodyPr>
            <a:noAutofit/>
          </a:bodyPr>
          <a:lstStyle/>
          <a:p>
            <a:pPr algn="ctr">
              <a:lnSpc>
                <a:spcPct val="150000"/>
              </a:lnSpc>
            </a:pPr>
            <a:r>
              <a:rPr lang="en-IE" sz="4400">
                <a:latin typeface="+mj-lt"/>
              </a:rPr>
              <a:t>Oide Senior Cycle Classical Languages</a:t>
            </a:r>
            <a:br>
              <a:rPr lang="en-IE" sz="4400">
                <a:latin typeface="+mj-lt"/>
              </a:rPr>
            </a:br>
            <a:r>
              <a:rPr lang="en-IE" sz="4400">
                <a:latin typeface="+mj-lt"/>
              </a:rPr>
              <a:t>Ancient Greek and Latin</a:t>
            </a:r>
          </a:p>
        </p:txBody>
      </p:sp>
      <p:sp>
        <p:nvSpPr>
          <p:cNvPr id="3" name="Text Placeholder 2">
            <a:extLst>
              <a:ext uri="{FF2B5EF4-FFF2-40B4-BE49-F238E27FC236}">
                <a16:creationId xmlns:a16="http://schemas.microsoft.com/office/drawing/2014/main" id="{797FC4E4-BC50-18DB-769C-FA29A403C4F8}"/>
              </a:ext>
            </a:extLst>
          </p:cNvPr>
          <p:cNvSpPr>
            <a:spLocks noGrp="1"/>
          </p:cNvSpPr>
          <p:nvPr>
            <p:ph type="body" sz="quarter" idx="1"/>
          </p:nvPr>
        </p:nvSpPr>
        <p:spPr>
          <a:xfrm>
            <a:off x="1255854" y="3783039"/>
            <a:ext cx="9931115" cy="1503400"/>
          </a:xfrm>
        </p:spPr>
        <p:txBody>
          <a:bodyPr>
            <a:noAutofit/>
          </a:bodyPr>
          <a:lstStyle/>
          <a:p>
            <a:pPr marL="0" indent="0" algn="ctr">
              <a:buNone/>
            </a:pPr>
            <a:r>
              <a:rPr lang="en-GB" sz="2800" dirty="0">
                <a:effectLst/>
                <a:latin typeface="+mj-lt"/>
              </a:rPr>
              <a:t>Explore the research process, make connections and evaluate sources to support the Research Study</a:t>
            </a:r>
            <a:endParaRPr lang="en-IE" sz="2800" dirty="0">
              <a:latin typeface="+mj-lt"/>
            </a:endParaRPr>
          </a:p>
        </p:txBody>
      </p:sp>
    </p:spTree>
    <p:extLst>
      <p:ext uri="{BB962C8B-B14F-4D97-AF65-F5344CB8AC3E}">
        <p14:creationId xmlns:p14="http://schemas.microsoft.com/office/powerpoint/2010/main" val="1430603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82E6F-06EA-2564-40A6-E6BA5C0D9E2D}"/>
              </a:ext>
            </a:extLst>
          </p:cNvPr>
          <p:cNvSpPr>
            <a:spLocks noGrp="1"/>
          </p:cNvSpPr>
          <p:nvPr>
            <p:ph type="title"/>
          </p:nvPr>
        </p:nvSpPr>
        <p:spPr>
          <a:xfrm>
            <a:off x="101082" y="7360"/>
            <a:ext cx="10515600" cy="1325563"/>
          </a:xfrm>
        </p:spPr>
        <p:txBody>
          <a:bodyPr/>
          <a:lstStyle/>
          <a:p>
            <a:r>
              <a:rPr lang="en-IE"/>
              <a:t>Where to find the key documents</a:t>
            </a:r>
            <a:endParaRPr lang="en-GB"/>
          </a:p>
        </p:txBody>
      </p:sp>
      <p:pic>
        <p:nvPicPr>
          <p:cNvPr id="7" name="Content Placeholder 6">
            <a:extLst>
              <a:ext uri="{FF2B5EF4-FFF2-40B4-BE49-F238E27FC236}">
                <a16:creationId xmlns:a16="http://schemas.microsoft.com/office/drawing/2014/main" id="{8B515A35-AF11-3340-0F43-7E2C94DF56DE}"/>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a:stretch/>
        </p:blipFill>
        <p:spPr>
          <a:xfrm>
            <a:off x="294059" y="1749553"/>
            <a:ext cx="11897941" cy="4438305"/>
          </a:xfrm>
        </p:spPr>
      </p:pic>
    </p:spTree>
    <p:extLst>
      <p:ext uri="{BB962C8B-B14F-4D97-AF65-F5344CB8AC3E}">
        <p14:creationId xmlns:p14="http://schemas.microsoft.com/office/powerpoint/2010/main" val="394796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314FDA9-4B48-0AF0-25B0-93CC55C44C12}"/>
              </a:ext>
            </a:extLst>
          </p:cNvPr>
          <p:cNvSpPr/>
          <p:nvPr/>
        </p:nvSpPr>
        <p:spPr>
          <a:xfrm>
            <a:off x="7244861" y="2125135"/>
            <a:ext cx="5052646" cy="472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1E87F83-18A1-C799-21E9-7B79524107CD}"/>
              </a:ext>
            </a:extLst>
          </p:cNvPr>
          <p:cNvSpPr>
            <a:spLocks noGrp="1"/>
          </p:cNvSpPr>
          <p:nvPr>
            <p:ph type="title"/>
          </p:nvPr>
        </p:nvSpPr>
        <p:spPr/>
        <p:txBody>
          <a:bodyPr>
            <a:normAutofit/>
          </a:bodyPr>
          <a:lstStyle/>
          <a:p>
            <a:r>
              <a:rPr lang="en-GB">
                <a:latin typeface="Aptos" panose="020B0004020202020204" pitchFamily="34" charset="0"/>
                <a:ea typeface="Aptos" panose="020B0004020202020204" pitchFamily="34" charset="0"/>
                <a:cs typeface="Arial" panose="020B0604020202020204" pitchFamily="34" charset="0"/>
              </a:rPr>
              <a:t>Prescribed Material for the Leaving Certificate 2027 - </a:t>
            </a:r>
            <a:r>
              <a:rPr lang="en-GB"/>
              <a:t>the Capstone Text</a:t>
            </a:r>
          </a:p>
        </p:txBody>
      </p:sp>
      <p:pic>
        <p:nvPicPr>
          <p:cNvPr id="8" name="Content Placeholder 7">
            <a:extLst>
              <a:ext uri="{FF2B5EF4-FFF2-40B4-BE49-F238E27FC236}">
                <a16:creationId xmlns:a16="http://schemas.microsoft.com/office/drawing/2014/main" id="{BECD46DA-2AFB-1E01-6AA7-09F510F641B4}"/>
              </a:ext>
            </a:extLst>
          </p:cNvPr>
          <p:cNvPicPr>
            <a:picLocks noGrp="1" noChangeAspect="1"/>
          </p:cNvPicPr>
          <p:nvPr>
            <p:ph sz="half" idx="1"/>
          </p:nvPr>
        </p:nvPicPr>
        <p:blipFill>
          <a:blip r:embed="rId3"/>
          <a:stretch>
            <a:fillRect/>
          </a:stretch>
        </p:blipFill>
        <p:spPr>
          <a:xfrm>
            <a:off x="7244861" y="1921601"/>
            <a:ext cx="3356890" cy="4351338"/>
          </a:xfrm>
          <a:ln>
            <a:solidFill>
              <a:schemeClr val="bg1"/>
            </a:solidFill>
          </a:ln>
          <a:effectLst>
            <a:outerShdw blurRad="63500" sx="102000" sy="102000" algn="ctr" rotWithShape="0">
              <a:prstClr val="black">
                <a:alpha val="40000"/>
              </a:prstClr>
            </a:outerShdw>
          </a:effectLst>
        </p:spPr>
      </p:pic>
      <p:sp>
        <p:nvSpPr>
          <p:cNvPr id="20" name="TextBox 19">
            <a:extLst>
              <a:ext uri="{FF2B5EF4-FFF2-40B4-BE49-F238E27FC236}">
                <a16:creationId xmlns:a16="http://schemas.microsoft.com/office/drawing/2014/main" id="{C22D425B-84D0-960E-9C50-EE4610EFAFF6}"/>
              </a:ext>
            </a:extLst>
          </p:cNvPr>
          <p:cNvSpPr txBox="1"/>
          <p:nvPr/>
        </p:nvSpPr>
        <p:spPr>
          <a:xfrm>
            <a:off x="970971" y="2620434"/>
            <a:ext cx="5669573" cy="2308324"/>
          </a:xfrm>
          <a:prstGeom prst="rect">
            <a:avLst/>
          </a:prstGeom>
          <a:noFill/>
        </p:spPr>
        <p:txBody>
          <a:bodyPr wrap="square" rtlCol="0">
            <a:spAutoFit/>
          </a:bodyPr>
          <a:lstStyle/>
          <a:p>
            <a:pPr algn="ctr"/>
            <a:r>
              <a:rPr lang="en-IE" sz="7200" b="1">
                <a:solidFill>
                  <a:srgbClr val="FF0000"/>
                </a:solidFill>
              </a:rPr>
              <a:t>Circular 0028/2025</a:t>
            </a:r>
            <a:endParaRPr lang="en-GB" sz="7200" b="1">
              <a:solidFill>
                <a:srgbClr val="FF0000"/>
              </a:solidFill>
            </a:endParaRPr>
          </a:p>
        </p:txBody>
      </p:sp>
    </p:spTree>
    <p:extLst>
      <p:ext uri="{BB962C8B-B14F-4D97-AF65-F5344CB8AC3E}">
        <p14:creationId xmlns:p14="http://schemas.microsoft.com/office/powerpoint/2010/main" val="2390249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085C3B6-966B-D7A2-A0FF-0F1B12D4D1DF}"/>
              </a:ext>
            </a:extLst>
          </p:cNvPr>
          <p:cNvPicPr>
            <a:picLocks noChangeAspect="1"/>
          </p:cNvPicPr>
          <p:nvPr/>
        </p:nvPicPr>
        <p:blipFill>
          <a:blip r:embed="rId3"/>
          <a:stretch>
            <a:fillRect/>
          </a:stretch>
        </p:blipFill>
        <p:spPr>
          <a:xfrm>
            <a:off x="5816879" y="1833587"/>
            <a:ext cx="1803396" cy="2435753"/>
          </a:xfrm>
          <a:prstGeom prst="rect">
            <a:avLst/>
          </a:prstGeom>
          <a:ln>
            <a:solidFill>
              <a:schemeClr val="bg1"/>
            </a:solidFill>
          </a:ln>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069B6E0F-C442-65F1-D743-B754C185FC83}"/>
              </a:ext>
            </a:extLst>
          </p:cNvPr>
          <p:cNvPicPr>
            <a:picLocks noChangeAspect="1"/>
          </p:cNvPicPr>
          <p:nvPr/>
        </p:nvPicPr>
        <p:blipFill>
          <a:blip r:embed="rId4"/>
          <a:srcRect l="3410" r="4396"/>
          <a:stretch>
            <a:fillRect/>
          </a:stretch>
        </p:blipFill>
        <p:spPr>
          <a:xfrm>
            <a:off x="3189424" y="1813609"/>
            <a:ext cx="1793544" cy="2439075"/>
          </a:xfrm>
          <a:prstGeom prst="rect">
            <a:avLst/>
          </a:prstGeom>
          <a:ln>
            <a:solidFill>
              <a:schemeClr val="tx1"/>
            </a:solidFill>
          </a:ln>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8671BE94-0D84-DFC7-BA29-C9213A6BB39A}"/>
              </a:ext>
            </a:extLst>
          </p:cNvPr>
          <p:cNvPicPr>
            <a:picLocks noChangeAspect="1"/>
          </p:cNvPicPr>
          <p:nvPr/>
        </p:nvPicPr>
        <p:blipFill>
          <a:blip r:embed="rId5"/>
          <a:stretch>
            <a:fillRect/>
          </a:stretch>
        </p:blipFill>
        <p:spPr>
          <a:xfrm>
            <a:off x="558953" y="1813609"/>
            <a:ext cx="1796560" cy="2423417"/>
          </a:xfrm>
          <a:prstGeom prst="rect">
            <a:avLst/>
          </a:prstGeom>
          <a:ln>
            <a:solidFill>
              <a:schemeClr val="bg1"/>
            </a:solidFill>
          </a:ln>
          <a:effectLst>
            <a:outerShdw blurRad="63500" sx="102000" sy="102000" algn="ctr" rotWithShape="0">
              <a:prstClr val="black">
                <a:alpha val="40000"/>
              </a:prstClr>
            </a:outerShdw>
          </a:effectLst>
        </p:spPr>
      </p:pic>
      <p:sp>
        <p:nvSpPr>
          <p:cNvPr id="2" name="Title 1">
            <a:extLst>
              <a:ext uri="{FF2B5EF4-FFF2-40B4-BE49-F238E27FC236}">
                <a16:creationId xmlns:a16="http://schemas.microsoft.com/office/drawing/2014/main" id="{66AC6A06-FB8D-1BBE-C57A-C4B316049834}"/>
              </a:ext>
            </a:extLst>
          </p:cNvPr>
          <p:cNvSpPr>
            <a:spLocks noGrp="1"/>
          </p:cNvSpPr>
          <p:nvPr>
            <p:ph type="title"/>
          </p:nvPr>
        </p:nvSpPr>
        <p:spPr>
          <a:xfrm>
            <a:off x="159488" y="163259"/>
            <a:ext cx="10515600" cy="1325563"/>
          </a:xfrm>
        </p:spPr>
        <p:txBody>
          <a:bodyPr/>
          <a:lstStyle/>
          <a:p>
            <a:r>
              <a:rPr lang="en-IE"/>
              <a:t>Key documents for today</a:t>
            </a:r>
            <a:endParaRPr lang="en-GB"/>
          </a:p>
        </p:txBody>
      </p:sp>
      <p:pic>
        <p:nvPicPr>
          <p:cNvPr id="7" name="Picture 6" descr="A qr code with a few squares&#10;&#10;Description automatically generated">
            <a:extLst>
              <a:ext uri="{FF2B5EF4-FFF2-40B4-BE49-F238E27FC236}">
                <a16:creationId xmlns:a16="http://schemas.microsoft.com/office/drawing/2014/main" id="{AE426A99-C39F-6043-4C89-2B403F3959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8916" y="1496505"/>
            <a:ext cx="3748881" cy="3693494"/>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B6F821D4-6C5A-1D7E-6801-499D1534CCD8}"/>
              </a:ext>
            </a:extLst>
          </p:cNvPr>
          <p:cNvPicPr>
            <a:picLocks noChangeAspect="1"/>
          </p:cNvPicPr>
          <p:nvPr/>
        </p:nvPicPr>
        <p:blipFill>
          <a:blip r:embed="rId7"/>
          <a:srcRect l="5782" t="2728" r="2230" b="5194"/>
          <a:stretch>
            <a:fillRect/>
          </a:stretch>
        </p:blipFill>
        <p:spPr>
          <a:xfrm>
            <a:off x="736761" y="2200237"/>
            <a:ext cx="1796559" cy="2439075"/>
          </a:xfrm>
          <a:prstGeom prst="rect">
            <a:avLst/>
          </a:prstGeom>
          <a:ln>
            <a:solidFill>
              <a:schemeClr val="bg1"/>
            </a:solidFill>
          </a:ln>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C0B80A75-0ED4-2B53-426E-E7243EB6F4F5}"/>
              </a:ext>
            </a:extLst>
          </p:cNvPr>
          <p:cNvPicPr>
            <a:picLocks noChangeAspect="1"/>
          </p:cNvPicPr>
          <p:nvPr/>
        </p:nvPicPr>
        <p:blipFill>
          <a:blip r:embed="rId8"/>
          <a:stretch>
            <a:fillRect/>
          </a:stretch>
        </p:blipFill>
        <p:spPr>
          <a:xfrm>
            <a:off x="3367231" y="2172402"/>
            <a:ext cx="1793544" cy="2439075"/>
          </a:xfrm>
          <a:prstGeom prst="rect">
            <a:avLst/>
          </a:prstGeom>
          <a:ln>
            <a:solidFill>
              <a:schemeClr val="tx1"/>
            </a:solidFill>
          </a:ln>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717EEBE5-5E52-06DA-E6D2-847A752BAA00}"/>
              </a:ext>
            </a:extLst>
          </p:cNvPr>
          <p:cNvPicPr>
            <a:picLocks noChangeAspect="1"/>
          </p:cNvPicPr>
          <p:nvPr/>
        </p:nvPicPr>
        <p:blipFill>
          <a:blip r:embed="rId9"/>
          <a:srcRect r="3022"/>
          <a:stretch/>
        </p:blipFill>
        <p:spPr>
          <a:xfrm>
            <a:off x="5994686" y="2211123"/>
            <a:ext cx="1782253" cy="2435753"/>
          </a:xfrm>
          <a:prstGeom prst="rect">
            <a:avLst/>
          </a:prstGeom>
          <a:ln>
            <a:solidFill>
              <a:schemeClr val="bg1"/>
            </a:solidFill>
          </a:ln>
          <a:effectLst>
            <a:outerShdw blurRad="63500" sx="102000" sy="102000" algn="ctr" rotWithShape="0">
              <a:prstClr val="black">
                <a:alpha val="40000"/>
              </a:prstClr>
            </a:outerShdw>
          </a:effectLst>
        </p:spPr>
      </p:pic>
      <p:sp>
        <p:nvSpPr>
          <p:cNvPr id="15" name="TextBox 14">
            <a:extLst>
              <a:ext uri="{FF2B5EF4-FFF2-40B4-BE49-F238E27FC236}">
                <a16:creationId xmlns:a16="http://schemas.microsoft.com/office/drawing/2014/main" id="{1D375C13-881E-09A2-19E7-8FBE3D71977A}"/>
              </a:ext>
            </a:extLst>
          </p:cNvPr>
          <p:cNvSpPr txBox="1"/>
          <p:nvPr/>
        </p:nvSpPr>
        <p:spPr>
          <a:xfrm>
            <a:off x="390172" y="4831630"/>
            <a:ext cx="2134122" cy="923330"/>
          </a:xfrm>
          <a:prstGeom prst="rect">
            <a:avLst/>
          </a:prstGeom>
          <a:noFill/>
        </p:spPr>
        <p:txBody>
          <a:bodyPr wrap="square">
            <a:spAutoFit/>
          </a:bodyPr>
          <a:lstStyle/>
          <a:p>
            <a:pPr algn="ctr"/>
            <a:r>
              <a:rPr lang="en-GB"/>
              <a:t>Guidelines to support the Research Study</a:t>
            </a:r>
          </a:p>
        </p:txBody>
      </p:sp>
      <p:sp>
        <p:nvSpPr>
          <p:cNvPr id="17" name="TextBox 16">
            <a:extLst>
              <a:ext uri="{FF2B5EF4-FFF2-40B4-BE49-F238E27FC236}">
                <a16:creationId xmlns:a16="http://schemas.microsoft.com/office/drawing/2014/main" id="{40B33B36-5132-13F7-AD33-AE2A776E997A}"/>
              </a:ext>
            </a:extLst>
          </p:cNvPr>
          <p:cNvSpPr txBox="1"/>
          <p:nvPr/>
        </p:nvSpPr>
        <p:spPr>
          <a:xfrm>
            <a:off x="3095503" y="4831630"/>
            <a:ext cx="2134122" cy="646331"/>
          </a:xfrm>
          <a:prstGeom prst="rect">
            <a:avLst/>
          </a:prstGeom>
          <a:noFill/>
        </p:spPr>
        <p:txBody>
          <a:bodyPr wrap="square">
            <a:spAutoFit/>
          </a:bodyPr>
          <a:lstStyle/>
          <a:p>
            <a:pPr algn="ctr"/>
            <a:r>
              <a:rPr lang="en-GB"/>
              <a:t>Research Study Sample Brief</a:t>
            </a:r>
          </a:p>
        </p:txBody>
      </p:sp>
      <p:sp>
        <p:nvSpPr>
          <p:cNvPr id="19" name="TextBox 18">
            <a:extLst>
              <a:ext uri="{FF2B5EF4-FFF2-40B4-BE49-F238E27FC236}">
                <a16:creationId xmlns:a16="http://schemas.microsoft.com/office/drawing/2014/main" id="{975C022E-BDB5-0F94-CE25-401ADBA0E693}"/>
              </a:ext>
            </a:extLst>
          </p:cNvPr>
          <p:cNvSpPr txBox="1"/>
          <p:nvPr/>
        </p:nvSpPr>
        <p:spPr>
          <a:xfrm>
            <a:off x="5417288" y="4834117"/>
            <a:ext cx="2812153" cy="646331"/>
          </a:xfrm>
          <a:prstGeom prst="rect">
            <a:avLst/>
          </a:prstGeom>
          <a:noFill/>
        </p:spPr>
        <p:txBody>
          <a:bodyPr wrap="square">
            <a:spAutoFit/>
          </a:bodyPr>
          <a:lstStyle/>
          <a:p>
            <a:pPr algn="ctr"/>
            <a:r>
              <a:rPr lang="en-GB"/>
              <a:t>Classical Languages Specifications </a:t>
            </a:r>
          </a:p>
        </p:txBody>
      </p:sp>
    </p:spTree>
    <p:extLst>
      <p:ext uri="{BB962C8B-B14F-4D97-AF65-F5344CB8AC3E}">
        <p14:creationId xmlns:p14="http://schemas.microsoft.com/office/powerpoint/2010/main" val="2466895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D3673-F869-C374-DB74-9F04D8E16942}"/>
            </a:ext>
          </a:extLst>
        </p:cNvPr>
        <p:cNvGrpSpPr/>
        <p:nvPr/>
      </p:nvGrpSpPr>
      <p:grpSpPr>
        <a:xfrm>
          <a:off x="0" y="0"/>
          <a:ext cx="0" cy="0"/>
          <a:chOff x="0" y="0"/>
          <a:chExt cx="0" cy="0"/>
        </a:xfrm>
      </p:grpSpPr>
      <p:sp>
        <p:nvSpPr>
          <p:cNvPr id="32" name="Rectangle 31">
            <a:extLst>
              <a:ext uri="{FF2B5EF4-FFF2-40B4-BE49-F238E27FC236}">
                <a16:creationId xmlns:a16="http://schemas.microsoft.com/office/drawing/2014/main" id="{AE986819-F2B5-D5FC-E6EE-6F1B94DB6313}"/>
              </a:ext>
            </a:extLst>
          </p:cNvPr>
          <p:cNvSpPr/>
          <p:nvPr/>
        </p:nvSpPr>
        <p:spPr>
          <a:xfrm>
            <a:off x="9964086" y="0"/>
            <a:ext cx="2227914" cy="11220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47718EBB-8234-04EE-5D7B-CDEB0E11229A}"/>
              </a:ext>
            </a:extLst>
          </p:cNvPr>
          <p:cNvSpPr/>
          <p:nvPr/>
        </p:nvSpPr>
        <p:spPr>
          <a:xfrm>
            <a:off x="10048" y="4959679"/>
            <a:ext cx="12078119" cy="189608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8">
            <a:extLst>
              <a:ext uri="{FF2B5EF4-FFF2-40B4-BE49-F238E27FC236}">
                <a16:creationId xmlns:a16="http://schemas.microsoft.com/office/drawing/2014/main" id="{395459ED-84C0-E4B6-B4E8-EECC9720A100}"/>
              </a:ext>
            </a:extLst>
          </p:cNvPr>
          <p:cNvGrpSpPr/>
          <p:nvPr/>
        </p:nvGrpSpPr>
        <p:grpSpPr>
          <a:xfrm>
            <a:off x="1879893" y="5484173"/>
            <a:ext cx="2527856" cy="1328542"/>
            <a:chOff x="-4662" y="-50450"/>
            <a:chExt cx="998197" cy="524613"/>
          </a:xfrm>
        </p:grpSpPr>
        <p:sp>
          <p:nvSpPr>
            <p:cNvPr id="9" name="Freeform 9">
              <a:extLst>
                <a:ext uri="{FF2B5EF4-FFF2-40B4-BE49-F238E27FC236}">
                  <a16:creationId xmlns:a16="http://schemas.microsoft.com/office/drawing/2014/main" id="{6951F453-1013-5399-05FC-35E744661CE4}"/>
                </a:ext>
              </a:extLst>
            </p:cNvPr>
            <p:cNvSpPr/>
            <p:nvPr/>
          </p:nvSpPr>
          <p:spPr>
            <a:xfrm>
              <a:off x="-4662" y="-7111"/>
              <a:ext cx="993535" cy="419838"/>
            </a:xfrm>
            <a:custGeom>
              <a:avLst/>
              <a:gdLst/>
              <a:ahLst/>
              <a:cxnLst/>
              <a:rect l="l" t="t" r="r" b="b"/>
              <a:pathLst>
                <a:path w="993535" h="419838">
                  <a:moveTo>
                    <a:pt x="48870" y="0"/>
                  </a:moveTo>
                  <a:lnTo>
                    <a:pt x="944665" y="0"/>
                  </a:lnTo>
                  <a:cubicBezTo>
                    <a:pt x="971655" y="0"/>
                    <a:pt x="993535" y="21880"/>
                    <a:pt x="993535" y="48870"/>
                  </a:cubicBezTo>
                  <a:lnTo>
                    <a:pt x="993535" y="370968"/>
                  </a:lnTo>
                  <a:cubicBezTo>
                    <a:pt x="993535" y="397958"/>
                    <a:pt x="971655" y="419838"/>
                    <a:pt x="944665" y="419838"/>
                  </a:cubicBezTo>
                  <a:lnTo>
                    <a:pt x="48870" y="419838"/>
                  </a:lnTo>
                  <a:cubicBezTo>
                    <a:pt x="35909" y="419838"/>
                    <a:pt x="23479" y="414689"/>
                    <a:pt x="14314" y="405524"/>
                  </a:cubicBezTo>
                  <a:cubicBezTo>
                    <a:pt x="5149" y="396359"/>
                    <a:pt x="0" y="383929"/>
                    <a:pt x="0" y="370968"/>
                  </a:cubicBezTo>
                  <a:lnTo>
                    <a:pt x="0" y="48870"/>
                  </a:lnTo>
                  <a:cubicBezTo>
                    <a:pt x="0" y="21880"/>
                    <a:pt x="21880" y="0"/>
                    <a:pt x="48870" y="0"/>
                  </a:cubicBezTo>
                  <a:close/>
                </a:path>
              </a:pathLst>
            </a:custGeom>
            <a:solidFill>
              <a:srgbClr val="DEEDE9"/>
            </a:solidFill>
            <a:ln w="57150" cap="rnd">
              <a:solidFill>
                <a:srgbClr val="000000"/>
              </a:solidFill>
              <a:prstDash val="solid"/>
              <a:round/>
            </a:ln>
          </p:spPr>
          <p:txBody>
            <a:bodyPr/>
            <a:lstStyle/>
            <a:p>
              <a:pPr defTabSz="414955"/>
              <a:endParaRPr lang="en-GB" sz="817">
                <a:solidFill>
                  <a:prstClr val="black"/>
                </a:solidFill>
                <a:latin typeface="Calibri"/>
              </a:endParaRPr>
            </a:p>
          </p:txBody>
        </p:sp>
        <p:sp>
          <p:nvSpPr>
            <p:cNvPr id="10" name="TextBox 10">
              <a:extLst>
                <a:ext uri="{FF2B5EF4-FFF2-40B4-BE49-F238E27FC236}">
                  <a16:creationId xmlns:a16="http://schemas.microsoft.com/office/drawing/2014/main" id="{C5C60668-ACB9-91BF-B35E-7E18A77ABE8B}"/>
                </a:ext>
              </a:extLst>
            </p:cNvPr>
            <p:cNvSpPr txBox="1"/>
            <p:nvPr/>
          </p:nvSpPr>
          <p:spPr>
            <a:xfrm>
              <a:off x="0" y="-50450"/>
              <a:ext cx="993535" cy="524613"/>
            </a:xfrm>
            <a:prstGeom prst="rect">
              <a:avLst/>
            </a:prstGeom>
          </p:spPr>
          <p:txBody>
            <a:bodyPr lIns="32599" tIns="32599" rIns="32599" bIns="32599" rtlCol="0" anchor="ctr"/>
            <a:lstStyle/>
            <a:p>
              <a:pPr algn="ctr" defTabSz="414955">
                <a:lnSpc>
                  <a:spcPts val="2069"/>
                </a:lnSpc>
              </a:pPr>
              <a:r>
                <a:rPr lang="en-US" sz="1604" b="1">
                  <a:solidFill>
                    <a:srgbClr val="000000"/>
                  </a:solidFill>
                  <a:latin typeface="Arial Bold"/>
                  <a:ea typeface="Arial Bold"/>
                  <a:cs typeface="Arial Bold"/>
                  <a:sym typeface="Arial Bold"/>
                </a:rPr>
                <a:t>Additional Assessment Component</a:t>
              </a:r>
            </a:p>
            <a:p>
              <a:pPr algn="ctr" defTabSz="414955">
                <a:lnSpc>
                  <a:spcPts val="2069"/>
                </a:lnSpc>
              </a:pPr>
              <a:r>
                <a:rPr lang="en-US" sz="1604" b="1">
                  <a:solidFill>
                    <a:srgbClr val="000000"/>
                  </a:solidFill>
                  <a:latin typeface="Arial Bold"/>
                  <a:ea typeface="Arial Bold"/>
                  <a:cs typeface="Arial Bold"/>
                  <a:sym typeface="Arial Bold"/>
                </a:rPr>
                <a:t>40%</a:t>
              </a:r>
            </a:p>
          </p:txBody>
        </p:sp>
      </p:grpSp>
      <p:sp>
        <p:nvSpPr>
          <p:cNvPr id="12" name="Freeform 12">
            <a:extLst>
              <a:ext uri="{FF2B5EF4-FFF2-40B4-BE49-F238E27FC236}">
                <a16:creationId xmlns:a16="http://schemas.microsoft.com/office/drawing/2014/main" id="{9DFEE7C2-2BDA-C3F4-3433-1F26B35BA8F5}"/>
              </a:ext>
            </a:extLst>
          </p:cNvPr>
          <p:cNvSpPr/>
          <p:nvPr/>
        </p:nvSpPr>
        <p:spPr>
          <a:xfrm>
            <a:off x="7632289" y="5610779"/>
            <a:ext cx="2516049" cy="1063207"/>
          </a:xfrm>
          <a:custGeom>
            <a:avLst/>
            <a:gdLst/>
            <a:ahLst/>
            <a:cxnLst/>
            <a:rect l="l" t="t" r="r" b="b"/>
            <a:pathLst>
              <a:path w="993535" h="419838">
                <a:moveTo>
                  <a:pt x="48870" y="0"/>
                </a:moveTo>
                <a:lnTo>
                  <a:pt x="944665" y="0"/>
                </a:lnTo>
                <a:cubicBezTo>
                  <a:pt x="971655" y="0"/>
                  <a:pt x="993535" y="21880"/>
                  <a:pt x="993535" y="48870"/>
                </a:cubicBezTo>
                <a:lnTo>
                  <a:pt x="993535" y="370968"/>
                </a:lnTo>
                <a:cubicBezTo>
                  <a:pt x="993535" y="397958"/>
                  <a:pt x="971655" y="419838"/>
                  <a:pt x="944665" y="419838"/>
                </a:cubicBezTo>
                <a:lnTo>
                  <a:pt x="48870" y="419838"/>
                </a:lnTo>
                <a:cubicBezTo>
                  <a:pt x="35909" y="419838"/>
                  <a:pt x="23479" y="414689"/>
                  <a:pt x="14314" y="405524"/>
                </a:cubicBezTo>
                <a:cubicBezTo>
                  <a:pt x="5149" y="396359"/>
                  <a:pt x="0" y="383929"/>
                  <a:pt x="0" y="370968"/>
                </a:cubicBezTo>
                <a:lnTo>
                  <a:pt x="0" y="48870"/>
                </a:lnTo>
                <a:cubicBezTo>
                  <a:pt x="0" y="21880"/>
                  <a:pt x="21880" y="0"/>
                  <a:pt x="48870" y="0"/>
                </a:cubicBezTo>
                <a:close/>
              </a:path>
            </a:pathLst>
          </a:custGeom>
          <a:solidFill>
            <a:srgbClr val="DEEDE9"/>
          </a:solidFill>
          <a:ln w="57150" cap="rnd">
            <a:solidFill>
              <a:srgbClr val="000000"/>
            </a:solidFill>
            <a:prstDash val="solid"/>
            <a:round/>
          </a:ln>
        </p:spPr>
        <p:txBody>
          <a:bodyPr/>
          <a:lstStyle/>
          <a:p>
            <a:pPr defTabSz="414955"/>
            <a:endParaRPr lang="en-GB" sz="817">
              <a:solidFill>
                <a:prstClr val="black"/>
              </a:solidFill>
              <a:latin typeface="Calibri"/>
            </a:endParaRPr>
          </a:p>
        </p:txBody>
      </p:sp>
      <p:sp>
        <p:nvSpPr>
          <p:cNvPr id="13" name="TextBox 13">
            <a:extLst>
              <a:ext uri="{FF2B5EF4-FFF2-40B4-BE49-F238E27FC236}">
                <a16:creationId xmlns:a16="http://schemas.microsoft.com/office/drawing/2014/main" id="{CC823ED4-5A62-EC58-416A-6BFD96594236}"/>
              </a:ext>
            </a:extLst>
          </p:cNvPr>
          <p:cNvSpPr txBox="1"/>
          <p:nvPr/>
        </p:nvSpPr>
        <p:spPr>
          <a:xfrm>
            <a:off x="7645926" y="5529686"/>
            <a:ext cx="2516049" cy="1328542"/>
          </a:xfrm>
          <a:prstGeom prst="rect">
            <a:avLst/>
          </a:prstGeom>
        </p:spPr>
        <p:txBody>
          <a:bodyPr lIns="32599" tIns="32599" rIns="32599" bIns="32599" rtlCol="0" anchor="ctr"/>
          <a:lstStyle/>
          <a:p>
            <a:pPr algn="ctr" defTabSz="414955">
              <a:lnSpc>
                <a:spcPts val="2069"/>
              </a:lnSpc>
            </a:pPr>
            <a:r>
              <a:rPr lang="en-US" sz="1604" b="1">
                <a:solidFill>
                  <a:srgbClr val="000000"/>
                </a:solidFill>
                <a:latin typeface="Arial Bold"/>
                <a:ea typeface="Arial Bold"/>
                <a:cs typeface="Arial Bold"/>
                <a:sym typeface="Arial Bold"/>
              </a:rPr>
              <a:t>Examination</a:t>
            </a:r>
          </a:p>
          <a:p>
            <a:pPr algn="ctr" defTabSz="414955">
              <a:lnSpc>
                <a:spcPts val="2069"/>
              </a:lnSpc>
            </a:pPr>
            <a:r>
              <a:rPr lang="en-US" sz="1604" b="1">
                <a:solidFill>
                  <a:srgbClr val="000000"/>
                </a:solidFill>
                <a:latin typeface="Arial Bold"/>
                <a:ea typeface="Arial Bold"/>
                <a:cs typeface="Arial Bold"/>
                <a:sym typeface="Arial Bold"/>
              </a:rPr>
              <a:t>60%</a:t>
            </a:r>
          </a:p>
        </p:txBody>
      </p:sp>
      <p:grpSp>
        <p:nvGrpSpPr>
          <p:cNvPr id="46" name="Group 45">
            <a:extLst>
              <a:ext uri="{FF2B5EF4-FFF2-40B4-BE49-F238E27FC236}">
                <a16:creationId xmlns:a16="http://schemas.microsoft.com/office/drawing/2014/main" id="{9B00FBAE-EC3D-23E5-0922-5AD8B09F57CD}"/>
              </a:ext>
            </a:extLst>
          </p:cNvPr>
          <p:cNvGrpSpPr/>
          <p:nvPr/>
        </p:nvGrpSpPr>
        <p:grpSpPr>
          <a:xfrm>
            <a:off x="4047336" y="3368561"/>
            <a:ext cx="4097326" cy="1328542"/>
            <a:chOff x="4724957" y="2868728"/>
            <a:chExt cx="2530947" cy="1328542"/>
          </a:xfrm>
        </p:grpSpPr>
        <p:sp>
          <p:nvSpPr>
            <p:cNvPr id="15" name="Freeform 15">
              <a:extLst>
                <a:ext uri="{FF2B5EF4-FFF2-40B4-BE49-F238E27FC236}">
                  <a16:creationId xmlns:a16="http://schemas.microsoft.com/office/drawing/2014/main" id="{C4B84E16-2A9E-E41A-A9E2-6E9E49815737}"/>
                </a:ext>
              </a:extLst>
            </p:cNvPr>
            <p:cNvSpPr/>
            <p:nvPr/>
          </p:nvSpPr>
          <p:spPr>
            <a:xfrm>
              <a:off x="4724957" y="3069149"/>
              <a:ext cx="2516050" cy="1063207"/>
            </a:xfrm>
            <a:custGeom>
              <a:avLst/>
              <a:gdLst/>
              <a:ahLst/>
              <a:cxnLst/>
              <a:rect l="l" t="t" r="r" b="b"/>
              <a:pathLst>
                <a:path w="993535" h="419838">
                  <a:moveTo>
                    <a:pt x="48870" y="0"/>
                  </a:moveTo>
                  <a:lnTo>
                    <a:pt x="944665" y="0"/>
                  </a:lnTo>
                  <a:cubicBezTo>
                    <a:pt x="971655" y="0"/>
                    <a:pt x="993535" y="21880"/>
                    <a:pt x="993535" y="48870"/>
                  </a:cubicBezTo>
                  <a:lnTo>
                    <a:pt x="993535" y="370968"/>
                  </a:lnTo>
                  <a:cubicBezTo>
                    <a:pt x="993535" y="397958"/>
                    <a:pt x="971655" y="419838"/>
                    <a:pt x="944665" y="419838"/>
                  </a:cubicBezTo>
                  <a:lnTo>
                    <a:pt x="48870" y="419838"/>
                  </a:lnTo>
                  <a:cubicBezTo>
                    <a:pt x="35909" y="419838"/>
                    <a:pt x="23479" y="414689"/>
                    <a:pt x="14314" y="405524"/>
                  </a:cubicBezTo>
                  <a:cubicBezTo>
                    <a:pt x="5149" y="396359"/>
                    <a:pt x="0" y="383929"/>
                    <a:pt x="0" y="370968"/>
                  </a:cubicBezTo>
                  <a:lnTo>
                    <a:pt x="0" y="48870"/>
                  </a:lnTo>
                  <a:cubicBezTo>
                    <a:pt x="0" y="21880"/>
                    <a:pt x="21880" y="0"/>
                    <a:pt x="48870" y="0"/>
                  </a:cubicBezTo>
                  <a:close/>
                </a:path>
              </a:pathLst>
            </a:custGeom>
            <a:solidFill>
              <a:srgbClr val="DEEDE9"/>
            </a:solidFill>
            <a:ln w="57150" cap="rnd">
              <a:solidFill>
                <a:srgbClr val="000000"/>
              </a:solidFill>
              <a:prstDash val="solid"/>
              <a:round/>
            </a:ln>
          </p:spPr>
          <p:txBody>
            <a:bodyPr/>
            <a:lstStyle/>
            <a:p>
              <a:pPr defTabSz="414955"/>
              <a:endParaRPr lang="en-GB" sz="817">
                <a:solidFill>
                  <a:prstClr val="black"/>
                </a:solidFill>
                <a:latin typeface="Calibri"/>
              </a:endParaRPr>
            </a:p>
          </p:txBody>
        </p:sp>
        <p:sp>
          <p:nvSpPr>
            <p:cNvPr id="16" name="TextBox 16">
              <a:extLst>
                <a:ext uri="{FF2B5EF4-FFF2-40B4-BE49-F238E27FC236}">
                  <a16:creationId xmlns:a16="http://schemas.microsoft.com/office/drawing/2014/main" id="{C7323CD6-F5A9-125E-CF11-913378AD9231}"/>
                </a:ext>
              </a:extLst>
            </p:cNvPr>
            <p:cNvSpPr txBox="1"/>
            <p:nvPr/>
          </p:nvSpPr>
          <p:spPr>
            <a:xfrm>
              <a:off x="4739854" y="2868728"/>
              <a:ext cx="2516050" cy="1328542"/>
            </a:xfrm>
            <a:prstGeom prst="rect">
              <a:avLst/>
            </a:prstGeom>
          </p:spPr>
          <p:txBody>
            <a:bodyPr lIns="32599" tIns="32599" rIns="32599" bIns="32599" rtlCol="0" anchor="ctr"/>
            <a:lstStyle/>
            <a:p>
              <a:pPr algn="ctr" defTabSz="414955">
                <a:lnSpc>
                  <a:spcPts val="2069"/>
                </a:lnSpc>
              </a:pPr>
              <a:r>
                <a:rPr lang="en-US" sz="1604" b="1">
                  <a:solidFill>
                    <a:srgbClr val="000000"/>
                  </a:solidFill>
                  <a:latin typeface="Arial Bold"/>
                  <a:ea typeface="Arial Bold"/>
                  <a:cs typeface="Arial Bold"/>
                  <a:sym typeface="Arial Bold"/>
                </a:rPr>
                <a:t>Teaching, Learning </a:t>
              </a:r>
            </a:p>
            <a:p>
              <a:pPr algn="ctr" defTabSz="414955">
                <a:lnSpc>
                  <a:spcPts val="2069"/>
                </a:lnSpc>
              </a:pPr>
              <a:r>
                <a:rPr lang="en-US" sz="1604" b="1">
                  <a:solidFill>
                    <a:srgbClr val="000000"/>
                  </a:solidFill>
                  <a:latin typeface="Arial Bold"/>
                  <a:ea typeface="Arial Bold"/>
                  <a:cs typeface="Arial Bold"/>
                  <a:sym typeface="Arial Bold"/>
                </a:rPr>
                <a:t>and Assessment</a:t>
              </a:r>
            </a:p>
          </p:txBody>
        </p:sp>
      </p:grpSp>
      <p:grpSp>
        <p:nvGrpSpPr>
          <p:cNvPr id="2" name="Group 1">
            <a:extLst>
              <a:ext uri="{FF2B5EF4-FFF2-40B4-BE49-F238E27FC236}">
                <a16:creationId xmlns:a16="http://schemas.microsoft.com/office/drawing/2014/main" id="{4450F4AF-838D-697D-23A9-E5DF27163228}"/>
              </a:ext>
            </a:extLst>
          </p:cNvPr>
          <p:cNvGrpSpPr/>
          <p:nvPr/>
        </p:nvGrpSpPr>
        <p:grpSpPr>
          <a:xfrm>
            <a:off x="4432863" y="2468274"/>
            <a:ext cx="3390900" cy="961683"/>
            <a:chOff x="4354835" y="2948158"/>
            <a:chExt cx="3390900" cy="961683"/>
          </a:xfrm>
        </p:grpSpPr>
        <p:sp>
          <p:nvSpPr>
            <p:cNvPr id="3" name="Freeform 3">
              <a:extLst>
                <a:ext uri="{FF2B5EF4-FFF2-40B4-BE49-F238E27FC236}">
                  <a16:creationId xmlns:a16="http://schemas.microsoft.com/office/drawing/2014/main" id="{36DA6001-EA00-745C-6F32-CD07C83FBC1D}"/>
                </a:ext>
              </a:extLst>
            </p:cNvPr>
            <p:cNvSpPr/>
            <p:nvPr/>
          </p:nvSpPr>
          <p:spPr>
            <a:xfrm>
              <a:off x="4354835" y="3033145"/>
              <a:ext cx="3390900" cy="813197"/>
            </a:xfrm>
            <a:custGeom>
              <a:avLst/>
              <a:gdLst/>
              <a:ahLst/>
              <a:cxnLst/>
              <a:rect l="l" t="t" r="r" b="b"/>
              <a:pathLst>
                <a:path w="589086" h="419838">
                  <a:moveTo>
                    <a:pt x="82423" y="0"/>
                  </a:moveTo>
                  <a:lnTo>
                    <a:pt x="506662" y="0"/>
                  </a:lnTo>
                  <a:cubicBezTo>
                    <a:pt x="552183" y="0"/>
                    <a:pt x="589086" y="36902"/>
                    <a:pt x="589086" y="82423"/>
                  </a:cubicBezTo>
                  <a:lnTo>
                    <a:pt x="589086" y="337415"/>
                  </a:lnTo>
                  <a:cubicBezTo>
                    <a:pt x="589086" y="382936"/>
                    <a:pt x="552183" y="419838"/>
                    <a:pt x="506662" y="419838"/>
                  </a:cubicBezTo>
                  <a:lnTo>
                    <a:pt x="82423" y="419838"/>
                  </a:lnTo>
                  <a:cubicBezTo>
                    <a:pt x="36902" y="419838"/>
                    <a:pt x="0" y="382936"/>
                    <a:pt x="0" y="337415"/>
                  </a:cubicBezTo>
                  <a:lnTo>
                    <a:pt x="0" y="82423"/>
                  </a:lnTo>
                  <a:cubicBezTo>
                    <a:pt x="0" y="36902"/>
                    <a:pt x="36902" y="0"/>
                    <a:pt x="82423" y="0"/>
                  </a:cubicBezTo>
                  <a:close/>
                </a:path>
              </a:pathLst>
            </a:custGeom>
            <a:solidFill>
              <a:srgbClr val="DEEDE9"/>
            </a:solidFill>
            <a:ln w="57150" cap="rnd">
              <a:solidFill>
                <a:srgbClr val="000000"/>
              </a:solidFill>
              <a:prstDash val="solid"/>
              <a:round/>
            </a:ln>
          </p:spPr>
          <p:txBody>
            <a:bodyPr/>
            <a:lstStyle/>
            <a:p>
              <a:pPr defTabSz="414955"/>
              <a:endParaRPr lang="en-GB" sz="817">
                <a:solidFill>
                  <a:prstClr val="black"/>
                </a:solidFill>
                <a:latin typeface="Calibri"/>
              </a:endParaRPr>
            </a:p>
          </p:txBody>
        </p:sp>
        <p:sp>
          <p:nvSpPr>
            <p:cNvPr id="19" name="TextBox 19">
              <a:extLst>
                <a:ext uri="{FF2B5EF4-FFF2-40B4-BE49-F238E27FC236}">
                  <a16:creationId xmlns:a16="http://schemas.microsoft.com/office/drawing/2014/main" id="{9A8D164A-88CF-F331-1DB8-7E2F246BE05F}"/>
                </a:ext>
              </a:extLst>
            </p:cNvPr>
            <p:cNvSpPr txBox="1">
              <a:spLocks/>
            </p:cNvSpPr>
            <p:nvPr/>
          </p:nvSpPr>
          <p:spPr>
            <a:xfrm>
              <a:off x="4464121" y="2948158"/>
              <a:ext cx="3194942" cy="961683"/>
            </a:xfrm>
            <a:prstGeom prst="rect">
              <a:avLst/>
            </a:prstGeom>
          </p:spPr>
          <p:txBody>
            <a:bodyPr lIns="32599" tIns="32599" rIns="32599" bIns="32599" rtlCol="0" anchor="ctr"/>
            <a:lstStyle/>
            <a:p>
              <a:pPr algn="ctr" defTabSz="414955">
                <a:lnSpc>
                  <a:spcPts val="2069"/>
                </a:lnSpc>
              </a:pPr>
              <a:r>
                <a:rPr lang="en-US" sz="1604" b="1">
                  <a:latin typeface="Arial" panose="020B0604020202020204" pitchFamily="34" charset="0"/>
                  <a:ea typeface="Arial Bold"/>
                  <a:cs typeface="Arial" panose="020B0604020202020204" pitchFamily="34" charset="0"/>
                  <a:sym typeface="Arial Bold"/>
                </a:rPr>
                <a:t>Indicative Vocabulary List</a:t>
              </a:r>
            </a:p>
          </p:txBody>
        </p:sp>
      </p:grpSp>
      <p:sp>
        <p:nvSpPr>
          <p:cNvPr id="21" name="Freeform 21">
            <a:extLst>
              <a:ext uri="{FF2B5EF4-FFF2-40B4-BE49-F238E27FC236}">
                <a16:creationId xmlns:a16="http://schemas.microsoft.com/office/drawing/2014/main" id="{8D50F642-B9AA-6734-5845-BD21CA7B3027}"/>
              </a:ext>
            </a:extLst>
          </p:cNvPr>
          <p:cNvSpPr/>
          <p:nvPr/>
        </p:nvSpPr>
        <p:spPr>
          <a:xfrm>
            <a:off x="337722" y="5723614"/>
            <a:ext cx="1401749" cy="913410"/>
          </a:xfrm>
          <a:custGeom>
            <a:avLst/>
            <a:gdLst/>
            <a:ahLst/>
            <a:cxnLst/>
            <a:rect l="l" t="t" r="r" b="b"/>
            <a:pathLst>
              <a:path w="553521" h="360686">
                <a:moveTo>
                  <a:pt x="87719" y="0"/>
                </a:moveTo>
                <a:lnTo>
                  <a:pt x="465802" y="0"/>
                </a:lnTo>
                <a:cubicBezTo>
                  <a:pt x="514248" y="0"/>
                  <a:pt x="553521" y="39273"/>
                  <a:pt x="553521" y="87719"/>
                </a:cubicBezTo>
                <a:lnTo>
                  <a:pt x="553521" y="272967"/>
                </a:lnTo>
                <a:cubicBezTo>
                  <a:pt x="553521" y="321413"/>
                  <a:pt x="514248" y="360686"/>
                  <a:pt x="465802" y="360686"/>
                </a:cubicBezTo>
                <a:lnTo>
                  <a:pt x="87719" y="360686"/>
                </a:lnTo>
                <a:cubicBezTo>
                  <a:pt x="39273" y="360686"/>
                  <a:pt x="0" y="321413"/>
                  <a:pt x="0" y="272967"/>
                </a:cubicBezTo>
                <a:lnTo>
                  <a:pt x="0" y="87719"/>
                </a:lnTo>
                <a:cubicBezTo>
                  <a:pt x="0" y="39273"/>
                  <a:pt x="39273" y="0"/>
                  <a:pt x="87719" y="0"/>
                </a:cubicBezTo>
                <a:close/>
              </a:path>
            </a:pathLst>
          </a:custGeom>
          <a:solidFill>
            <a:srgbClr val="DD7C5E"/>
          </a:solidFill>
          <a:ln w="57150" cap="rnd">
            <a:solidFill>
              <a:srgbClr val="000000"/>
            </a:solidFill>
            <a:prstDash val="solid"/>
            <a:round/>
          </a:ln>
        </p:spPr>
        <p:txBody>
          <a:bodyPr/>
          <a:lstStyle/>
          <a:p>
            <a:pPr defTabSz="414955"/>
            <a:endParaRPr lang="en-GB" sz="817">
              <a:solidFill>
                <a:prstClr val="black"/>
              </a:solidFill>
              <a:latin typeface="Calibri"/>
            </a:endParaRPr>
          </a:p>
        </p:txBody>
      </p:sp>
      <p:grpSp>
        <p:nvGrpSpPr>
          <p:cNvPr id="55" name="Group 54">
            <a:extLst>
              <a:ext uri="{FF2B5EF4-FFF2-40B4-BE49-F238E27FC236}">
                <a16:creationId xmlns:a16="http://schemas.microsoft.com/office/drawing/2014/main" id="{E8A5ECB5-59B5-726E-D121-1075D4A88A2F}"/>
              </a:ext>
            </a:extLst>
          </p:cNvPr>
          <p:cNvGrpSpPr/>
          <p:nvPr/>
        </p:nvGrpSpPr>
        <p:grpSpPr>
          <a:xfrm>
            <a:off x="10351839" y="639376"/>
            <a:ext cx="1409531" cy="1178745"/>
            <a:chOff x="10151115" y="2945415"/>
            <a:chExt cx="1409531" cy="1178745"/>
          </a:xfrm>
        </p:grpSpPr>
        <p:sp>
          <p:nvSpPr>
            <p:cNvPr id="27" name="Freeform 27">
              <a:extLst>
                <a:ext uri="{FF2B5EF4-FFF2-40B4-BE49-F238E27FC236}">
                  <a16:creationId xmlns:a16="http://schemas.microsoft.com/office/drawing/2014/main" id="{4D29C2BA-6ADD-3955-5C8A-2ABF48BA3C4D}"/>
                </a:ext>
              </a:extLst>
            </p:cNvPr>
            <p:cNvSpPr/>
            <p:nvPr/>
          </p:nvSpPr>
          <p:spPr>
            <a:xfrm>
              <a:off x="10158897" y="3102435"/>
              <a:ext cx="1401749" cy="913410"/>
            </a:xfrm>
            <a:custGeom>
              <a:avLst/>
              <a:gdLst/>
              <a:ahLst/>
              <a:cxnLst/>
              <a:rect l="l" t="t" r="r" b="b"/>
              <a:pathLst>
                <a:path w="553521" h="360686">
                  <a:moveTo>
                    <a:pt x="87719" y="0"/>
                  </a:moveTo>
                  <a:lnTo>
                    <a:pt x="465802" y="0"/>
                  </a:lnTo>
                  <a:cubicBezTo>
                    <a:pt x="514248" y="0"/>
                    <a:pt x="553521" y="39273"/>
                    <a:pt x="553521" y="87719"/>
                  </a:cubicBezTo>
                  <a:lnTo>
                    <a:pt x="553521" y="272967"/>
                  </a:lnTo>
                  <a:cubicBezTo>
                    <a:pt x="553521" y="321413"/>
                    <a:pt x="514248" y="360686"/>
                    <a:pt x="465802" y="360686"/>
                  </a:cubicBezTo>
                  <a:lnTo>
                    <a:pt x="87719" y="360686"/>
                  </a:lnTo>
                  <a:cubicBezTo>
                    <a:pt x="39273" y="360686"/>
                    <a:pt x="0" y="321413"/>
                    <a:pt x="0" y="272967"/>
                  </a:cubicBezTo>
                  <a:lnTo>
                    <a:pt x="0" y="87719"/>
                  </a:lnTo>
                  <a:cubicBezTo>
                    <a:pt x="0" y="39273"/>
                    <a:pt x="39273" y="0"/>
                    <a:pt x="87719" y="0"/>
                  </a:cubicBezTo>
                  <a:close/>
                </a:path>
              </a:pathLst>
            </a:custGeom>
            <a:solidFill>
              <a:srgbClr val="DD7C5E"/>
            </a:solidFill>
            <a:ln w="57150" cap="rnd">
              <a:solidFill>
                <a:srgbClr val="000000"/>
              </a:solidFill>
              <a:prstDash val="solid"/>
              <a:round/>
            </a:ln>
          </p:spPr>
          <p:txBody>
            <a:bodyPr/>
            <a:lstStyle/>
            <a:p>
              <a:pPr defTabSz="414955"/>
              <a:endParaRPr lang="en-GB" sz="817">
                <a:solidFill>
                  <a:prstClr val="black"/>
                </a:solidFill>
                <a:latin typeface="Calibri"/>
              </a:endParaRPr>
            </a:p>
          </p:txBody>
        </p:sp>
        <p:sp>
          <p:nvSpPr>
            <p:cNvPr id="28" name="TextBox 28">
              <a:extLst>
                <a:ext uri="{FF2B5EF4-FFF2-40B4-BE49-F238E27FC236}">
                  <a16:creationId xmlns:a16="http://schemas.microsoft.com/office/drawing/2014/main" id="{BFAD6A9F-B2EC-46E3-DB47-91C6ADD994AA}"/>
                </a:ext>
              </a:extLst>
            </p:cNvPr>
            <p:cNvSpPr txBox="1"/>
            <p:nvPr/>
          </p:nvSpPr>
          <p:spPr>
            <a:xfrm>
              <a:off x="10151115" y="2945415"/>
              <a:ext cx="1401749" cy="1178745"/>
            </a:xfrm>
            <a:prstGeom prst="rect">
              <a:avLst/>
            </a:prstGeom>
          </p:spPr>
          <p:txBody>
            <a:bodyPr lIns="32599" tIns="32599" rIns="32599" bIns="32599" rtlCol="0" anchor="ctr"/>
            <a:lstStyle/>
            <a:p>
              <a:pPr algn="ctr" defTabSz="414955">
                <a:lnSpc>
                  <a:spcPts val="2069"/>
                </a:lnSpc>
              </a:pPr>
              <a:r>
                <a:rPr lang="en-US" sz="1604" b="1">
                  <a:solidFill>
                    <a:schemeClr val="bg1"/>
                  </a:solidFill>
                  <a:latin typeface="Arial" panose="020B0604020202020204" pitchFamily="34" charset="0"/>
                  <a:ea typeface="Arial Bold"/>
                  <a:cs typeface="Arial" panose="020B0604020202020204" pitchFamily="34" charset="0"/>
                  <a:sym typeface="Arial Bold"/>
                </a:rPr>
                <a:t>Capstone Oide Support Document</a:t>
              </a:r>
            </a:p>
          </p:txBody>
        </p:sp>
      </p:grpSp>
      <p:sp>
        <p:nvSpPr>
          <p:cNvPr id="41" name="Freeform 41">
            <a:extLst>
              <a:ext uri="{FF2B5EF4-FFF2-40B4-BE49-F238E27FC236}">
                <a16:creationId xmlns:a16="http://schemas.microsoft.com/office/drawing/2014/main" id="{A8A5FEB4-A31E-C056-506F-4780BA91AD3D}"/>
              </a:ext>
            </a:extLst>
          </p:cNvPr>
          <p:cNvSpPr/>
          <p:nvPr/>
        </p:nvSpPr>
        <p:spPr>
          <a:xfrm>
            <a:off x="226740" y="86673"/>
            <a:ext cx="2911426" cy="698742"/>
          </a:xfrm>
          <a:custGeom>
            <a:avLst/>
            <a:gdLst/>
            <a:ahLst/>
            <a:cxnLst/>
            <a:rect l="l" t="t" r="r" b="b"/>
            <a:pathLst>
              <a:path w="6415921" h="1539821">
                <a:moveTo>
                  <a:pt x="0" y="0"/>
                </a:moveTo>
                <a:lnTo>
                  <a:pt x="6415921" y="0"/>
                </a:lnTo>
                <a:lnTo>
                  <a:pt x="6415921" y="1539821"/>
                </a:lnTo>
                <a:lnTo>
                  <a:pt x="0" y="1539821"/>
                </a:lnTo>
                <a:lnTo>
                  <a:pt x="0" y="0"/>
                </a:lnTo>
                <a:close/>
              </a:path>
            </a:pathLst>
          </a:custGeom>
          <a:blipFill>
            <a:blip r:embed="rId3"/>
            <a:stretch>
              <a:fillRect/>
            </a:stretch>
          </a:blipFill>
        </p:spPr>
        <p:txBody>
          <a:bodyPr/>
          <a:lstStyle/>
          <a:p>
            <a:pPr defTabSz="414955"/>
            <a:endParaRPr lang="en-GB" sz="817">
              <a:solidFill>
                <a:prstClr val="black"/>
              </a:solidFill>
              <a:latin typeface="Calibri"/>
            </a:endParaRPr>
          </a:p>
        </p:txBody>
      </p:sp>
      <p:grpSp>
        <p:nvGrpSpPr>
          <p:cNvPr id="5" name="Group 5">
            <a:extLst>
              <a:ext uri="{FF2B5EF4-FFF2-40B4-BE49-F238E27FC236}">
                <a16:creationId xmlns:a16="http://schemas.microsoft.com/office/drawing/2014/main" id="{75DB1A38-0F31-EEFA-C548-0EDD8770EF77}"/>
              </a:ext>
            </a:extLst>
          </p:cNvPr>
          <p:cNvGrpSpPr/>
          <p:nvPr/>
        </p:nvGrpSpPr>
        <p:grpSpPr>
          <a:xfrm>
            <a:off x="3588575" y="162890"/>
            <a:ext cx="5040084" cy="1095160"/>
            <a:chOff x="0" y="0"/>
            <a:chExt cx="1113091" cy="622098"/>
          </a:xfrm>
        </p:grpSpPr>
        <p:sp>
          <p:nvSpPr>
            <p:cNvPr id="6" name="Freeform 6">
              <a:extLst>
                <a:ext uri="{FF2B5EF4-FFF2-40B4-BE49-F238E27FC236}">
                  <a16:creationId xmlns:a16="http://schemas.microsoft.com/office/drawing/2014/main" id="{050E61D4-E0BE-9347-0FB6-ECE12FCC23A6}"/>
                </a:ext>
              </a:extLst>
            </p:cNvPr>
            <p:cNvSpPr/>
            <p:nvPr/>
          </p:nvSpPr>
          <p:spPr>
            <a:xfrm>
              <a:off x="0" y="0"/>
              <a:ext cx="1113091" cy="622098"/>
            </a:xfrm>
            <a:custGeom>
              <a:avLst/>
              <a:gdLst/>
              <a:ahLst/>
              <a:cxnLst/>
              <a:rect l="l" t="t" r="r" b="b"/>
              <a:pathLst>
                <a:path w="1113091" h="622098">
                  <a:moveTo>
                    <a:pt x="43621" y="0"/>
                  </a:moveTo>
                  <a:lnTo>
                    <a:pt x="1069470" y="0"/>
                  </a:lnTo>
                  <a:cubicBezTo>
                    <a:pt x="1081039" y="0"/>
                    <a:pt x="1092134" y="4596"/>
                    <a:pt x="1100315" y="12776"/>
                  </a:cubicBezTo>
                  <a:cubicBezTo>
                    <a:pt x="1108495" y="20957"/>
                    <a:pt x="1113091" y="32052"/>
                    <a:pt x="1113091" y="43621"/>
                  </a:cubicBezTo>
                  <a:lnTo>
                    <a:pt x="1113091" y="578477"/>
                  </a:lnTo>
                  <a:cubicBezTo>
                    <a:pt x="1113091" y="602568"/>
                    <a:pt x="1093561" y="622098"/>
                    <a:pt x="1069470" y="622098"/>
                  </a:cubicBezTo>
                  <a:lnTo>
                    <a:pt x="43621" y="622098"/>
                  </a:lnTo>
                  <a:cubicBezTo>
                    <a:pt x="19530" y="622098"/>
                    <a:pt x="0" y="602568"/>
                    <a:pt x="0" y="578477"/>
                  </a:cubicBezTo>
                  <a:lnTo>
                    <a:pt x="0" y="43621"/>
                  </a:lnTo>
                  <a:cubicBezTo>
                    <a:pt x="0" y="19530"/>
                    <a:pt x="19530" y="0"/>
                    <a:pt x="43621" y="0"/>
                  </a:cubicBezTo>
                  <a:close/>
                </a:path>
              </a:pathLst>
            </a:custGeom>
            <a:solidFill>
              <a:srgbClr val="DEEDE9"/>
            </a:solidFill>
            <a:ln w="57150" cap="rnd">
              <a:solidFill>
                <a:srgbClr val="000000"/>
              </a:solidFill>
              <a:prstDash val="solid"/>
              <a:round/>
            </a:ln>
          </p:spPr>
          <p:txBody>
            <a:bodyPr/>
            <a:lstStyle/>
            <a:p>
              <a:pPr defTabSz="414955"/>
              <a:endParaRPr lang="en-GB" sz="817">
                <a:solidFill>
                  <a:prstClr val="black"/>
                </a:solidFill>
                <a:latin typeface="Calibri"/>
              </a:endParaRPr>
            </a:p>
          </p:txBody>
        </p:sp>
        <p:sp>
          <p:nvSpPr>
            <p:cNvPr id="7" name="TextBox 7">
              <a:extLst>
                <a:ext uri="{FF2B5EF4-FFF2-40B4-BE49-F238E27FC236}">
                  <a16:creationId xmlns:a16="http://schemas.microsoft.com/office/drawing/2014/main" id="{12692635-7AB8-1C4B-9BC6-A3B0D102620C}"/>
                </a:ext>
              </a:extLst>
            </p:cNvPr>
            <p:cNvSpPr txBox="1"/>
            <p:nvPr/>
          </p:nvSpPr>
          <p:spPr>
            <a:xfrm>
              <a:off x="0" y="-114300"/>
              <a:ext cx="1113091" cy="736398"/>
            </a:xfrm>
            <a:prstGeom prst="rect">
              <a:avLst/>
            </a:prstGeom>
          </p:spPr>
          <p:txBody>
            <a:bodyPr lIns="32599" tIns="32599" rIns="32599" bIns="32599" rtlCol="0" anchor="ctr"/>
            <a:lstStyle/>
            <a:p>
              <a:pPr algn="ctr" defTabSz="414955">
                <a:lnSpc>
                  <a:spcPts val="1886"/>
                </a:lnSpc>
              </a:pPr>
              <a:endParaRPr sz="817">
                <a:solidFill>
                  <a:prstClr val="black"/>
                </a:solidFill>
                <a:latin typeface="Calibri"/>
              </a:endParaRPr>
            </a:p>
          </p:txBody>
        </p:sp>
      </p:grpSp>
      <p:sp>
        <p:nvSpPr>
          <p:cNvPr id="43" name="TextBox 43">
            <a:extLst>
              <a:ext uri="{FF2B5EF4-FFF2-40B4-BE49-F238E27FC236}">
                <a16:creationId xmlns:a16="http://schemas.microsoft.com/office/drawing/2014/main" id="{D270092D-EF38-412C-F185-8C2EC4C0E9F6}"/>
              </a:ext>
            </a:extLst>
          </p:cNvPr>
          <p:cNvSpPr txBox="1"/>
          <p:nvPr/>
        </p:nvSpPr>
        <p:spPr>
          <a:xfrm>
            <a:off x="3717472" y="440563"/>
            <a:ext cx="4757056" cy="615553"/>
          </a:xfrm>
          <a:prstGeom prst="rect">
            <a:avLst/>
          </a:prstGeom>
        </p:spPr>
        <p:txBody>
          <a:bodyPr wrap="square" lIns="0" tIns="0" rIns="0" bIns="0" rtlCol="0" anchor="t">
            <a:spAutoFit/>
          </a:bodyPr>
          <a:lstStyle/>
          <a:p>
            <a:pPr algn="ctr" defTabSz="414955">
              <a:lnSpc>
                <a:spcPts val="2407"/>
              </a:lnSpc>
            </a:pPr>
            <a:r>
              <a:rPr lang="en-US" sz="2407" b="1">
                <a:latin typeface="Arial Bold"/>
                <a:ea typeface="Arial Bold"/>
                <a:cs typeface="Arial Bold"/>
                <a:sym typeface="Arial Bold"/>
              </a:rPr>
              <a:t>Ancient Greek/Latin</a:t>
            </a:r>
          </a:p>
          <a:p>
            <a:pPr algn="ctr" defTabSz="414955">
              <a:lnSpc>
                <a:spcPts val="2407"/>
              </a:lnSpc>
            </a:pPr>
            <a:r>
              <a:rPr lang="en-US" sz="2407" b="1">
                <a:latin typeface="Arial Bold"/>
                <a:ea typeface="Arial Bold"/>
                <a:cs typeface="Arial Bold"/>
                <a:sym typeface="Arial Bold"/>
              </a:rPr>
              <a:t>Specification </a:t>
            </a:r>
          </a:p>
        </p:txBody>
      </p:sp>
      <p:sp>
        <p:nvSpPr>
          <p:cNvPr id="207" name="TextBox 22">
            <a:extLst>
              <a:ext uri="{FF2B5EF4-FFF2-40B4-BE49-F238E27FC236}">
                <a16:creationId xmlns:a16="http://schemas.microsoft.com/office/drawing/2014/main" id="{4D7CE8CF-DD97-9E06-63F9-2270912AF492}"/>
              </a:ext>
            </a:extLst>
          </p:cNvPr>
          <p:cNvSpPr txBox="1"/>
          <p:nvPr/>
        </p:nvSpPr>
        <p:spPr>
          <a:xfrm>
            <a:off x="280704" y="5550703"/>
            <a:ext cx="1401749" cy="1178745"/>
          </a:xfrm>
          <a:prstGeom prst="rect">
            <a:avLst/>
          </a:prstGeom>
        </p:spPr>
        <p:txBody>
          <a:bodyPr lIns="32599" tIns="32599" rIns="32599" bIns="32599" rtlCol="0" anchor="ctr"/>
          <a:lstStyle/>
          <a:p>
            <a:pPr algn="ctr" defTabSz="414955">
              <a:lnSpc>
                <a:spcPts val="2069"/>
              </a:lnSpc>
            </a:pPr>
            <a:r>
              <a:rPr lang="en-US" sz="1604" b="1">
                <a:solidFill>
                  <a:schemeClr val="bg1"/>
                </a:solidFill>
                <a:latin typeface="Arial" panose="020B0604020202020204" pitchFamily="34" charset="0"/>
                <a:ea typeface="Arial Bold"/>
                <a:cs typeface="Arial" panose="020B0604020202020204" pitchFamily="34" charset="0"/>
                <a:sym typeface="Arial Bold"/>
              </a:rPr>
              <a:t>AAC Guidelines</a:t>
            </a:r>
          </a:p>
        </p:txBody>
      </p:sp>
      <p:grpSp>
        <p:nvGrpSpPr>
          <p:cNvPr id="217" name="Group 216">
            <a:extLst>
              <a:ext uri="{FF2B5EF4-FFF2-40B4-BE49-F238E27FC236}">
                <a16:creationId xmlns:a16="http://schemas.microsoft.com/office/drawing/2014/main" id="{48563C02-0CA2-D16E-35F8-8CA1C85209EE}"/>
              </a:ext>
            </a:extLst>
          </p:cNvPr>
          <p:cNvGrpSpPr/>
          <p:nvPr/>
        </p:nvGrpSpPr>
        <p:grpSpPr>
          <a:xfrm>
            <a:off x="10260282" y="5588877"/>
            <a:ext cx="1415386" cy="1178745"/>
            <a:chOff x="23160066" y="12320206"/>
            <a:chExt cx="3119090" cy="2597605"/>
          </a:xfrm>
        </p:grpSpPr>
        <p:sp>
          <p:nvSpPr>
            <p:cNvPr id="208" name="Freeform 21">
              <a:extLst>
                <a:ext uri="{FF2B5EF4-FFF2-40B4-BE49-F238E27FC236}">
                  <a16:creationId xmlns:a16="http://schemas.microsoft.com/office/drawing/2014/main" id="{6BAAC144-3BA5-6F77-5987-44CABD0354FE}"/>
                </a:ext>
              </a:extLst>
            </p:cNvPr>
            <p:cNvSpPr/>
            <p:nvPr/>
          </p:nvSpPr>
          <p:spPr>
            <a:xfrm>
              <a:off x="23190117" y="12617126"/>
              <a:ext cx="3089039" cy="2012886"/>
            </a:xfrm>
            <a:custGeom>
              <a:avLst/>
              <a:gdLst/>
              <a:ahLst/>
              <a:cxnLst/>
              <a:rect l="l" t="t" r="r" b="b"/>
              <a:pathLst>
                <a:path w="553521" h="360686">
                  <a:moveTo>
                    <a:pt x="87719" y="0"/>
                  </a:moveTo>
                  <a:lnTo>
                    <a:pt x="465802" y="0"/>
                  </a:lnTo>
                  <a:cubicBezTo>
                    <a:pt x="514248" y="0"/>
                    <a:pt x="553521" y="39273"/>
                    <a:pt x="553521" y="87719"/>
                  </a:cubicBezTo>
                  <a:lnTo>
                    <a:pt x="553521" y="272967"/>
                  </a:lnTo>
                  <a:cubicBezTo>
                    <a:pt x="553521" y="321413"/>
                    <a:pt x="514248" y="360686"/>
                    <a:pt x="465802" y="360686"/>
                  </a:cubicBezTo>
                  <a:lnTo>
                    <a:pt x="87719" y="360686"/>
                  </a:lnTo>
                  <a:cubicBezTo>
                    <a:pt x="39273" y="360686"/>
                    <a:pt x="0" y="321413"/>
                    <a:pt x="0" y="272967"/>
                  </a:cubicBezTo>
                  <a:lnTo>
                    <a:pt x="0" y="87719"/>
                  </a:lnTo>
                  <a:cubicBezTo>
                    <a:pt x="0" y="39273"/>
                    <a:pt x="39273" y="0"/>
                    <a:pt x="87719" y="0"/>
                  </a:cubicBezTo>
                  <a:close/>
                </a:path>
              </a:pathLst>
            </a:custGeom>
            <a:solidFill>
              <a:srgbClr val="DD7C5E"/>
            </a:solidFill>
            <a:ln w="57150" cap="rnd">
              <a:solidFill>
                <a:srgbClr val="000000"/>
              </a:solidFill>
              <a:prstDash val="solid"/>
              <a:round/>
            </a:ln>
          </p:spPr>
          <p:txBody>
            <a:bodyPr/>
            <a:lstStyle/>
            <a:p>
              <a:pPr defTabSz="414955"/>
              <a:endParaRPr lang="en-GB" sz="817">
                <a:solidFill>
                  <a:prstClr val="black"/>
                </a:solidFill>
                <a:latin typeface="Calibri"/>
              </a:endParaRPr>
            </a:p>
          </p:txBody>
        </p:sp>
        <p:sp>
          <p:nvSpPr>
            <p:cNvPr id="210" name="TextBox 22">
              <a:extLst>
                <a:ext uri="{FF2B5EF4-FFF2-40B4-BE49-F238E27FC236}">
                  <a16:creationId xmlns:a16="http://schemas.microsoft.com/office/drawing/2014/main" id="{78A14B96-2801-029C-041D-71BD1A9008BD}"/>
                </a:ext>
              </a:extLst>
            </p:cNvPr>
            <p:cNvSpPr txBox="1"/>
            <p:nvPr/>
          </p:nvSpPr>
          <p:spPr>
            <a:xfrm>
              <a:off x="23160066" y="12320206"/>
              <a:ext cx="3089039" cy="2597605"/>
            </a:xfrm>
            <a:prstGeom prst="rect">
              <a:avLst/>
            </a:prstGeom>
          </p:spPr>
          <p:txBody>
            <a:bodyPr lIns="32599" tIns="32599" rIns="32599" bIns="32599" rtlCol="0" anchor="ctr"/>
            <a:lstStyle/>
            <a:p>
              <a:pPr algn="ctr" defTabSz="414955">
                <a:lnSpc>
                  <a:spcPts val="2069"/>
                </a:lnSpc>
              </a:pPr>
              <a:r>
                <a:rPr lang="en-US" sz="1604" b="1">
                  <a:solidFill>
                    <a:schemeClr val="bg1"/>
                  </a:solidFill>
                  <a:latin typeface="Arial" panose="020B0604020202020204" pitchFamily="34" charset="0"/>
                  <a:ea typeface="Arial Bold"/>
                  <a:cs typeface="Arial" panose="020B0604020202020204" pitchFamily="34" charset="0"/>
                  <a:sym typeface="Arial Bold"/>
                </a:rPr>
                <a:t>Sample Papers x4</a:t>
              </a:r>
            </a:p>
          </p:txBody>
        </p:sp>
      </p:grpSp>
      <p:cxnSp>
        <p:nvCxnSpPr>
          <p:cNvPr id="58" name="Straight Arrow Connector 57">
            <a:extLst>
              <a:ext uri="{FF2B5EF4-FFF2-40B4-BE49-F238E27FC236}">
                <a16:creationId xmlns:a16="http://schemas.microsoft.com/office/drawing/2014/main" id="{1F782B20-2AA0-00A7-7028-960FE5CF1ACB}"/>
              </a:ext>
            </a:extLst>
          </p:cNvPr>
          <p:cNvCxnSpPr>
            <a:cxnSpLocks/>
          </p:cNvCxnSpPr>
          <p:nvPr/>
        </p:nvCxnSpPr>
        <p:spPr>
          <a:xfrm flipH="1">
            <a:off x="6074771" y="3245055"/>
            <a:ext cx="1750" cy="522871"/>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93991703-35BD-11D0-DF5A-E7F477131719}"/>
              </a:ext>
            </a:extLst>
          </p:cNvPr>
          <p:cNvCxnSpPr>
            <a:cxnSpLocks/>
          </p:cNvCxnSpPr>
          <p:nvPr/>
        </p:nvCxnSpPr>
        <p:spPr>
          <a:xfrm flipV="1">
            <a:off x="9315577" y="1340833"/>
            <a:ext cx="991230" cy="12540"/>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2C57B763-DA8A-45BE-64A1-82E8F449E484}"/>
              </a:ext>
            </a:extLst>
          </p:cNvPr>
          <p:cNvCxnSpPr>
            <a:cxnSpLocks/>
          </p:cNvCxnSpPr>
          <p:nvPr/>
        </p:nvCxnSpPr>
        <p:spPr>
          <a:xfrm flipH="1">
            <a:off x="1638768" y="6125529"/>
            <a:ext cx="391257" cy="14545"/>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871FE473-F55F-7437-0416-12EA2F1D3C47}"/>
              </a:ext>
            </a:extLst>
          </p:cNvPr>
          <p:cNvCxnSpPr>
            <a:cxnSpLocks/>
          </p:cNvCxnSpPr>
          <p:nvPr/>
        </p:nvCxnSpPr>
        <p:spPr>
          <a:xfrm>
            <a:off x="9964086" y="6193957"/>
            <a:ext cx="395535" cy="0"/>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C437785D-DA73-B48C-6A3A-0FC2D76B6C5D}"/>
              </a:ext>
            </a:extLst>
          </p:cNvPr>
          <p:cNvGrpSpPr/>
          <p:nvPr/>
        </p:nvGrpSpPr>
        <p:grpSpPr>
          <a:xfrm>
            <a:off x="4407750" y="4969727"/>
            <a:ext cx="3191966" cy="1255460"/>
            <a:chOff x="4407750" y="4969727"/>
            <a:chExt cx="3191966" cy="1255460"/>
          </a:xfrm>
        </p:grpSpPr>
        <p:cxnSp>
          <p:nvCxnSpPr>
            <p:cNvPr id="82" name="Connector: Elbow 81">
              <a:extLst>
                <a:ext uri="{FF2B5EF4-FFF2-40B4-BE49-F238E27FC236}">
                  <a16:creationId xmlns:a16="http://schemas.microsoft.com/office/drawing/2014/main" id="{130EB7D2-8D3D-A561-41AF-6C8A0DD04A92}"/>
                </a:ext>
              </a:extLst>
            </p:cNvPr>
            <p:cNvCxnSpPr>
              <a:cxnSpLocks/>
            </p:cNvCxnSpPr>
            <p:nvPr/>
          </p:nvCxnSpPr>
          <p:spPr>
            <a:xfrm>
              <a:off x="6068764" y="5093744"/>
              <a:ext cx="1530952" cy="1131443"/>
            </a:xfrm>
            <a:prstGeom prst="bentConnector3">
              <a:avLst>
                <a:gd name="adj1" fmla="val 227"/>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Connector: Elbow 85">
              <a:extLst>
                <a:ext uri="{FF2B5EF4-FFF2-40B4-BE49-F238E27FC236}">
                  <a16:creationId xmlns:a16="http://schemas.microsoft.com/office/drawing/2014/main" id="{B6F308A9-D6D4-4AEF-E39B-D23A87E67EC0}"/>
                </a:ext>
              </a:extLst>
            </p:cNvPr>
            <p:cNvCxnSpPr>
              <a:cxnSpLocks/>
            </p:cNvCxnSpPr>
            <p:nvPr/>
          </p:nvCxnSpPr>
          <p:spPr>
            <a:xfrm rot="5400000">
              <a:off x="4614058" y="4763419"/>
              <a:ext cx="1248397" cy="1661014"/>
            </a:xfrm>
            <a:prstGeom prst="bentConnector2">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4">
            <a:extLst>
              <a:ext uri="{FF2B5EF4-FFF2-40B4-BE49-F238E27FC236}">
                <a16:creationId xmlns:a16="http://schemas.microsoft.com/office/drawing/2014/main" id="{1F9DFF67-1F19-F4AE-9528-877688477321}"/>
              </a:ext>
            </a:extLst>
          </p:cNvPr>
          <p:cNvGrpSpPr/>
          <p:nvPr/>
        </p:nvGrpSpPr>
        <p:grpSpPr>
          <a:xfrm>
            <a:off x="3575958" y="1179371"/>
            <a:ext cx="5040083" cy="1328542"/>
            <a:chOff x="0" y="-68156"/>
            <a:chExt cx="993535" cy="524613"/>
          </a:xfrm>
        </p:grpSpPr>
        <p:sp>
          <p:nvSpPr>
            <p:cNvPr id="20" name="Freeform 15">
              <a:extLst>
                <a:ext uri="{FF2B5EF4-FFF2-40B4-BE49-F238E27FC236}">
                  <a16:creationId xmlns:a16="http://schemas.microsoft.com/office/drawing/2014/main" id="{BC2CF586-DC48-EEAD-5C0B-78325545D15E}"/>
                </a:ext>
              </a:extLst>
            </p:cNvPr>
            <p:cNvSpPr/>
            <p:nvPr/>
          </p:nvSpPr>
          <p:spPr>
            <a:xfrm>
              <a:off x="0" y="0"/>
              <a:ext cx="993535" cy="419838"/>
            </a:xfrm>
            <a:custGeom>
              <a:avLst/>
              <a:gdLst/>
              <a:ahLst/>
              <a:cxnLst/>
              <a:rect l="l" t="t" r="r" b="b"/>
              <a:pathLst>
                <a:path w="993535" h="419838">
                  <a:moveTo>
                    <a:pt x="48870" y="0"/>
                  </a:moveTo>
                  <a:lnTo>
                    <a:pt x="944665" y="0"/>
                  </a:lnTo>
                  <a:cubicBezTo>
                    <a:pt x="971655" y="0"/>
                    <a:pt x="993535" y="21880"/>
                    <a:pt x="993535" y="48870"/>
                  </a:cubicBezTo>
                  <a:lnTo>
                    <a:pt x="993535" y="370968"/>
                  </a:lnTo>
                  <a:cubicBezTo>
                    <a:pt x="993535" y="397958"/>
                    <a:pt x="971655" y="419838"/>
                    <a:pt x="944665" y="419838"/>
                  </a:cubicBezTo>
                  <a:lnTo>
                    <a:pt x="48870" y="419838"/>
                  </a:lnTo>
                  <a:cubicBezTo>
                    <a:pt x="35909" y="419838"/>
                    <a:pt x="23479" y="414689"/>
                    <a:pt x="14314" y="405524"/>
                  </a:cubicBezTo>
                  <a:cubicBezTo>
                    <a:pt x="5149" y="396359"/>
                    <a:pt x="0" y="383929"/>
                    <a:pt x="0" y="370968"/>
                  </a:cubicBezTo>
                  <a:lnTo>
                    <a:pt x="0" y="48870"/>
                  </a:lnTo>
                  <a:cubicBezTo>
                    <a:pt x="0" y="21880"/>
                    <a:pt x="21880" y="0"/>
                    <a:pt x="48870" y="0"/>
                  </a:cubicBezTo>
                  <a:close/>
                </a:path>
              </a:pathLst>
            </a:custGeom>
            <a:solidFill>
              <a:srgbClr val="DEEDE9"/>
            </a:solidFill>
            <a:ln w="57150" cap="rnd">
              <a:solidFill>
                <a:srgbClr val="000000"/>
              </a:solidFill>
              <a:prstDash val="solid"/>
              <a:round/>
            </a:ln>
          </p:spPr>
          <p:txBody>
            <a:bodyPr/>
            <a:lstStyle/>
            <a:p>
              <a:pPr defTabSz="414955"/>
              <a:endParaRPr lang="en-GB" sz="817">
                <a:solidFill>
                  <a:prstClr val="black"/>
                </a:solidFill>
                <a:latin typeface="Calibri"/>
              </a:endParaRPr>
            </a:p>
          </p:txBody>
        </p:sp>
        <p:sp>
          <p:nvSpPr>
            <p:cNvPr id="29" name="TextBox 16">
              <a:extLst>
                <a:ext uri="{FF2B5EF4-FFF2-40B4-BE49-F238E27FC236}">
                  <a16:creationId xmlns:a16="http://schemas.microsoft.com/office/drawing/2014/main" id="{477EF29D-34FD-F03B-79F4-865358CFE427}"/>
                </a:ext>
              </a:extLst>
            </p:cNvPr>
            <p:cNvSpPr txBox="1"/>
            <p:nvPr/>
          </p:nvSpPr>
          <p:spPr>
            <a:xfrm>
              <a:off x="0" y="-68156"/>
              <a:ext cx="993535" cy="524613"/>
            </a:xfrm>
            <a:prstGeom prst="rect">
              <a:avLst/>
            </a:prstGeom>
          </p:spPr>
          <p:txBody>
            <a:bodyPr lIns="32599" tIns="32599" rIns="32599" bIns="32599" rtlCol="0" anchor="ctr"/>
            <a:lstStyle/>
            <a:p>
              <a:pPr algn="ctr" defTabSz="414955">
                <a:lnSpc>
                  <a:spcPts val="2069"/>
                </a:lnSpc>
              </a:pPr>
              <a:r>
                <a:rPr lang="en-US" sz="1604" b="1">
                  <a:solidFill>
                    <a:srgbClr val="000000"/>
                  </a:solidFill>
                  <a:latin typeface="Arial Bold"/>
                  <a:ea typeface="Arial Bold"/>
                  <a:cs typeface="Arial Bold"/>
                  <a:sym typeface="Arial Bold"/>
                </a:rPr>
                <a:t>Department Circular 0028/2025 </a:t>
              </a:r>
            </a:p>
          </p:txBody>
        </p:sp>
      </p:grpSp>
      <p:sp>
        <p:nvSpPr>
          <p:cNvPr id="36" name="Freeform 30">
            <a:extLst>
              <a:ext uri="{FF2B5EF4-FFF2-40B4-BE49-F238E27FC236}">
                <a16:creationId xmlns:a16="http://schemas.microsoft.com/office/drawing/2014/main" id="{6CE99F57-1DA6-EC19-1A01-959BB66AE5EC}"/>
              </a:ext>
            </a:extLst>
          </p:cNvPr>
          <p:cNvSpPr/>
          <p:nvPr/>
        </p:nvSpPr>
        <p:spPr>
          <a:xfrm>
            <a:off x="2911013" y="809230"/>
            <a:ext cx="1401749" cy="1063206"/>
          </a:xfrm>
          <a:custGeom>
            <a:avLst/>
            <a:gdLst/>
            <a:ahLst/>
            <a:cxnLst/>
            <a:rect l="l" t="t" r="r" b="b"/>
            <a:pathLst>
              <a:path w="553521" h="360686">
                <a:moveTo>
                  <a:pt x="87719" y="0"/>
                </a:moveTo>
                <a:lnTo>
                  <a:pt x="465802" y="0"/>
                </a:lnTo>
                <a:cubicBezTo>
                  <a:pt x="514248" y="0"/>
                  <a:pt x="553521" y="39273"/>
                  <a:pt x="553521" y="87719"/>
                </a:cubicBezTo>
                <a:lnTo>
                  <a:pt x="553521" y="272967"/>
                </a:lnTo>
                <a:cubicBezTo>
                  <a:pt x="553521" y="321413"/>
                  <a:pt x="514248" y="360686"/>
                  <a:pt x="465802" y="360686"/>
                </a:cubicBezTo>
                <a:lnTo>
                  <a:pt x="87719" y="360686"/>
                </a:lnTo>
                <a:cubicBezTo>
                  <a:pt x="39273" y="360686"/>
                  <a:pt x="0" y="321413"/>
                  <a:pt x="0" y="272967"/>
                </a:cubicBezTo>
                <a:lnTo>
                  <a:pt x="0" y="87719"/>
                </a:lnTo>
                <a:cubicBezTo>
                  <a:pt x="0" y="39273"/>
                  <a:pt x="39273" y="0"/>
                  <a:pt x="87719" y="0"/>
                </a:cubicBezTo>
                <a:close/>
              </a:path>
            </a:pathLst>
          </a:custGeom>
          <a:solidFill>
            <a:schemeClr val="accent3">
              <a:lumMod val="60000"/>
              <a:lumOff val="40000"/>
            </a:schemeClr>
          </a:solidFill>
          <a:ln w="57150" cap="rnd">
            <a:solidFill>
              <a:srgbClr val="000000"/>
            </a:solidFill>
            <a:prstDash val="solid"/>
            <a:round/>
          </a:ln>
        </p:spPr>
        <p:txBody>
          <a:bodyPr/>
          <a:lstStyle/>
          <a:p>
            <a:pPr defTabSz="414955"/>
            <a:endParaRPr lang="en-GB" sz="817">
              <a:solidFill>
                <a:prstClr val="black"/>
              </a:solidFill>
              <a:latin typeface="Calibri"/>
            </a:endParaRPr>
          </a:p>
        </p:txBody>
      </p:sp>
      <p:sp>
        <p:nvSpPr>
          <p:cNvPr id="30" name="Freeform 30">
            <a:extLst>
              <a:ext uri="{FF2B5EF4-FFF2-40B4-BE49-F238E27FC236}">
                <a16:creationId xmlns:a16="http://schemas.microsoft.com/office/drawing/2014/main" id="{835BA47B-E5C6-4166-27D1-6E0B1F09090A}"/>
              </a:ext>
            </a:extLst>
          </p:cNvPr>
          <p:cNvSpPr/>
          <p:nvPr/>
        </p:nvSpPr>
        <p:spPr>
          <a:xfrm>
            <a:off x="7868796" y="766388"/>
            <a:ext cx="1401749" cy="1063206"/>
          </a:xfrm>
          <a:custGeom>
            <a:avLst/>
            <a:gdLst/>
            <a:ahLst/>
            <a:cxnLst/>
            <a:rect l="l" t="t" r="r" b="b"/>
            <a:pathLst>
              <a:path w="553521" h="360686">
                <a:moveTo>
                  <a:pt x="87719" y="0"/>
                </a:moveTo>
                <a:lnTo>
                  <a:pt x="465802" y="0"/>
                </a:lnTo>
                <a:cubicBezTo>
                  <a:pt x="514248" y="0"/>
                  <a:pt x="553521" y="39273"/>
                  <a:pt x="553521" y="87719"/>
                </a:cubicBezTo>
                <a:lnTo>
                  <a:pt x="553521" y="272967"/>
                </a:lnTo>
                <a:cubicBezTo>
                  <a:pt x="553521" y="321413"/>
                  <a:pt x="514248" y="360686"/>
                  <a:pt x="465802" y="360686"/>
                </a:cubicBezTo>
                <a:lnTo>
                  <a:pt x="87719" y="360686"/>
                </a:lnTo>
                <a:cubicBezTo>
                  <a:pt x="39273" y="360686"/>
                  <a:pt x="0" y="321413"/>
                  <a:pt x="0" y="272967"/>
                </a:cubicBezTo>
                <a:lnTo>
                  <a:pt x="0" y="87719"/>
                </a:lnTo>
                <a:cubicBezTo>
                  <a:pt x="0" y="39273"/>
                  <a:pt x="39273" y="0"/>
                  <a:pt x="87719" y="0"/>
                </a:cubicBezTo>
                <a:close/>
              </a:path>
            </a:pathLst>
          </a:custGeom>
          <a:solidFill>
            <a:schemeClr val="accent3">
              <a:lumMod val="60000"/>
              <a:lumOff val="40000"/>
            </a:schemeClr>
          </a:solidFill>
          <a:ln w="57150" cap="rnd">
            <a:solidFill>
              <a:srgbClr val="000000"/>
            </a:solidFill>
            <a:prstDash val="solid"/>
            <a:round/>
          </a:ln>
        </p:spPr>
        <p:txBody>
          <a:bodyPr/>
          <a:lstStyle/>
          <a:p>
            <a:pPr defTabSz="414955"/>
            <a:endParaRPr lang="en-GB" sz="817">
              <a:solidFill>
                <a:prstClr val="black"/>
              </a:solidFill>
              <a:latin typeface="Calibri"/>
            </a:endParaRPr>
          </a:p>
        </p:txBody>
      </p:sp>
      <p:sp>
        <p:nvSpPr>
          <p:cNvPr id="25" name="TextBox 25">
            <a:extLst>
              <a:ext uri="{FF2B5EF4-FFF2-40B4-BE49-F238E27FC236}">
                <a16:creationId xmlns:a16="http://schemas.microsoft.com/office/drawing/2014/main" id="{75EAC62E-89C1-708C-16AE-2FDF83C99873}"/>
              </a:ext>
            </a:extLst>
          </p:cNvPr>
          <p:cNvSpPr txBox="1"/>
          <p:nvPr/>
        </p:nvSpPr>
        <p:spPr>
          <a:xfrm>
            <a:off x="7823763" y="614041"/>
            <a:ext cx="1491814" cy="1328542"/>
          </a:xfrm>
          <a:prstGeom prst="rect">
            <a:avLst/>
          </a:prstGeom>
        </p:spPr>
        <p:txBody>
          <a:bodyPr lIns="32599" tIns="32599" rIns="32599" bIns="32599" rtlCol="0" anchor="ctr"/>
          <a:lstStyle/>
          <a:p>
            <a:pPr algn="ctr" defTabSz="414955">
              <a:lnSpc>
                <a:spcPts val="2069"/>
              </a:lnSpc>
            </a:pPr>
            <a:r>
              <a:rPr lang="en-US" sz="1604" b="1">
                <a:solidFill>
                  <a:srgbClr val="000000"/>
                </a:solidFill>
                <a:latin typeface="Arial Bold"/>
                <a:ea typeface="Arial Bold"/>
                <a:cs typeface="Arial Bold"/>
                <a:sym typeface="Arial Bold"/>
              </a:rPr>
              <a:t>Capstone </a:t>
            </a:r>
          </a:p>
          <a:p>
            <a:pPr algn="ctr" defTabSz="414955">
              <a:lnSpc>
                <a:spcPts val="2069"/>
              </a:lnSpc>
            </a:pPr>
            <a:r>
              <a:rPr lang="en-US" sz="1604" b="1">
                <a:solidFill>
                  <a:srgbClr val="000000"/>
                </a:solidFill>
                <a:latin typeface="Arial Bold"/>
                <a:ea typeface="Arial Bold"/>
                <a:cs typeface="Arial Bold"/>
                <a:sym typeface="Arial Bold"/>
              </a:rPr>
              <a:t>Text</a:t>
            </a:r>
          </a:p>
        </p:txBody>
      </p:sp>
      <p:sp>
        <p:nvSpPr>
          <p:cNvPr id="22" name="TextBox 22">
            <a:extLst>
              <a:ext uri="{FF2B5EF4-FFF2-40B4-BE49-F238E27FC236}">
                <a16:creationId xmlns:a16="http://schemas.microsoft.com/office/drawing/2014/main" id="{EF387F20-02C8-F7ED-6F8E-4A8F32006AF2}"/>
              </a:ext>
            </a:extLst>
          </p:cNvPr>
          <p:cNvSpPr txBox="1"/>
          <p:nvPr/>
        </p:nvSpPr>
        <p:spPr>
          <a:xfrm>
            <a:off x="2898395" y="718756"/>
            <a:ext cx="1401749" cy="1178745"/>
          </a:xfrm>
          <a:prstGeom prst="rect">
            <a:avLst/>
          </a:prstGeom>
        </p:spPr>
        <p:txBody>
          <a:bodyPr lIns="32599" tIns="32599" rIns="32599" bIns="32599" rtlCol="0" anchor="ctr"/>
          <a:lstStyle/>
          <a:p>
            <a:pPr algn="ctr" defTabSz="414955">
              <a:lnSpc>
                <a:spcPts val="2069"/>
              </a:lnSpc>
            </a:pPr>
            <a:r>
              <a:rPr lang="en-US" sz="1604" b="1">
                <a:latin typeface="Arial" panose="020B0604020202020204" pitchFamily="34" charset="0"/>
                <a:ea typeface="Arial Bold"/>
                <a:cs typeface="Arial" panose="020B0604020202020204" pitchFamily="34" charset="0"/>
                <a:sym typeface="Arial Bold"/>
              </a:rPr>
              <a:t>Grammar for Unseen Texts</a:t>
            </a:r>
          </a:p>
        </p:txBody>
      </p:sp>
      <p:cxnSp>
        <p:nvCxnSpPr>
          <p:cNvPr id="53" name="Straight Arrow Connector 52">
            <a:extLst>
              <a:ext uri="{FF2B5EF4-FFF2-40B4-BE49-F238E27FC236}">
                <a16:creationId xmlns:a16="http://schemas.microsoft.com/office/drawing/2014/main" id="{FF3CA16A-59D6-EA16-97B6-9FD3F9FDA81E}"/>
              </a:ext>
            </a:extLst>
          </p:cNvPr>
          <p:cNvCxnSpPr>
            <a:cxnSpLocks/>
          </p:cNvCxnSpPr>
          <p:nvPr/>
        </p:nvCxnSpPr>
        <p:spPr>
          <a:xfrm>
            <a:off x="6064305" y="2212619"/>
            <a:ext cx="0" cy="450510"/>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80FCD2C-86D1-DEA5-54E6-59BF764D4C25}"/>
              </a:ext>
            </a:extLst>
          </p:cNvPr>
          <p:cNvCxnSpPr>
            <a:cxnSpLocks/>
          </p:cNvCxnSpPr>
          <p:nvPr/>
        </p:nvCxnSpPr>
        <p:spPr>
          <a:xfrm>
            <a:off x="6059001" y="1128147"/>
            <a:ext cx="0" cy="581456"/>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725F226B-087D-91FD-5694-E691BA760512}"/>
              </a:ext>
            </a:extLst>
          </p:cNvPr>
          <p:cNvCxnSpPr>
            <a:cxnSpLocks/>
          </p:cNvCxnSpPr>
          <p:nvPr/>
        </p:nvCxnSpPr>
        <p:spPr>
          <a:xfrm>
            <a:off x="8178854" y="4638626"/>
            <a:ext cx="969259" cy="662756"/>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FF183B3A-3420-46FB-57E9-95B38EB1CFE2}"/>
              </a:ext>
            </a:extLst>
          </p:cNvPr>
          <p:cNvCxnSpPr>
            <a:cxnSpLocks/>
          </p:cNvCxnSpPr>
          <p:nvPr/>
        </p:nvCxnSpPr>
        <p:spPr>
          <a:xfrm flipH="1">
            <a:off x="3043887" y="4702352"/>
            <a:ext cx="907883" cy="624759"/>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E9DB35D2-7A00-7315-DDC5-7730B10763E3}"/>
              </a:ext>
            </a:extLst>
          </p:cNvPr>
          <p:cNvGrpSpPr/>
          <p:nvPr/>
        </p:nvGrpSpPr>
        <p:grpSpPr>
          <a:xfrm>
            <a:off x="6083940" y="4285343"/>
            <a:ext cx="1491814" cy="1188838"/>
            <a:chOff x="7052517" y="4208306"/>
            <a:chExt cx="1491814" cy="1188838"/>
          </a:xfrm>
        </p:grpSpPr>
        <p:sp>
          <p:nvSpPr>
            <p:cNvPr id="47" name="Freeform 21">
              <a:extLst>
                <a:ext uri="{FF2B5EF4-FFF2-40B4-BE49-F238E27FC236}">
                  <a16:creationId xmlns:a16="http://schemas.microsoft.com/office/drawing/2014/main" id="{942275B4-BC8D-7BCE-F9FB-864A36583A56}"/>
                </a:ext>
              </a:extLst>
            </p:cNvPr>
            <p:cNvSpPr/>
            <p:nvPr/>
          </p:nvSpPr>
          <p:spPr>
            <a:xfrm>
              <a:off x="7086664" y="4326564"/>
              <a:ext cx="1401749" cy="1070580"/>
            </a:xfrm>
            <a:custGeom>
              <a:avLst/>
              <a:gdLst/>
              <a:ahLst/>
              <a:cxnLst/>
              <a:rect l="l" t="t" r="r" b="b"/>
              <a:pathLst>
                <a:path w="553521" h="360686">
                  <a:moveTo>
                    <a:pt x="87719" y="0"/>
                  </a:moveTo>
                  <a:lnTo>
                    <a:pt x="465802" y="0"/>
                  </a:lnTo>
                  <a:cubicBezTo>
                    <a:pt x="514248" y="0"/>
                    <a:pt x="553521" y="39273"/>
                    <a:pt x="553521" y="87719"/>
                  </a:cubicBezTo>
                  <a:lnTo>
                    <a:pt x="553521" y="272967"/>
                  </a:lnTo>
                  <a:cubicBezTo>
                    <a:pt x="553521" y="321413"/>
                    <a:pt x="514248" y="360686"/>
                    <a:pt x="465802" y="360686"/>
                  </a:cubicBezTo>
                  <a:lnTo>
                    <a:pt x="87719" y="360686"/>
                  </a:lnTo>
                  <a:cubicBezTo>
                    <a:pt x="39273" y="360686"/>
                    <a:pt x="0" y="321413"/>
                    <a:pt x="0" y="272967"/>
                  </a:cubicBezTo>
                  <a:lnTo>
                    <a:pt x="0" y="87719"/>
                  </a:lnTo>
                  <a:cubicBezTo>
                    <a:pt x="0" y="39273"/>
                    <a:pt x="39273" y="0"/>
                    <a:pt x="87719" y="0"/>
                  </a:cubicBezTo>
                  <a:close/>
                </a:path>
              </a:pathLst>
            </a:custGeom>
            <a:solidFill>
              <a:srgbClr val="DEEDE9"/>
            </a:solidFill>
            <a:ln w="57150" cap="rnd">
              <a:solidFill>
                <a:srgbClr val="000000"/>
              </a:solidFill>
              <a:prstDash val="solid"/>
              <a:round/>
            </a:ln>
          </p:spPr>
          <p:txBody>
            <a:bodyPr/>
            <a:lstStyle/>
            <a:p>
              <a:pPr defTabSz="414955"/>
              <a:endParaRPr lang="en-GB" sz="817">
                <a:solidFill>
                  <a:prstClr val="black"/>
                </a:solidFill>
                <a:latin typeface="Calibri"/>
              </a:endParaRPr>
            </a:p>
          </p:txBody>
        </p:sp>
        <p:pic>
          <p:nvPicPr>
            <p:cNvPr id="114" name="Picture 113" descr="A diagram of a key competencies in senior cycle&#10;&#10;AI-generated content may be incorrect.">
              <a:extLst>
                <a:ext uri="{FF2B5EF4-FFF2-40B4-BE49-F238E27FC236}">
                  <a16:creationId xmlns:a16="http://schemas.microsoft.com/office/drawing/2014/main" id="{B9580C7A-ACDD-C952-D8D6-FF95F1DA1E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9993" y="4365578"/>
              <a:ext cx="991484" cy="981609"/>
            </a:xfrm>
            <a:prstGeom prst="rect">
              <a:avLst/>
            </a:prstGeom>
          </p:spPr>
        </p:pic>
        <p:sp>
          <p:nvSpPr>
            <p:cNvPr id="31" name="TextBox 31">
              <a:extLst>
                <a:ext uri="{FF2B5EF4-FFF2-40B4-BE49-F238E27FC236}">
                  <a16:creationId xmlns:a16="http://schemas.microsoft.com/office/drawing/2014/main" id="{D0B22C99-6B3F-DAA8-A208-913021EFE969}"/>
                </a:ext>
              </a:extLst>
            </p:cNvPr>
            <p:cNvSpPr txBox="1"/>
            <p:nvPr/>
          </p:nvSpPr>
          <p:spPr>
            <a:xfrm>
              <a:off x="7052517" y="4208306"/>
              <a:ext cx="1491814" cy="1178745"/>
            </a:xfrm>
            <a:prstGeom prst="rect">
              <a:avLst/>
            </a:prstGeom>
          </p:spPr>
          <p:txBody>
            <a:bodyPr lIns="32599" tIns="32599" rIns="32599" bIns="32599" rtlCol="0" anchor="ctr"/>
            <a:lstStyle/>
            <a:p>
              <a:pPr algn="ctr" defTabSz="414955">
                <a:lnSpc>
                  <a:spcPts val="2069"/>
                </a:lnSpc>
              </a:pPr>
              <a:r>
                <a:rPr lang="en-US" sz="1500" b="1">
                  <a:latin typeface="Arial" panose="020B0604020202020204" pitchFamily="34" charset="0"/>
                  <a:ea typeface="Arial Bold"/>
                  <a:cs typeface="Arial" panose="020B0604020202020204" pitchFamily="34" charset="0"/>
                  <a:sym typeface="Arial Bold"/>
                </a:rPr>
                <a:t>Key Competencies</a:t>
              </a:r>
            </a:p>
          </p:txBody>
        </p:sp>
      </p:grpSp>
      <p:cxnSp>
        <p:nvCxnSpPr>
          <p:cNvPr id="14" name="Straight Arrow Connector 13">
            <a:extLst>
              <a:ext uri="{FF2B5EF4-FFF2-40B4-BE49-F238E27FC236}">
                <a16:creationId xmlns:a16="http://schemas.microsoft.com/office/drawing/2014/main" id="{16612C8F-2165-4465-A09C-1B70CF190F17}"/>
              </a:ext>
            </a:extLst>
          </p:cNvPr>
          <p:cNvCxnSpPr>
            <a:cxnSpLocks/>
          </p:cNvCxnSpPr>
          <p:nvPr/>
        </p:nvCxnSpPr>
        <p:spPr>
          <a:xfrm>
            <a:off x="5173546" y="5522717"/>
            <a:ext cx="838200" cy="547776"/>
          </a:xfrm>
          <a:prstGeom prst="straightConnector1">
            <a:avLst/>
          </a:prstGeom>
          <a:ln w="1016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692F084-67DE-6C84-E64B-97EC6DD12A64}"/>
              </a:ext>
            </a:extLst>
          </p:cNvPr>
          <p:cNvCxnSpPr>
            <a:cxnSpLocks/>
          </p:cNvCxnSpPr>
          <p:nvPr/>
        </p:nvCxnSpPr>
        <p:spPr>
          <a:xfrm flipV="1">
            <a:off x="6145377" y="5545622"/>
            <a:ext cx="909239" cy="482342"/>
          </a:xfrm>
          <a:prstGeom prst="straightConnector1">
            <a:avLst/>
          </a:prstGeom>
          <a:ln w="1016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2" name="Freeform 21">
            <a:extLst>
              <a:ext uri="{FF2B5EF4-FFF2-40B4-BE49-F238E27FC236}">
                <a16:creationId xmlns:a16="http://schemas.microsoft.com/office/drawing/2014/main" id="{74B6F1A6-7CE3-F187-2699-D73049C4C5B8}"/>
              </a:ext>
            </a:extLst>
          </p:cNvPr>
          <p:cNvSpPr/>
          <p:nvPr/>
        </p:nvSpPr>
        <p:spPr>
          <a:xfrm>
            <a:off x="4618854" y="4408648"/>
            <a:ext cx="1401749" cy="1070580"/>
          </a:xfrm>
          <a:custGeom>
            <a:avLst/>
            <a:gdLst/>
            <a:ahLst/>
            <a:cxnLst/>
            <a:rect l="l" t="t" r="r" b="b"/>
            <a:pathLst>
              <a:path w="553521" h="360686">
                <a:moveTo>
                  <a:pt x="87719" y="0"/>
                </a:moveTo>
                <a:lnTo>
                  <a:pt x="465802" y="0"/>
                </a:lnTo>
                <a:cubicBezTo>
                  <a:pt x="514248" y="0"/>
                  <a:pt x="553521" y="39273"/>
                  <a:pt x="553521" y="87719"/>
                </a:cubicBezTo>
                <a:lnTo>
                  <a:pt x="553521" y="272967"/>
                </a:lnTo>
                <a:cubicBezTo>
                  <a:pt x="553521" y="321413"/>
                  <a:pt x="514248" y="360686"/>
                  <a:pt x="465802" y="360686"/>
                </a:cubicBezTo>
                <a:lnTo>
                  <a:pt x="87719" y="360686"/>
                </a:lnTo>
                <a:cubicBezTo>
                  <a:pt x="39273" y="360686"/>
                  <a:pt x="0" y="321413"/>
                  <a:pt x="0" y="272967"/>
                </a:cubicBezTo>
                <a:lnTo>
                  <a:pt x="0" y="87719"/>
                </a:lnTo>
                <a:cubicBezTo>
                  <a:pt x="0" y="39273"/>
                  <a:pt x="39273" y="0"/>
                  <a:pt x="87719" y="0"/>
                </a:cubicBezTo>
                <a:close/>
              </a:path>
            </a:pathLst>
          </a:custGeom>
          <a:solidFill>
            <a:srgbClr val="DEEDE9"/>
          </a:solidFill>
          <a:ln w="57150" cap="rnd">
            <a:solidFill>
              <a:srgbClr val="000000"/>
            </a:solidFill>
            <a:prstDash val="solid"/>
            <a:round/>
          </a:ln>
        </p:spPr>
        <p:txBody>
          <a:bodyPr/>
          <a:lstStyle/>
          <a:p>
            <a:pPr defTabSz="414955"/>
            <a:endParaRPr lang="en-GB" sz="817">
              <a:solidFill>
                <a:prstClr val="black"/>
              </a:solidFill>
              <a:latin typeface="Calibri"/>
            </a:endParaRPr>
          </a:p>
        </p:txBody>
      </p:sp>
      <p:sp>
        <p:nvSpPr>
          <p:cNvPr id="64" name="TextBox 31">
            <a:extLst>
              <a:ext uri="{FF2B5EF4-FFF2-40B4-BE49-F238E27FC236}">
                <a16:creationId xmlns:a16="http://schemas.microsoft.com/office/drawing/2014/main" id="{306CFFF2-F2EC-FDC8-698D-3BA06CF6DA33}"/>
              </a:ext>
            </a:extLst>
          </p:cNvPr>
          <p:cNvSpPr txBox="1"/>
          <p:nvPr/>
        </p:nvSpPr>
        <p:spPr>
          <a:xfrm>
            <a:off x="4584707" y="4290390"/>
            <a:ext cx="1491814" cy="1178745"/>
          </a:xfrm>
          <a:prstGeom prst="rect">
            <a:avLst/>
          </a:prstGeom>
        </p:spPr>
        <p:txBody>
          <a:bodyPr lIns="32599" tIns="32599" rIns="32599" bIns="32599" rtlCol="0" anchor="ctr"/>
          <a:lstStyle/>
          <a:p>
            <a:pPr algn="ctr" defTabSz="414955">
              <a:lnSpc>
                <a:spcPts val="2069"/>
              </a:lnSpc>
            </a:pPr>
            <a:r>
              <a:rPr lang="en-US" sz="1500" b="1">
                <a:latin typeface="Arial" panose="020B0604020202020204" pitchFamily="34" charset="0"/>
                <a:ea typeface="Arial Bold"/>
                <a:cs typeface="Arial" panose="020B0604020202020204" pitchFamily="34" charset="0"/>
                <a:sym typeface="Arial Bold"/>
              </a:rPr>
              <a:t>Learning Outcomes</a:t>
            </a:r>
          </a:p>
        </p:txBody>
      </p:sp>
      <p:sp>
        <p:nvSpPr>
          <p:cNvPr id="18" name="Rectangle: Rounded Corners 17">
            <a:extLst>
              <a:ext uri="{FF2B5EF4-FFF2-40B4-BE49-F238E27FC236}">
                <a16:creationId xmlns:a16="http://schemas.microsoft.com/office/drawing/2014/main" id="{209F0E95-4762-1F0C-CF8D-C5E1887ABBBB}"/>
              </a:ext>
            </a:extLst>
          </p:cNvPr>
          <p:cNvSpPr/>
          <p:nvPr/>
        </p:nvSpPr>
        <p:spPr>
          <a:xfrm>
            <a:off x="226740" y="5464088"/>
            <a:ext cx="4259660" cy="1278531"/>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Arrow Connector 23">
            <a:extLst>
              <a:ext uri="{FF2B5EF4-FFF2-40B4-BE49-F238E27FC236}">
                <a16:creationId xmlns:a16="http://schemas.microsoft.com/office/drawing/2014/main" id="{06DE0169-F70E-B508-B6BC-2FE7673664C6}"/>
              </a:ext>
            </a:extLst>
          </p:cNvPr>
          <p:cNvCxnSpPr>
            <a:cxnSpLocks/>
          </p:cNvCxnSpPr>
          <p:nvPr/>
        </p:nvCxnSpPr>
        <p:spPr>
          <a:xfrm>
            <a:off x="2321872" y="4285343"/>
            <a:ext cx="0" cy="982783"/>
          </a:xfrm>
          <a:prstGeom prst="straightConnector1">
            <a:avLst/>
          </a:prstGeom>
          <a:ln w="1016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BF725394-1CA7-5C52-89BD-BEB451DEF7B6}"/>
              </a:ext>
            </a:extLst>
          </p:cNvPr>
          <p:cNvSpPr txBox="1"/>
          <p:nvPr/>
        </p:nvSpPr>
        <p:spPr>
          <a:xfrm>
            <a:off x="867056" y="3483272"/>
            <a:ext cx="2979027" cy="769441"/>
          </a:xfrm>
          <a:prstGeom prst="rect">
            <a:avLst/>
          </a:prstGeom>
          <a:noFill/>
        </p:spPr>
        <p:txBody>
          <a:bodyPr wrap="square" rtlCol="0">
            <a:spAutoFit/>
          </a:bodyPr>
          <a:lstStyle/>
          <a:p>
            <a:pPr algn="ctr"/>
            <a:r>
              <a:rPr lang="en-IE" sz="4400" b="1">
                <a:solidFill>
                  <a:srgbClr val="FF0000"/>
                </a:solidFill>
              </a:rPr>
              <a:t>TODAY</a:t>
            </a:r>
            <a:endParaRPr lang="en-GB" sz="4400" b="1">
              <a:solidFill>
                <a:srgbClr val="FF0000"/>
              </a:solidFill>
            </a:endParaRPr>
          </a:p>
        </p:txBody>
      </p:sp>
    </p:spTree>
    <p:extLst>
      <p:ext uri="{BB962C8B-B14F-4D97-AF65-F5344CB8AC3E}">
        <p14:creationId xmlns:p14="http://schemas.microsoft.com/office/powerpoint/2010/main" val="4273338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fade">
                                      <p:cBhvr>
                                        <p:cTn id="41" dur="500"/>
                                        <p:tgtEl>
                                          <p:spTgt spid="55"/>
                                        </p:tgtEl>
                                      </p:cBhvr>
                                    </p:animEffect>
                                  </p:childTnLst>
                                </p:cTn>
                              </p:par>
                              <p:par>
                                <p:cTn id="42" presetID="10" presetClass="entr" presetSubtype="0" fill="hold" nodeType="withEffect">
                                  <p:stCondLst>
                                    <p:cond delay="0"/>
                                  </p:stCondLst>
                                  <p:childTnLst>
                                    <p:set>
                                      <p:cBhvr>
                                        <p:cTn id="43" dur="1" fill="hold">
                                          <p:stCondLst>
                                            <p:cond delay="0"/>
                                          </p:stCondLst>
                                        </p:cTn>
                                        <p:tgtEl>
                                          <p:spTgt spid="60"/>
                                        </p:tgtEl>
                                        <p:attrNameLst>
                                          <p:attrName>style.visibility</p:attrName>
                                        </p:attrNameLst>
                                      </p:cBhvr>
                                      <p:to>
                                        <p:strVal val="visible"/>
                                      </p:to>
                                    </p:set>
                                    <p:animEffect transition="in" filter="fade">
                                      <p:cBhvr>
                                        <p:cTn id="44" dur="500"/>
                                        <p:tgtEl>
                                          <p:spTgt spid="6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fade">
                                      <p:cBhvr>
                                        <p:cTn id="49" dur="500"/>
                                        <p:tgtEl>
                                          <p:spTgt spid="5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fade">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58"/>
                                        </p:tgtEl>
                                        <p:attrNameLst>
                                          <p:attrName>style.visibility</p:attrName>
                                        </p:attrNameLst>
                                      </p:cBhvr>
                                      <p:to>
                                        <p:strVal val="visible"/>
                                      </p:to>
                                    </p:set>
                                    <p:animEffect transition="in" filter="fade">
                                      <p:cBhvr>
                                        <p:cTn id="59" dur="500"/>
                                        <p:tgtEl>
                                          <p:spTgt spid="58"/>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fade">
                                      <p:cBhvr>
                                        <p:cTn id="64" dur="500"/>
                                        <p:tgtEl>
                                          <p:spTgt spid="46"/>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64"/>
                                        </p:tgtEl>
                                        <p:attrNameLst>
                                          <p:attrName>style.visibility</p:attrName>
                                        </p:attrNameLst>
                                      </p:cBhvr>
                                      <p:to>
                                        <p:strVal val="visible"/>
                                      </p:to>
                                    </p:set>
                                    <p:animEffect transition="in" filter="fade">
                                      <p:cBhvr>
                                        <p:cTn id="69" dur="500"/>
                                        <p:tgtEl>
                                          <p:spTgt spid="64"/>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62"/>
                                        </p:tgtEl>
                                        <p:attrNameLst>
                                          <p:attrName>style.visibility</p:attrName>
                                        </p:attrNameLst>
                                      </p:cBhvr>
                                      <p:to>
                                        <p:strVal val="visible"/>
                                      </p:to>
                                    </p:set>
                                    <p:animEffect transition="in" filter="fade">
                                      <p:cBhvr>
                                        <p:cTn id="72" dur="500"/>
                                        <p:tgtEl>
                                          <p:spTgt spid="6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fade">
                                      <p:cBhvr>
                                        <p:cTn id="77" dur="500"/>
                                        <p:tgtEl>
                                          <p:spTgt spid="4"/>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59"/>
                                        </p:tgtEl>
                                        <p:attrNameLst>
                                          <p:attrName>style.visibility</p:attrName>
                                        </p:attrNameLst>
                                      </p:cBhvr>
                                      <p:to>
                                        <p:strVal val="visible"/>
                                      </p:to>
                                    </p:set>
                                    <p:animEffect transition="in" filter="fade">
                                      <p:cBhvr>
                                        <p:cTn id="82" dur="500"/>
                                        <p:tgtEl>
                                          <p:spTgt spid="59"/>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fade">
                                      <p:cBhvr>
                                        <p:cTn id="87" dur="500"/>
                                        <p:tgtEl>
                                          <p:spTgt spid="8"/>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3"/>
                                        </p:tgtEl>
                                        <p:attrNameLst>
                                          <p:attrName>style.visibility</p:attrName>
                                        </p:attrNameLst>
                                      </p:cBhvr>
                                      <p:to>
                                        <p:strVal val="visible"/>
                                      </p:to>
                                    </p:set>
                                    <p:animEffect transition="in" filter="fade">
                                      <p:cBhvr>
                                        <p:cTn id="92" dur="500"/>
                                        <p:tgtEl>
                                          <p:spTgt spid="13"/>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2"/>
                                        </p:tgtEl>
                                        <p:attrNameLst>
                                          <p:attrName>style.visibility</p:attrName>
                                        </p:attrNameLst>
                                      </p:cBhvr>
                                      <p:to>
                                        <p:strVal val="visible"/>
                                      </p:to>
                                    </p:set>
                                    <p:animEffect transition="in" filter="fade">
                                      <p:cBhvr>
                                        <p:cTn id="95" dur="500"/>
                                        <p:tgtEl>
                                          <p:spTgt spid="12"/>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1"/>
                                        </p:tgtEl>
                                        <p:attrNameLst>
                                          <p:attrName>style.visibility</p:attrName>
                                        </p:attrNameLst>
                                      </p:cBhvr>
                                      <p:to>
                                        <p:strVal val="visible"/>
                                      </p:to>
                                    </p:set>
                                    <p:animEffect transition="in" filter="fade">
                                      <p:cBhvr>
                                        <p:cTn id="98" dur="500"/>
                                        <p:tgtEl>
                                          <p:spTgt spid="11"/>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77"/>
                                        </p:tgtEl>
                                        <p:attrNameLst>
                                          <p:attrName>style.visibility</p:attrName>
                                        </p:attrNameLst>
                                      </p:cBhvr>
                                      <p:to>
                                        <p:strVal val="visible"/>
                                      </p:to>
                                    </p:set>
                                    <p:animEffect transition="in" filter="fade">
                                      <p:cBhvr>
                                        <p:cTn id="103" dur="500"/>
                                        <p:tgtEl>
                                          <p:spTgt spid="77"/>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21"/>
                                        </p:tgtEl>
                                        <p:attrNameLst>
                                          <p:attrName>style.visibility</p:attrName>
                                        </p:attrNameLst>
                                      </p:cBhvr>
                                      <p:to>
                                        <p:strVal val="visible"/>
                                      </p:to>
                                    </p:set>
                                    <p:animEffect transition="in" filter="fade">
                                      <p:cBhvr>
                                        <p:cTn id="108" dur="500"/>
                                        <p:tgtEl>
                                          <p:spTgt spid="21"/>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nodeType="clickEffect">
                                  <p:stCondLst>
                                    <p:cond delay="0"/>
                                  </p:stCondLst>
                                  <p:childTnLst>
                                    <p:set>
                                      <p:cBhvr>
                                        <p:cTn id="112" dur="1" fill="hold">
                                          <p:stCondLst>
                                            <p:cond delay="0"/>
                                          </p:stCondLst>
                                        </p:cTn>
                                        <p:tgtEl>
                                          <p:spTgt spid="79"/>
                                        </p:tgtEl>
                                        <p:attrNameLst>
                                          <p:attrName>style.visibility</p:attrName>
                                        </p:attrNameLst>
                                      </p:cBhvr>
                                      <p:to>
                                        <p:strVal val="visible"/>
                                      </p:to>
                                    </p:set>
                                    <p:animEffect transition="in" filter="fade">
                                      <p:cBhvr>
                                        <p:cTn id="113" dur="500"/>
                                        <p:tgtEl>
                                          <p:spTgt spid="79"/>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nodeType="clickEffect">
                                  <p:stCondLst>
                                    <p:cond delay="0"/>
                                  </p:stCondLst>
                                  <p:childTnLst>
                                    <p:set>
                                      <p:cBhvr>
                                        <p:cTn id="117" dur="1" fill="hold">
                                          <p:stCondLst>
                                            <p:cond delay="0"/>
                                          </p:stCondLst>
                                        </p:cTn>
                                        <p:tgtEl>
                                          <p:spTgt spid="217"/>
                                        </p:tgtEl>
                                        <p:attrNameLst>
                                          <p:attrName>style.visibility</p:attrName>
                                        </p:attrNameLst>
                                      </p:cBhvr>
                                      <p:to>
                                        <p:strVal val="visible"/>
                                      </p:to>
                                    </p:set>
                                    <p:animEffect transition="in" filter="fade">
                                      <p:cBhvr>
                                        <p:cTn id="118" dur="500"/>
                                        <p:tgtEl>
                                          <p:spTgt spid="217"/>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nodeType="clickEffect">
                                  <p:stCondLst>
                                    <p:cond delay="0"/>
                                  </p:stCondLst>
                                  <p:childTnLst>
                                    <p:set>
                                      <p:cBhvr>
                                        <p:cTn id="122" dur="1" fill="hold">
                                          <p:stCondLst>
                                            <p:cond delay="0"/>
                                          </p:stCondLst>
                                        </p:cTn>
                                        <p:tgtEl>
                                          <p:spTgt spid="99"/>
                                        </p:tgtEl>
                                        <p:attrNameLst>
                                          <p:attrName>style.visibility</p:attrName>
                                        </p:attrNameLst>
                                      </p:cBhvr>
                                      <p:to>
                                        <p:strVal val="visible"/>
                                      </p:to>
                                    </p:set>
                                    <p:animEffect transition="in" filter="fade">
                                      <p:cBhvr>
                                        <p:cTn id="123" dur="500"/>
                                        <p:tgtEl>
                                          <p:spTgt spid="99"/>
                                        </p:tgtEl>
                                      </p:cBhvr>
                                    </p:animEffect>
                                  </p:childTnLst>
                                </p:cTn>
                              </p:par>
                              <p:par>
                                <p:cTn id="124" presetID="10" presetClass="entr" presetSubtype="0" fill="hold" nodeType="withEffect">
                                  <p:stCondLst>
                                    <p:cond delay="0"/>
                                  </p:stCondLst>
                                  <p:childTnLst>
                                    <p:set>
                                      <p:cBhvr>
                                        <p:cTn id="125" dur="1" fill="hold">
                                          <p:stCondLst>
                                            <p:cond delay="0"/>
                                          </p:stCondLst>
                                        </p:cTn>
                                        <p:tgtEl>
                                          <p:spTgt spid="87"/>
                                        </p:tgtEl>
                                        <p:attrNameLst>
                                          <p:attrName>style.visibility</p:attrName>
                                        </p:attrNameLst>
                                      </p:cBhvr>
                                      <p:to>
                                        <p:strVal val="visible"/>
                                      </p:to>
                                    </p:set>
                                    <p:animEffect transition="in" filter="fade">
                                      <p:cBhvr>
                                        <p:cTn id="126" dur="500"/>
                                        <p:tgtEl>
                                          <p:spTgt spid="87"/>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nodeType="clickEffect">
                                  <p:stCondLst>
                                    <p:cond delay="0"/>
                                  </p:stCondLst>
                                  <p:childTnLst>
                                    <p:set>
                                      <p:cBhvr>
                                        <p:cTn id="130" dur="1" fill="hold">
                                          <p:stCondLst>
                                            <p:cond delay="0"/>
                                          </p:stCondLst>
                                        </p:cTn>
                                        <p:tgtEl>
                                          <p:spTgt spid="14"/>
                                        </p:tgtEl>
                                        <p:attrNameLst>
                                          <p:attrName>style.visibility</p:attrName>
                                        </p:attrNameLst>
                                      </p:cBhvr>
                                      <p:to>
                                        <p:strVal val="visible"/>
                                      </p:to>
                                    </p:set>
                                    <p:animEffect transition="in" filter="fade">
                                      <p:cBhvr>
                                        <p:cTn id="131" dur="500"/>
                                        <p:tgtEl>
                                          <p:spTgt spid="14"/>
                                        </p:tgtEl>
                                      </p:cBhvr>
                                    </p:animEffect>
                                  </p:childTnLst>
                                </p:cTn>
                              </p:par>
                              <p:par>
                                <p:cTn id="132" presetID="10" presetClass="entr" presetSubtype="0" fill="hold" nodeType="withEffect">
                                  <p:stCondLst>
                                    <p:cond delay="0"/>
                                  </p:stCondLst>
                                  <p:childTnLst>
                                    <p:set>
                                      <p:cBhvr>
                                        <p:cTn id="133" dur="1" fill="hold">
                                          <p:stCondLst>
                                            <p:cond delay="0"/>
                                          </p:stCondLst>
                                        </p:cTn>
                                        <p:tgtEl>
                                          <p:spTgt spid="23"/>
                                        </p:tgtEl>
                                        <p:attrNameLst>
                                          <p:attrName>style.visibility</p:attrName>
                                        </p:attrNameLst>
                                      </p:cBhvr>
                                      <p:to>
                                        <p:strVal val="visible"/>
                                      </p:to>
                                    </p:set>
                                    <p:animEffect transition="in" filter="fade">
                                      <p:cBhvr>
                                        <p:cTn id="134" dur="500"/>
                                        <p:tgtEl>
                                          <p:spTgt spid="23"/>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xit" presetSubtype="0" fill="hold" grpId="1" nodeType="clickEffect">
                                  <p:stCondLst>
                                    <p:cond delay="0"/>
                                  </p:stCondLst>
                                  <p:childTnLst>
                                    <p:animEffect transition="out" filter="fade">
                                      <p:cBhvr>
                                        <p:cTn id="138" dur="500"/>
                                        <p:tgtEl>
                                          <p:spTgt spid="13"/>
                                        </p:tgtEl>
                                      </p:cBhvr>
                                    </p:animEffect>
                                    <p:set>
                                      <p:cBhvr>
                                        <p:cTn id="139" dur="1" fill="hold">
                                          <p:stCondLst>
                                            <p:cond delay="499"/>
                                          </p:stCondLst>
                                        </p:cTn>
                                        <p:tgtEl>
                                          <p:spTgt spid="13"/>
                                        </p:tgtEl>
                                        <p:attrNameLst>
                                          <p:attrName>style.visibility</p:attrName>
                                        </p:attrNameLst>
                                      </p:cBhvr>
                                      <p:to>
                                        <p:strVal val="hidden"/>
                                      </p:to>
                                    </p:set>
                                  </p:childTnLst>
                                </p:cTn>
                              </p:par>
                              <p:par>
                                <p:cTn id="140" presetID="10" presetClass="exit" presetSubtype="0" fill="hold" nodeType="withEffect">
                                  <p:stCondLst>
                                    <p:cond delay="0"/>
                                  </p:stCondLst>
                                  <p:childTnLst>
                                    <p:animEffect transition="out" filter="fade">
                                      <p:cBhvr>
                                        <p:cTn id="141" dur="500"/>
                                        <p:tgtEl>
                                          <p:spTgt spid="5"/>
                                        </p:tgtEl>
                                      </p:cBhvr>
                                    </p:animEffect>
                                    <p:set>
                                      <p:cBhvr>
                                        <p:cTn id="142" dur="1" fill="hold">
                                          <p:stCondLst>
                                            <p:cond delay="499"/>
                                          </p:stCondLst>
                                        </p:cTn>
                                        <p:tgtEl>
                                          <p:spTgt spid="5"/>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43"/>
                                        </p:tgtEl>
                                      </p:cBhvr>
                                    </p:animEffect>
                                    <p:set>
                                      <p:cBhvr>
                                        <p:cTn id="145" dur="1" fill="hold">
                                          <p:stCondLst>
                                            <p:cond delay="499"/>
                                          </p:stCondLst>
                                        </p:cTn>
                                        <p:tgtEl>
                                          <p:spTgt spid="43"/>
                                        </p:tgtEl>
                                        <p:attrNameLst>
                                          <p:attrName>style.visibility</p:attrName>
                                        </p:attrNameLst>
                                      </p:cBhvr>
                                      <p:to>
                                        <p:strVal val="hidden"/>
                                      </p:to>
                                    </p:set>
                                  </p:childTnLst>
                                </p:cTn>
                              </p:par>
                              <p:par>
                                <p:cTn id="146" presetID="10" presetClass="exit" presetSubtype="0" fill="hold" nodeType="withEffect">
                                  <p:stCondLst>
                                    <p:cond delay="0"/>
                                  </p:stCondLst>
                                  <p:childTnLst>
                                    <p:animEffect transition="out" filter="fade">
                                      <p:cBhvr>
                                        <p:cTn id="147" dur="500"/>
                                        <p:tgtEl>
                                          <p:spTgt spid="26"/>
                                        </p:tgtEl>
                                      </p:cBhvr>
                                    </p:animEffect>
                                    <p:set>
                                      <p:cBhvr>
                                        <p:cTn id="148" dur="1" fill="hold">
                                          <p:stCondLst>
                                            <p:cond delay="499"/>
                                          </p:stCondLst>
                                        </p:cTn>
                                        <p:tgtEl>
                                          <p:spTgt spid="26"/>
                                        </p:tgtEl>
                                        <p:attrNameLst>
                                          <p:attrName>style.visibility</p:attrName>
                                        </p:attrNameLst>
                                      </p:cBhvr>
                                      <p:to>
                                        <p:strVal val="hidden"/>
                                      </p:to>
                                    </p:set>
                                  </p:childTnLst>
                                </p:cTn>
                              </p:par>
                              <p:par>
                                <p:cTn id="149" presetID="10" presetClass="exit" presetSubtype="0" fill="hold" nodeType="withEffect">
                                  <p:stCondLst>
                                    <p:cond delay="0"/>
                                  </p:stCondLst>
                                  <p:childTnLst>
                                    <p:animEffect transition="out" filter="fade">
                                      <p:cBhvr>
                                        <p:cTn id="150" dur="500"/>
                                        <p:tgtEl>
                                          <p:spTgt spid="17"/>
                                        </p:tgtEl>
                                      </p:cBhvr>
                                    </p:animEffect>
                                    <p:set>
                                      <p:cBhvr>
                                        <p:cTn id="151" dur="1" fill="hold">
                                          <p:stCondLst>
                                            <p:cond delay="499"/>
                                          </p:stCondLst>
                                        </p:cTn>
                                        <p:tgtEl>
                                          <p:spTgt spid="17"/>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36"/>
                                        </p:tgtEl>
                                      </p:cBhvr>
                                    </p:animEffect>
                                    <p:set>
                                      <p:cBhvr>
                                        <p:cTn id="154" dur="1" fill="hold">
                                          <p:stCondLst>
                                            <p:cond delay="499"/>
                                          </p:stCondLst>
                                        </p:cTn>
                                        <p:tgtEl>
                                          <p:spTgt spid="36"/>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500"/>
                                        <p:tgtEl>
                                          <p:spTgt spid="22"/>
                                        </p:tgtEl>
                                      </p:cBhvr>
                                    </p:animEffect>
                                    <p:set>
                                      <p:cBhvr>
                                        <p:cTn id="157" dur="1" fill="hold">
                                          <p:stCondLst>
                                            <p:cond delay="499"/>
                                          </p:stCondLst>
                                        </p:cTn>
                                        <p:tgtEl>
                                          <p:spTgt spid="22"/>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500"/>
                                        <p:tgtEl>
                                          <p:spTgt spid="30"/>
                                        </p:tgtEl>
                                      </p:cBhvr>
                                    </p:animEffect>
                                    <p:set>
                                      <p:cBhvr>
                                        <p:cTn id="160" dur="1" fill="hold">
                                          <p:stCondLst>
                                            <p:cond delay="499"/>
                                          </p:stCondLst>
                                        </p:cTn>
                                        <p:tgtEl>
                                          <p:spTgt spid="30"/>
                                        </p:tgtEl>
                                        <p:attrNameLst>
                                          <p:attrName>style.visibility</p:attrName>
                                        </p:attrNameLst>
                                      </p:cBhvr>
                                      <p:to>
                                        <p:strVal val="hidden"/>
                                      </p:to>
                                    </p:set>
                                  </p:childTnLst>
                                </p:cTn>
                              </p:par>
                              <p:par>
                                <p:cTn id="161" presetID="10" presetClass="exit" presetSubtype="0" fill="hold" grpId="1" nodeType="withEffect">
                                  <p:stCondLst>
                                    <p:cond delay="0"/>
                                  </p:stCondLst>
                                  <p:childTnLst>
                                    <p:animEffect transition="out" filter="fade">
                                      <p:cBhvr>
                                        <p:cTn id="162" dur="500"/>
                                        <p:tgtEl>
                                          <p:spTgt spid="25"/>
                                        </p:tgtEl>
                                      </p:cBhvr>
                                    </p:animEffect>
                                    <p:set>
                                      <p:cBhvr>
                                        <p:cTn id="163" dur="1" fill="hold">
                                          <p:stCondLst>
                                            <p:cond delay="499"/>
                                          </p:stCondLst>
                                        </p:cTn>
                                        <p:tgtEl>
                                          <p:spTgt spid="25"/>
                                        </p:tgtEl>
                                        <p:attrNameLst>
                                          <p:attrName>style.visibility</p:attrName>
                                        </p:attrNameLst>
                                      </p:cBhvr>
                                      <p:to>
                                        <p:strVal val="hidden"/>
                                      </p:to>
                                    </p:set>
                                  </p:childTnLst>
                                </p:cTn>
                              </p:par>
                              <p:par>
                                <p:cTn id="164" presetID="10" presetClass="exit" presetSubtype="0" fill="hold" nodeType="withEffect">
                                  <p:stCondLst>
                                    <p:cond delay="0"/>
                                  </p:stCondLst>
                                  <p:childTnLst>
                                    <p:animEffect transition="out" filter="fade">
                                      <p:cBhvr>
                                        <p:cTn id="165" dur="500"/>
                                        <p:tgtEl>
                                          <p:spTgt spid="55"/>
                                        </p:tgtEl>
                                      </p:cBhvr>
                                    </p:animEffect>
                                    <p:set>
                                      <p:cBhvr>
                                        <p:cTn id="166" dur="1" fill="hold">
                                          <p:stCondLst>
                                            <p:cond delay="499"/>
                                          </p:stCondLst>
                                        </p:cTn>
                                        <p:tgtEl>
                                          <p:spTgt spid="55"/>
                                        </p:tgtEl>
                                        <p:attrNameLst>
                                          <p:attrName>style.visibility</p:attrName>
                                        </p:attrNameLst>
                                      </p:cBhvr>
                                      <p:to>
                                        <p:strVal val="hidden"/>
                                      </p:to>
                                    </p:set>
                                  </p:childTnLst>
                                </p:cTn>
                              </p:par>
                              <p:par>
                                <p:cTn id="167" presetID="10" presetClass="exit" presetSubtype="0" fill="hold" nodeType="withEffect">
                                  <p:stCondLst>
                                    <p:cond delay="0"/>
                                  </p:stCondLst>
                                  <p:childTnLst>
                                    <p:animEffect transition="out" filter="fade">
                                      <p:cBhvr>
                                        <p:cTn id="168" dur="500"/>
                                        <p:tgtEl>
                                          <p:spTgt spid="60"/>
                                        </p:tgtEl>
                                      </p:cBhvr>
                                    </p:animEffect>
                                    <p:set>
                                      <p:cBhvr>
                                        <p:cTn id="169" dur="1" fill="hold">
                                          <p:stCondLst>
                                            <p:cond delay="499"/>
                                          </p:stCondLst>
                                        </p:cTn>
                                        <p:tgtEl>
                                          <p:spTgt spid="60"/>
                                        </p:tgtEl>
                                        <p:attrNameLst>
                                          <p:attrName>style.visibility</p:attrName>
                                        </p:attrNameLst>
                                      </p:cBhvr>
                                      <p:to>
                                        <p:strVal val="hidden"/>
                                      </p:to>
                                    </p:set>
                                  </p:childTnLst>
                                </p:cTn>
                              </p:par>
                              <p:par>
                                <p:cTn id="170" presetID="10" presetClass="exit" presetSubtype="0" fill="hold" nodeType="withEffect">
                                  <p:stCondLst>
                                    <p:cond delay="0"/>
                                  </p:stCondLst>
                                  <p:childTnLst>
                                    <p:animEffect transition="out" filter="fade">
                                      <p:cBhvr>
                                        <p:cTn id="171" dur="500"/>
                                        <p:tgtEl>
                                          <p:spTgt spid="53"/>
                                        </p:tgtEl>
                                      </p:cBhvr>
                                    </p:animEffect>
                                    <p:set>
                                      <p:cBhvr>
                                        <p:cTn id="172" dur="1" fill="hold">
                                          <p:stCondLst>
                                            <p:cond delay="499"/>
                                          </p:stCondLst>
                                        </p:cTn>
                                        <p:tgtEl>
                                          <p:spTgt spid="53"/>
                                        </p:tgtEl>
                                        <p:attrNameLst>
                                          <p:attrName>style.visibility</p:attrName>
                                        </p:attrNameLst>
                                      </p:cBhvr>
                                      <p:to>
                                        <p:strVal val="hidden"/>
                                      </p:to>
                                    </p:set>
                                  </p:childTnLst>
                                </p:cTn>
                              </p:par>
                              <p:par>
                                <p:cTn id="173" presetID="10" presetClass="exit" presetSubtype="0" fill="hold" nodeType="withEffect">
                                  <p:stCondLst>
                                    <p:cond delay="0"/>
                                  </p:stCondLst>
                                  <p:childTnLst>
                                    <p:animEffect transition="out" filter="fade">
                                      <p:cBhvr>
                                        <p:cTn id="174" dur="500"/>
                                        <p:tgtEl>
                                          <p:spTgt spid="2"/>
                                        </p:tgtEl>
                                      </p:cBhvr>
                                    </p:animEffect>
                                    <p:set>
                                      <p:cBhvr>
                                        <p:cTn id="175" dur="1" fill="hold">
                                          <p:stCondLst>
                                            <p:cond delay="499"/>
                                          </p:stCondLst>
                                        </p:cTn>
                                        <p:tgtEl>
                                          <p:spTgt spid="2"/>
                                        </p:tgtEl>
                                        <p:attrNameLst>
                                          <p:attrName>style.visibility</p:attrName>
                                        </p:attrNameLst>
                                      </p:cBhvr>
                                      <p:to>
                                        <p:strVal val="hidden"/>
                                      </p:to>
                                    </p:set>
                                  </p:childTnLst>
                                </p:cTn>
                              </p:par>
                              <p:par>
                                <p:cTn id="176" presetID="10" presetClass="exit" presetSubtype="0" fill="hold" nodeType="withEffect">
                                  <p:stCondLst>
                                    <p:cond delay="0"/>
                                  </p:stCondLst>
                                  <p:childTnLst>
                                    <p:animEffect transition="out" filter="fade">
                                      <p:cBhvr>
                                        <p:cTn id="177" dur="500"/>
                                        <p:tgtEl>
                                          <p:spTgt spid="58"/>
                                        </p:tgtEl>
                                      </p:cBhvr>
                                    </p:animEffect>
                                    <p:set>
                                      <p:cBhvr>
                                        <p:cTn id="178" dur="1" fill="hold">
                                          <p:stCondLst>
                                            <p:cond delay="499"/>
                                          </p:stCondLst>
                                        </p:cTn>
                                        <p:tgtEl>
                                          <p:spTgt spid="58"/>
                                        </p:tgtEl>
                                        <p:attrNameLst>
                                          <p:attrName>style.visibility</p:attrName>
                                        </p:attrNameLst>
                                      </p:cBhvr>
                                      <p:to>
                                        <p:strVal val="hidden"/>
                                      </p:to>
                                    </p:set>
                                  </p:childTnLst>
                                </p:cTn>
                              </p:par>
                              <p:par>
                                <p:cTn id="179" presetID="10" presetClass="exit" presetSubtype="0" fill="hold" nodeType="withEffect">
                                  <p:stCondLst>
                                    <p:cond delay="0"/>
                                  </p:stCondLst>
                                  <p:childTnLst>
                                    <p:animEffect transition="out" filter="fade">
                                      <p:cBhvr>
                                        <p:cTn id="180" dur="500"/>
                                        <p:tgtEl>
                                          <p:spTgt spid="46"/>
                                        </p:tgtEl>
                                      </p:cBhvr>
                                    </p:animEffect>
                                    <p:set>
                                      <p:cBhvr>
                                        <p:cTn id="181" dur="1" fill="hold">
                                          <p:stCondLst>
                                            <p:cond delay="499"/>
                                          </p:stCondLst>
                                        </p:cTn>
                                        <p:tgtEl>
                                          <p:spTgt spid="46"/>
                                        </p:tgtEl>
                                        <p:attrNameLst>
                                          <p:attrName>style.visibility</p:attrName>
                                        </p:attrNameLst>
                                      </p:cBhvr>
                                      <p:to>
                                        <p:strVal val="hidden"/>
                                      </p:to>
                                    </p:set>
                                  </p:childTnLst>
                                </p:cTn>
                              </p:par>
                              <p:par>
                                <p:cTn id="182" presetID="10" presetClass="exit" presetSubtype="0" fill="hold" grpId="1" nodeType="withEffect">
                                  <p:stCondLst>
                                    <p:cond delay="0"/>
                                  </p:stCondLst>
                                  <p:childTnLst>
                                    <p:animEffect transition="out" filter="fade">
                                      <p:cBhvr>
                                        <p:cTn id="183" dur="500"/>
                                        <p:tgtEl>
                                          <p:spTgt spid="64"/>
                                        </p:tgtEl>
                                      </p:cBhvr>
                                    </p:animEffect>
                                    <p:set>
                                      <p:cBhvr>
                                        <p:cTn id="184" dur="1" fill="hold">
                                          <p:stCondLst>
                                            <p:cond delay="499"/>
                                          </p:stCondLst>
                                        </p:cTn>
                                        <p:tgtEl>
                                          <p:spTgt spid="64"/>
                                        </p:tgtEl>
                                        <p:attrNameLst>
                                          <p:attrName>style.visibility</p:attrName>
                                        </p:attrNameLst>
                                      </p:cBhvr>
                                      <p:to>
                                        <p:strVal val="hidden"/>
                                      </p:to>
                                    </p:set>
                                  </p:childTnLst>
                                </p:cTn>
                              </p:par>
                              <p:par>
                                <p:cTn id="185" presetID="10" presetClass="exit" presetSubtype="0" fill="hold" grpId="1" nodeType="withEffect">
                                  <p:stCondLst>
                                    <p:cond delay="0"/>
                                  </p:stCondLst>
                                  <p:childTnLst>
                                    <p:animEffect transition="out" filter="fade">
                                      <p:cBhvr>
                                        <p:cTn id="186" dur="500"/>
                                        <p:tgtEl>
                                          <p:spTgt spid="62"/>
                                        </p:tgtEl>
                                      </p:cBhvr>
                                    </p:animEffect>
                                    <p:set>
                                      <p:cBhvr>
                                        <p:cTn id="187" dur="1" fill="hold">
                                          <p:stCondLst>
                                            <p:cond delay="499"/>
                                          </p:stCondLst>
                                        </p:cTn>
                                        <p:tgtEl>
                                          <p:spTgt spid="62"/>
                                        </p:tgtEl>
                                        <p:attrNameLst>
                                          <p:attrName>style.visibility</p:attrName>
                                        </p:attrNameLst>
                                      </p:cBhvr>
                                      <p:to>
                                        <p:strVal val="hidden"/>
                                      </p:to>
                                    </p:set>
                                  </p:childTnLst>
                                </p:cTn>
                              </p:par>
                              <p:par>
                                <p:cTn id="188" presetID="10" presetClass="exit" presetSubtype="0" fill="hold" nodeType="withEffect">
                                  <p:stCondLst>
                                    <p:cond delay="0"/>
                                  </p:stCondLst>
                                  <p:childTnLst>
                                    <p:animEffect transition="out" filter="fade">
                                      <p:cBhvr>
                                        <p:cTn id="189" dur="500"/>
                                        <p:tgtEl>
                                          <p:spTgt spid="4"/>
                                        </p:tgtEl>
                                      </p:cBhvr>
                                    </p:animEffect>
                                    <p:set>
                                      <p:cBhvr>
                                        <p:cTn id="190" dur="1" fill="hold">
                                          <p:stCondLst>
                                            <p:cond delay="499"/>
                                          </p:stCondLst>
                                        </p:cTn>
                                        <p:tgtEl>
                                          <p:spTgt spid="4"/>
                                        </p:tgtEl>
                                        <p:attrNameLst>
                                          <p:attrName>style.visibility</p:attrName>
                                        </p:attrNameLst>
                                      </p:cBhvr>
                                      <p:to>
                                        <p:strVal val="hidden"/>
                                      </p:to>
                                    </p:set>
                                  </p:childTnLst>
                                </p:cTn>
                              </p:par>
                              <p:par>
                                <p:cTn id="191" presetID="10" presetClass="exit" presetSubtype="0" fill="hold" nodeType="withEffect">
                                  <p:stCondLst>
                                    <p:cond delay="0"/>
                                  </p:stCondLst>
                                  <p:childTnLst>
                                    <p:animEffect transition="out" filter="fade">
                                      <p:cBhvr>
                                        <p:cTn id="192" dur="500"/>
                                        <p:tgtEl>
                                          <p:spTgt spid="59"/>
                                        </p:tgtEl>
                                      </p:cBhvr>
                                    </p:animEffect>
                                    <p:set>
                                      <p:cBhvr>
                                        <p:cTn id="193" dur="1" fill="hold">
                                          <p:stCondLst>
                                            <p:cond delay="499"/>
                                          </p:stCondLst>
                                        </p:cTn>
                                        <p:tgtEl>
                                          <p:spTgt spid="59"/>
                                        </p:tgtEl>
                                        <p:attrNameLst>
                                          <p:attrName>style.visibility</p:attrName>
                                        </p:attrNameLst>
                                      </p:cBhvr>
                                      <p:to>
                                        <p:strVal val="hidden"/>
                                      </p:to>
                                    </p:set>
                                  </p:childTnLst>
                                </p:cTn>
                              </p:par>
                              <p:par>
                                <p:cTn id="194" presetID="10" presetClass="exit" presetSubtype="0" fill="hold" nodeType="withEffect">
                                  <p:stCondLst>
                                    <p:cond delay="0"/>
                                  </p:stCondLst>
                                  <p:childTnLst>
                                    <p:animEffect transition="out" filter="fade">
                                      <p:cBhvr>
                                        <p:cTn id="195" dur="500"/>
                                        <p:tgtEl>
                                          <p:spTgt spid="59"/>
                                        </p:tgtEl>
                                      </p:cBhvr>
                                    </p:animEffect>
                                    <p:set>
                                      <p:cBhvr>
                                        <p:cTn id="196" dur="1" fill="hold">
                                          <p:stCondLst>
                                            <p:cond delay="499"/>
                                          </p:stCondLst>
                                        </p:cTn>
                                        <p:tgtEl>
                                          <p:spTgt spid="59"/>
                                        </p:tgtEl>
                                        <p:attrNameLst>
                                          <p:attrName>style.visibility</p:attrName>
                                        </p:attrNameLst>
                                      </p:cBhvr>
                                      <p:to>
                                        <p:strVal val="hidden"/>
                                      </p:to>
                                    </p:set>
                                  </p:childTnLst>
                                </p:cTn>
                              </p:par>
                              <p:par>
                                <p:cTn id="197" presetID="10" presetClass="exit" presetSubtype="0" fill="hold" nodeType="withEffect">
                                  <p:stCondLst>
                                    <p:cond delay="0"/>
                                  </p:stCondLst>
                                  <p:childTnLst>
                                    <p:animEffect transition="out" filter="fade">
                                      <p:cBhvr>
                                        <p:cTn id="198" dur="500"/>
                                        <p:tgtEl>
                                          <p:spTgt spid="99"/>
                                        </p:tgtEl>
                                      </p:cBhvr>
                                    </p:animEffect>
                                    <p:set>
                                      <p:cBhvr>
                                        <p:cTn id="199" dur="1" fill="hold">
                                          <p:stCondLst>
                                            <p:cond delay="499"/>
                                          </p:stCondLst>
                                        </p:cTn>
                                        <p:tgtEl>
                                          <p:spTgt spid="99"/>
                                        </p:tgtEl>
                                        <p:attrNameLst>
                                          <p:attrName>style.visibility</p:attrName>
                                        </p:attrNameLst>
                                      </p:cBhvr>
                                      <p:to>
                                        <p:strVal val="hidden"/>
                                      </p:to>
                                    </p:set>
                                  </p:childTnLst>
                                </p:cTn>
                              </p:par>
                              <p:par>
                                <p:cTn id="200" presetID="10" presetClass="exit" presetSubtype="0" fill="hold" nodeType="withEffect">
                                  <p:stCondLst>
                                    <p:cond delay="0"/>
                                  </p:stCondLst>
                                  <p:childTnLst>
                                    <p:animEffect transition="out" filter="fade">
                                      <p:cBhvr>
                                        <p:cTn id="201" dur="500"/>
                                        <p:tgtEl>
                                          <p:spTgt spid="87"/>
                                        </p:tgtEl>
                                      </p:cBhvr>
                                    </p:animEffect>
                                    <p:set>
                                      <p:cBhvr>
                                        <p:cTn id="202" dur="1" fill="hold">
                                          <p:stCondLst>
                                            <p:cond delay="499"/>
                                          </p:stCondLst>
                                        </p:cTn>
                                        <p:tgtEl>
                                          <p:spTgt spid="87"/>
                                        </p:tgtEl>
                                        <p:attrNameLst>
                                          <p:attrName>style.visibility</p:attrName>
                                        </p:attrNameLst>
                                      </p:cBhvr>
                                      <p:to>
                                        <p:strVal val="hidden"/>
                                      </p:to>
                                    </p:set>
                                  </p:childTnLst>
                                </p:cTn>
                              </p:par>
                              <p:par>
                                <p:cTn id="203" presetID="10" presetClass="exit" presetSubtype="0" fill="hold" nodeType="withEffect">
                                  <p:stCondLst>
                                    <p:cond delay="0"/>
                                  </p:stCondLst>
                                  <p:childTnLst>
                                    <p:animEffect transition="out" filter="fade">
                                      <p:cBhvr>
                                        <p:cTn id="204" dur="500"/>
                                        <p:tgtEl>
                                          <p:spTgt spid="14"/>
                                        </p:tgtEl>
                                      </p:cBhvr>
                                    </p:animEffect>
                                    <p:set>
                                      <p:cBhvr>
                                        <p:cTn id="205" dur="1" fill="hold">
                                          <p:stCondLst>
                                            <p:cond delay="499"/>
                                          </p:stCondLst>
                                        </p:cTn>
                                        <p:tgtEl>
                                          <p:spTgt spid="14"/>
                                        </p:tgtEl>
                                        <p:attrNameLst>
                                          <p:attrName>style.visibility</p:attrName>
                                        </p:attrNameLst>
                                      </p:cBhvr>
                                      <p:to>
                                        <p:strVal val="hidden"/>
                                      </p:to>
                                    </p:set>
                                  </p:childTnLst>
                                </p:cTn>
                              </p:par>
                              <p:par>
                                <p:cTn id="206" presetID="10" presetClass="exit" presetSubtype="0" fill="hold" nodeType="withEffect">
                                  <p:stCondLst>
                                    <p:cond delay="0"/>
                                  </p:stCondLst>
                                  <p:childTnLst>
                                    <p:animEffect transition="out" filter="fade">
                                      <p:cBhvr>
                                        <p:cTn id="207" dur="500"/>
                                        <p:tgtEl>
                                          <p:spTgt spid="23"/>
                                        </p:tgtEl>
                                      </p:cBhvr>
                                    </p:animEffect>
                                    <p:set>
                                      <p:cBhvr>
                                        <p:cTn id="208" dur="1" fill="hold">
                                          <p:stCondLst>
                                            <p:cond delay="499"/>
                                          </p:stCondLst>
                                        </p:cTn>
                                        <p:tgtEl>
                                          <p:spTgt spid="23"/>
                                        </p:tgtEl>
                                        <p:attrNameLst>
                                          <p:attrName>style.visibility</p:attrName>
                                        </p:attrNameLst>
                                      </p:cBhvr>
                                      <p:to>
                                        <p:strVal val="hidden"/>
                                      </p:to>
                                    </p:set>
                                  </p:childTnLst>
                                </p:cTn>
                              </p:par>
                              <p:par>
                                <p:cTn id="209" presetID="10" presetClass="exit" presetSubtype="0" fill="hold" grpId="1" nodeType="withEffect">
                                  <p:stCondLst>
                                    <p:cond delay="0"/>
                                  </p:stCondLst>
                                  <p:childTnLst>
                                    <p:animEffect transition="out" filter="fade">
                                      <p:cBhvr>
                                        <p:cTn id="210" dur="500"/>
                                        <p:tgtEl>
                                          <p:spTgt spid="12"/>
                                        </p:tgtEl>
                                      </p:cBhvr>
                                    </p:animEffect>
                                    <p:set>
                                      <p:cBhvr>
                                        <p:cTn id="211" dur="1" fill="hold">
                                          <p:stCondLst>
                                            <p:cond delay="499"/>
                                          </p:stCondLst>
                                        </p:cTn>
                                        <p:tgtEl>
                                          <p:spTgt spid="12"/>
                                        </p:tgtEl>
                                        <p:attrNameLst>
                                          <p:attrName>style.visibility</p:attrName>
                                        </p:attrNameLst>
                                      </p:cBhvr>
                                      <p:to>
                                        <p:strVal val="hidden"/>
                                      </p:to>
                                    </p:set>
                                  </p:childTnLst>
                                </p:cTn>
                              </p:par>
                              <p:par>
                                <p:cTn id="212" presetID="10" presetClass="exit" presetSubtype="0" fill="hold" nodeType="withEffect">
                                  <p:stCondLst>
                                    <p:cond delay="0"/>
                                  </p:stCondLst>
                                  <p:childTnLst>
                                    <p:animEffect transition="out" filter="fade">
                                      <p:cBhvr>
                                        <p:cTn id="213" dur="500"/>
                                        <p:tgtEl>
                                          <p:spTgt spid="217"/>
                                        </p:tgtEl>
                                      </p:cBhvr>
                                    </p:animEffect>
                                    <p:set>
                                      <p:cBhvr>
                                        <p:cTn id="214" dur="1" fill="hold">
                                          <p:stCondLst>
                                            <p:cond delay="499"/>
                                          </p:stCondLst>
                                        </p:cTn>
                                        <p:tgtEl>
                                          <p:spTgt spid="217"/>
                                        </p:tgtEl>
                                        <p:attrNameLst>
                                          <p:attrName>style.visibility</p:attrName>
                                        </p:attrNameLst>
                                      </p:cBhvr>
                                      <p:to>
                                        <p:strVal val="hidden"/>
                                      </p:to>
                                    </p:set>
                                  </p:childTnLst>
                                </p:cTn>
                              </p:par>
                              <p:par>
                                <p:cTn id="215" presetID="10" presetClass="exit" presetSubtype="0" fill="hold" nodeType="withEffect">
                                  <p:stCondLst>
                                    <p:cond delay="0"/>
                                  </p:stCondLst>
                                  <p:childTnLst>
                                    <p:animEffect transition="out" filter="fade">
                                      <p:cBhvr>
                                        <p:cTn id="216" dur="500"/>
                                        <p:tgtEl>
                                          <p:spTgt spid="79"/>
                                        </p:tgtEl>
                                      </p:cBhvr>
                                    </p:animEffect>
                                    <p:set>
                                      <p:cBhvr>
                                        <p:cTn id="217" dur="1" fill="hold">
                                          <p:stCondLst>
                                            <p:cond delay="499"/>
                                          </p:stCondLst>
                                        </p:cTn>
                                        <p:tgtEl>
                                          <p:spTgt spid="79"/>
                                        </p:tgtEl>
                                        <p:attrNameLst>
                                          <p:attrName>style.visibility</p:attrName>
                                        </p:attrNameLst>
                                      </p:cBhvr>
                                      <p:to>
                                        <p:strVal val="hidden"/>
                                      </p:to>
                                    </p:set>
                                  </p:childTnLst>
                                </p:cTn>
                              </p:par>
                              <p:par>
                                <p:cTn id="218" presetID="10" presetClass="entr" presetSubtype="0" fill="hold" nodeType="withEffect">
                                  <p:stCondLst>
                                    <p:cond delay="0"/>
                                  </p:stCondLst>
                                  <p:childTnLst>
                                    <p:set>
                                      <p:cBhvr>
                                        <p:cTn id="219" dur="1" fill="hold">
                                          <p:stCondLst>
                                            <p:cond delay="0"/>
                                          </p:stCondLst>
                                        </p:cTn>
                                        <p:tgtEl>
                                          <p:spTgt spid="24"/>
                                        </p:tgtEl>
                                        <p:attrNameLst>
                                          <p:attrName>style.visibility</p:attrName>
                                        </p:attrNameLst>
                                      </p:cBhvr>
                                      <p:to>
                                        <p:strVal val="visible"/>
                                      </p:to>
                                    </p:set>
                                    <p:animEffect transition="in" filter="fade">
                                      <p:cBhvr>
                                        <p:cTn id="220" dur="500"/>
                                        <p:tgtEl>
                                          <p:spTgt spid="24"/>
                                        </p:tgtEl>
                                      </p:cBhvr>
                                    </p:animEffect>
                                  </p:childTnLst>
                                </p:cTn>
                              </p:par>
                              <p:par>
                                <p:cTn id="221" presetID="10" presetClass="entr" presetSubtype="0" fill="hold" grpId="0" nodeType="withEffect">
                                  <p:stCondLst>
                                    <p:cond delay="0"/>
                                  </p:stCondLst>
                                  <p:childTnLst>
                                    <p:set>
                                      <p:cBhvr>
                                        <p:cTn id="222" dur="1" fill="hold">
                                          <p:stCondLst>
                                            <p:cond delay="0"/>
                                          </p:stCondLst>
                                        </p:cTn>
                                        <p:tgtEl>
                                          <p:spTgt spid="37"/>
                                        </p:tgtEl>
                                        <p:attrNameLst>
                                          <p:attrName>style.visibility</p:attrName>
                                        </p:attrNameLst>
                                      </p:cBhvr>
                                      <p:to>
                                        <p:strVal val="visible"/>
                                      </p:to>
                                    </p:set>
                                    <p:animEffect transition="in" filter="fade">
                                      <p:cBhvr>
                                        <p:cTn id="223" dur="500"/>
                                        <p:tgtEl>
                                          <p:spTgt spid="37"/>
                                        </p:tgtEl>
                                      </p:cBhvr>
                                    </p:animEffect>
                                  </p:childTnLst>
                                </p:cTn>
                              </p:par>
                              <p:par>
                                <p:cTn id="224" presetID="10" presetClass="entr" presetSubtype="0" fill="hold" grpId="0" nodeType="withEffect">
                                  <p:stCondLst>
                                    <p:cond delay="0"/>
                                  </p:stCondLst>
                                  <p:childTnLst>
                                    <p:set>
                                      <p:cBhvr>
                                        <p:cTn id="225" dur="1" fill="hold">
                                          <p:stCondLst>
                                            <p:cond delay="0"/>
                                          </p:stCondLst>
                                        </p:cTn>
                                        <p:tgtEl>
                                          <p:spTgt spid="18"/>
                                        </p:tgtEl>
                                        <p:attrNameLst>
                                          <p:attrName>style.visibility</p:attrName>
                                        </p:attrNameLst>
                                      </p:cBhvr>
                                      <p:to>
                                        <p:strVal val="visible"/>
                                      </p:to>
                                    </p:set>
                                    <p:animEffect transition="in" filter="fade">
                                      <p:cBhvr>
                                        <p:cTn id="2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2" grpId="1" animBg="1"/>
      <p:bldP spid="13" grpId="0"/>
      <p:bldP spid="13" grpId="1"/>
      <p:bldP spid="21" grpId="0" animBg="1"/>
      <p:bldP spid="43" grpId="0"/>
      <p:bldP spid="43" grpId="1"/>
      <p:bldP spid="36" grpId="0" animBg="1"/>
      <p:bldP spid="36" grpId="1" animBg="1"/>
      <p:bldP spid="30" grpId="0" animBg="1"/>
      <p:bldP spid="30" grpId="1" animBg="1"/>
      <p:bldP spid="25" grpId="0"/>
      <p:bldP spid="25" grpId="1"/>
      <p:bldP spid="22" grpId="0"/>
      <p:bldP spid="22" grpId="1"/>
      <p:bldP spid="62" grpId="0" animBg="1"/>
      <p:bldP spid="62" grpId="1" animBg="1"/>
      <p:bldP spid="64" grpId="0"/>
      <p:bldP spid="64" grpId="1"/>
      <p:bldP spid="18" grpId="0" animBg="1"/>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FD34E-FA1C-2CBB-78CC-1044EC95916E}"/>
              </a:ext>
            </a:extLst>
          </p:cNvPr>
          <p:cNvSpPr>
            <a:spLocks noGrp="1"/>
          </p:cNvSpPr>
          <p:nvPr>
            <p:ph type="title"/>
          </p:nvPr>
        </p:nvSpPr>
        <p:spPr>
          <a:xfrm>
            <a:off x="146335" y="0"/>
            <a:ext cx="10515600" cy="1325563"/>
          </a:xfrm>
        </p:spPr>
        <p:txBody>
          <a:bodyPr/>
          <a:lstStyle/>
          <a:p>
            <a:r>
              <a:rPr lang="en-US">
                <a:cs typeface="Arial"/>
              </a:rPr>
              <a:t>General outline of the Research Study</a:t>
            </a:r>
          </a:p>
        </p:txBody>
      </p:sp>
      <p:sp>
        <p:nvSpPr>
          <p:cNvPr id="3" name="Content Placeholder 2">
            <a:extLst>
              <a:ext uri="{FF2B5EF4-FFF2-40B4-BE49-F238E27FC236}">
                <a16:creationId xmlns:a16="http://schemas.microsoft.com/office/drawing/2014/main" id="{0CB4D146-CF57-4683-FBAA-8EAD48A9D747}"/>
              </a:ext>
            </a:extLst>
          </p:cNvPr>
          <p:cNvSpPr>
            <a:spLocks noGrp="1"/>
          </p:cNvSpPr>
          <p:nvPr>
            <p:ph idx="1"/>
          </p:nvPr>
        </p:nvSpPr>
        <p:spPr>
          <a:xfrm>
            <a:off x="586966" y="1290637"/>
            <a:ext cx="10703334" cy="5127625"/>
          </a:xfrm>
        </p:spPr>
        <p:txBody>
          <a:bodyPr vert="horz" lIns="91440" tIns="45720" rIns="91440" bIns="45720" rtlCol="0" anchor="t">
            <a:noAutofit/>
          </a:bodyPr>
          <a:lstStyle/>
          <a:p>
            <a:pPr marL="0" indent="0">
              <a:lnSpc>
                <a:spcPct val="170000"/>
              </a:lnSpc>
              <a:buNone/>
            </a:pPr>
            <a:r>
              <a:rPr lang="en-US" sz="1800">
                <a:solidFill>
                  <a:schemeClr val="tx1"/>
                </a:solidFill>
                <a:cs typeface="Arial"/>
              </a:rPr>
              <a:t>Assessment of the Leaving certificate Ancient Greek and Latin comprises of two components:</a:t>
            </a:r>
          </a:p>
          <a:p>
            <a:pPr marL="800100" lvl="1" indent="-342900">
              <a:lnSpc>
                <a:spcPct val="170000"/>
              </a:lnSpc>
              <a:buFont typeface="+mj-lt"/>
              <a:buAutoNum type="arabicPeriod"/>
            </a:pPr>
            <a:r>
              <a:rPr lang="en-US" sz="1800">
                <a:solidFill>
                  <a:schemeClr val="tx1"/>
                </a:solidFill>
                <a:cs typeface="Arial"/>
              </a:rPr>
              <a:t>Written examination  - (300 marks - 60%)</a:t>
            </a:r>
          </a:p>
          <a:p>
            <a:pPr marL="800100" lvl="1" indent="-342900">
              <a:lnSpc>
                <a:spcPct val="170000"/>
              </a:lnSpc>
              <a:buFont typeface="+mj-lt"/>
              <a:buAutoNum type="arabicPeriod"/>
            </a:pPr>
            <a:r>
              <a:rPr lang="en-US" sz="1800">
                <a:solidFill>
                  <a:srgbClr val="FF0000"/>
                </a:solidFill>
                <a:cs typeface="Arial"/>
              </a:rPr>
              <a:t>Additional Assessment Component - Research Study – Text in Context – (200 marks - 40%) </a:t>
            </a:r>
            <a:r>
              <a:rPr lang="en-US" sz="1800">
                <a:solidFill>
                  <a:schemeClr val="tx1"/>
                </a:solidFill>
                <a:cs typeface="Arial"/>
              </a:rPr>
              <a:t>(reported through the medium of a report called the </a:t>
            </a:r>
            <a:r>
              <a:rPr lang="en-US" sz="1800" b="1">
                <a:solidFill>
                  <a:schemeClr val="tx1"/>
                </a:solidFill>
                <a:cs typeface="Arial"/>
              </a:rPr>
              <a:t>Research Study Report</a:t>
            </a:r>
            <a:r>
              <a:rPr lang="en-US" sz="1800">
                <a:solidFill>
                  <a:schemeClr val="tx1"/>
                </a:solidFill>
                <a:cs typeface="Arial"/>
              </a:rPr>
              <a:t>)</a:t>
            </a:r>
          </a:p>
          <a:p>
            <a:pPr>
              <a:lnSpc>
                <a:spcPct val="170000"/>
              </a:lnSpc>
            </a:pPr>
            <a:r>
              <a:rPr lang="en-US" sz="1800">
                <a:solidFill>
                  <a:schemeClr val="tx1"/>
                </a:solidFill>
                <a:cs typeface="Arial"/>
              </a:rPr>
              <a:t>common brief for both Ordinary Level and Higher Level (differentiation is achieved at final level chosen by the student for written examination)</a:t>
            </a:r>
          </a:p>
          <a:p>
            <a:pPr>
              <a:lnSpc>
                <a:spcPct val="170000"/>
              </a:lnSpc>
            </a:pPr>
            <a:r>
              <a:rPr lang="en-US" sz="1800">
                <a:solidFill>
                  <a:schemeClr val="tx1"/>
                </a:solidFill>
                <a:cs typeface="Arial"/>
              </a:rPr>
              <a:t>PDF file submitted to SEC in 6th Year</a:t>
            </a:r>
          </a:p>
          <a:p>
            <a:pPr>
              <a:lnSpc>
                <a:spcPct val="170000"/>
              </a:lnSpc>
            </a:pPr>
            <a:r>
              <a:rPr lang="en-US" sz="1800">
                <a:solidFill>
                  <a:schemeClr val="tx1"/>
                </a:solidFill>
                <a:cs typeface="Arial"/>
              </a:rPr>
              <a:t>overall word count should not exceed 1700 words*</a:t>
            </a:r>
          </a:p>
          <a:p>
            <a:pPr lvl="1">
              <a:lnSpc>
                <a:spcPct val="170000"/>
              </a:lnSpc>
            </a:pPr>
            <a:endParaRPr lang="en-US" sz="1800">
              <a:cs typeface="Arial"/>
            </a:endParaRPr>
          </a:p>
        </p:txBody>
      </p:sp>
    </p:spTree>
    <p:extLst>
      <p:ext uri="{BB962C8B-B14F-4D97-AF65-F5344CB8AC3E}">
        <p14:creationId xmlns:p14="http://schemas.microsoft.com/office/powerpoint/2010/main" val="2937636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E72BC-89DF-0E27-6A93-F6E3295A2B89}"/>
              </a:ext>
            </a:extLst>
          </p:cNvPr>
          <p:cNvSpPr>
            <a:spLocks noGrp="1"/>
          </p:cNvSpPr>
          <p:nvPr>
            <p:ph type="title"/>
          </p:nvPr>
        </p:nvSpPr>
        <p:spPr>
          <a:xfrm>
            <a:off x="223827" y="0"/>
            <a:ext cx="9686283" cy="1325563"/>
          </a:xfrm>
        </p:spPr>
        <p:txBody>
          <a:bodyPr>
            <a:normAutofit fontScale="90000"/>
          </a:bodyPr>
          <a:lstStyle/>
          <a:p>
            <a:r>
              <a:rPr lang="en-IE"/>
              <a:t>Key document: </a:t>
            </a:r>
            <a:br>
              <a:rPr lang="en-IE"/>
            </a:br>
            <a:r>
              <a:rPr lang="en-IE"/>
              <a:t>Guidance to Support the Research Study</a:t>
            </a:r>
          </a:p>
        </p:txBody>
      </p:sp>
      <p:pic>
        <p:nvPicPr>
          <p:cNvPr id="3" name="Picture 2">
            <a:extLst>
              <a:ext uri="{FF2B5EF4-FFF2-40B4-BE49-F238E27FC236}">
                <a16:creationId xmlns:a16="http://schemas.microsoft.com/office/drawing/2014/main" id="{C323CBD9-9DE0-53A6-3C95-D3FD0A44D944}"/>
              </a:ext>
            </a:extLst>
          </p:cNvPr>
          <p:cNvPicPr>
            <a:picLocks noChangeAspect="1"/>
          </p:cNvPicPr>
          <p:nvPr/>
        </p:nvPicPr>
        <p:blipFill>
          <a:blip r:embed="rId3"/>
          <a:srcRect l="5782" t="2728" r="2230" b="5194"/>
          <a:stretch>
            <a:fillRect/>
          </a:stretch>
        </p:blipFill>
        <p:spPr>
          <a:xfrm>
            <a:off x="2154666" y="1604561"/>
            <a:ext cx="3273658" cy="4444440"/>
          </a:xfrm>
          <a:prstGeom prst="rect">
            <a:avLst/>
          </a:prstGeom>
          <a:ln>
            <a:solidFill>
              <a:schemeClr val="bg1"/>
            </a:solidFill>
          </a:ln>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63144CC2-65A0-6736-AB3B-7569510E197B}"/>
              </a:ext>
            </a:extLst>
          </p:cNvPr>
          <p:cNvPicPr>
            <a:picLocks noChangeAspect="1"/>
          </p:cNvPicPr>
          <p:nvPr/>
        </p:nvPicPr>
        <p:blipFill>
          <a:blip r:embed="rId4"/>
          <a:stretch>
            <a:fillRect/>
          </a:stretch>
        </p:blipFill>
        <p:spPr>
          <a:xfrm>
            <a:off x="6763678" y="1615918"/>
            <a:ext cx="3286392" cy="4433083"/>
          </a:xfrm>
          <a:prstGeom prst="rect">
            <a:avLst/>
          </a:prstGeom>
          <a:ln>
            <a:solidFill>
              <a:schemeClr val="bg1"/>
            </a:solidFill>
          </a:ln>
          <a:effectLst>
            <a:outerShdw blurRad="63500" sx="102000" sy="102000" algn="ctr" rotWithShape="0">
              <a:prstClr val="black">
                <a:alpha val="40000"/>
              </a:prstClr>
            </a:outerShdw>
          </a:effectLst>
        </p:spPr>
      </p:pic>
      <p:sp>
        <p:nvSpPr>
          <p:cNvPr id="4" name="Title 1">
            <a:extLst>
              <a:ext uri="{FF2B5EF4-FFF2-40B4-BE49-F238E27FC236}">
                <a16:creationId xmlns:a16="http://schemas.microsoft.com/office/drawing/2014/main" id="{E8A318BF-D293-A8A3-3CEB-F840223081B6}"/>
              </a:ext>
            </a:extLst>
          </p:cNvPr>
          <p:cNvSpPr txBox="1">
            <a:spLocks/>
          </p:cNvSpPr>
          <p:nvPr/>
        </p:nvSpPr>
        <p:spPr>
          <a:xfrm>
            <a:off x="4282358" y="3244885"/>
            <a:ext cx="3627283" cy="744101"/>
          </a:xfrm>
          <a:prstGeom prst="rect">
            <a:avLst/>
          </a:prstGeom>
          <a:solidFill>
            <a:schemeClr val="accent2">
              <a:lumMod val="60000"/>
              <a:lumOff val="40000"/>
            </a:schemeClr>
          </a:solidFill>
          <a:ln>
            <a:solidFill>
              <a:schemeClr val="tx1"/>
            </a:solidFill>
          </a:ln>
          <a:effectLst>
            <a:outerShdw blurRad="50800" dist="38100" dir="2700000" algn="tl" rotWithShape="0">
              <a:prstClr val="black">
                <a:alpha val="40000"/>
              </a:prstClr>
            </a:outerShdw>
          </a:effectLst>
        </p:spPr>
        <p:txBody>
          <a:bodyPr vert="horz" lIns="91440" tIns="45720" rIns="91440" bIns="45720" rtlCol="0" anchor="ctr">
            <a:normAutofit fontScale="40000" lnSpcReduction="20000"/>
          </a:bodyPr>
          <a:lst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a:lstStyle>
          <a:p>
            <a:pPr algn="ctr">
              <a:lnSpc>
                <a:spcPct val="120000"/>
              </a:lnSpc>
            </a:pPr>
            <a:r>
              <a:rPr lang="en-IE">
                <a:solidFill>
                  <a:schemeClr val="tx1"/>
                </a:solidFill>
              </a:rPr>
              <a:t>Read page 4</a:t>
            </a:r>
          </a:p>
          <a:p>
            <a:pPr algn="ctr">
              <a:lnSpc>
                <a:spcPct val="120000"/>
              </a:lnSpc>
            </a:pPr>
            <a:r>
              <a:rPr lang="en-IE">
                <a:solidFill>
                  <a:schemeClr val="tx1"/>
                </a:solidFill>
              </a:rPr>
              <a:t>Overview of the Research Study</a:t>
            </a:r>
            <a:endParaRPr lang="en-GB">
              <a:solidFill>
                <a:srgbClr val="FF0000"/>
              </a:solidFill>
            </a:endParaRPr>
          </a:p>
        </p:txBody>
      </p:sp>
      <p:sp>
        <p:nvSpPr>
          <p:cNvPr id="5" name="Title 1">
            <a:extLst>
              <a:ext uri="{FF2B5EF4-FFF2-40B4-BE49-F238E27FC236}">
                <a16:creationId xmlns:a16="http://schemas.microsoft.com/office/drawing/2014/main" id="{D7BD2EC5-9C80-FB7C-8D61-9EA92E613551}"/>
              </a:ext>
            </a:extLst>
          </p:cNvPr>
          <p:cNvSpPr txBox="1">
            <a:spLocks/>
          </p:cNvSpPr>
          <p:nvPr/>
        </p:nvSpPr>
        <p:spPr>
          <a:xfrm>
            <a:off x="2152563" y="4625163"/>
            <a:ext cx="7895404" cy="1423837"/>
          </a:xfrm>
          <a:prstGeom prst="rect">
            <a:avLst/>
          </a:prstGeom>
          <a:solidFill>
            <a:schemeClr val="accent2">
              <a:lumMod val="60000"/>
              <a:lumOff val="40000"/>
            </a:schemeClr>
          </a:solidFill>
          <a:ln>
            <a:solidFill>
              <a:schemeClr val="tx1"/>
            </a:solidFill>
          </a:ln>
          <a:effectLst>
            <a:outerShdw blurRad="50800" dist="38100" dir="2700000" algn="tl" rotWithShape="0">
              <a:prstClr val="black">
                <a:alpha val="40000"/>
              </a:prstClr>
            </a:outerShdw>
          </a:effectLst>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a:lstStyle>
          <a:p>
            <a:pPr marL="742950" indent="-742950">
              <a:lnSpc>
                <a:spcPct val="120000"/>
              </a:lnSpc>
              <a:buFont typeface="+mj-lt"/>
              <a:buAutoNum type="arabicPeriod"/>
            </a:pPr>
            <a:endParaRPr lang="en-IE">
              <a:solidFill>
                <a:schemeClr val="tx1"/>
              </a:solidFill>
            </a:endParaRPr>
          </a:p>
          <a:p>
            <a:pPr marL="742950" indent="-742950">
              <a:lnSpc>
                <a:spcPct val="120000"/>
              </a:lnSpc>
              <a:buFont typeface="+mj-lt"/>
              <a:buAutoNum type="arabicPeriod"/>
            </a:pPr>
            <a:r>
              <a:rPr lang="en-IE" sz="6400">
                <a:solidFill>
                  <a:schemeClr val="tx1"/>
                </a:solidFill>
              </a:rPr>
              <a:t>Identify the words, phrases or sentences that show the centrality of the student in the research process.</a:t>
            </a:r>
          </a:p>
          <a:p>
            <a:pPr marL="742950" indent="-742950">
              <a:lnSpc>
                <a:spcPct val="120000"/>
              </a:lnSpc>
              <a:buFont typeface="+mj-lt"/>
              <a:buAutoNum type="arabicPeriod"/>
            </a:pPr>
            <a:endParaRPr lang="en-IE" sz="6400">
              <a:solidFill>
                <a:schemeClr val="tx1"/>
              </a:solidFill>
            </a:endParaRPr>
          </a:p>
          <a:p>
            <a:pPr marL="742950" indent="-742950">
              <a:lnSpc>
                <a:spcPct val="120000"/>
              </a:lnSpc>
              <a:buFont typeface="+mj-lt"/>
              <a:buAutoNum type="arabicPeriod"/>
            </a:pPr>
            <a:r>
              <a:rPr lang="en-IE" sz="6400">
                <a:solidFill>
                  <a:schemeClr val="tx1"/>
                </a:solidFill>
              </a:rPr>
              <a:t>Identify and highlight the parameters within which students must complete their Research Study.</a:t>
            </a:r>
            <a:endParaRPr lang="en-GB" sz="6400">
              <a:solidFill>
                <a:srgbClr val="FF0000"/>
              </a:solidFill>
            </a:endParaRPr>
          </a:p>
          <a:p>
            <a:pPr marL="742950" indent="-742950" algn="ctr">
              <a:lnSpc>
                <a:spcPct val="120000"/>
              </a:lnSpc>
              <a:buAutoNum type="arabicParenR"/>
            </a:pPr>
            <a:endParaRPr lang="en-IE">
              <a:solidFill>
                <a:schemeClr val="tx1"/>
              </a:solidFill>
            </a:endParaRPr>
          </a:p>
        </p:txBody>
      </p:sp>
    </p:spTree>
    <p:extLst>
      <p:ext uri="{BB962C8B-B14F-4D97-AF65-F5344CB8AC3E}">
        <p14:creationId xmlns:p14="http://schemas.microsoft.com/office/powerpoint/2010/main" val="274771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E9F345-5589-D99B-46AD-319D7653207D}"/>
              </a:ext>
            </a:extLst>
          </p:cNvPr>
          <p:cNvPicPr>
            <a:picLocks noChangeAspect="1"/>
          </p:cNvPicPr>
          <p:nvPr/>
        </p:nvPicPr>
        <p:blipFill>
          <a:blip r:embed="rId2"/>
          <a:stretch>
            <a:fillRect/>
          </a:stretch>
        </p:blipFill>
        <p:spPr>
          <a:xfrm>
            <a:off x="313851" y="323429"/>
            <a:ext cx="9777206" cy="6118072"/>
          </a:xfrm>
          <a:prstGeom prst="rect">
            <a:avLst/>
          </a:prstGeom>
        </p:spPr>
      </p:pic>
      <p:sp>
        <p:nvSpPr>
          <p:cNvPr id="6" name="TextBox 5">
            <a:extLst>
              <a:ext uri="{FF2B5EF4-FFF2-40B4-BE49-F238E27FC236}">
                <a16:creationId xmlns:a16="http://schemas.microsoft.com/office/drawing/2014/main" id="{FACCF340-4E17-4CFF-7602-8B90A3BE026B}"/>
              </a:ext>
            </a:extLst>
          </p:cNvPr>
          <p:cNvSpPr txBox="1"/>
          <p:nvPr/>
        </p:nvSpPr>
        <p:spPr>
          <a:xfrm>
            <a:off x="8579518" y="6282526"/>
            <a:ext cx="3517232" cy="523220"/>
          </a:xfrm>
          <a:prstGeom prst="rect">
            <a:avLst/>
          </a:prstGeom>
          <a:solidFill>
            <a:schemeClr val="bg1"/>
          </a:solidFill>
        </p:spPr>
        <p:txBody>
          <a:bodyPr wrap="square">
            <a:spAutoFit/>
          </a:bodyPr>
          <a:lstStyle/>
          <a:p>
            <a:pPr algn="r"/>
            <a:r>
              <a:rPr lang="en-GB" sz="1400"/>
              <a:t>NCCA, 2024, p.4 Guidance to support the Leaving Certificate Latin Research Study</a:t>
            </a:r>
          </a:p>
        </p:txBody>
      </p:sp>
      <p:sp>
        <p:nvSpPr>
          <p:cNvPr id="7" name="Rectangle 6">
            <a:extLst>
              <a:ext uri="{FF2B5EF4-FFF2-40B4-BE49-F238E27FC236}">
                <a16:creationId xmlns:a16="http://schemas.microsoft.com/office/drawing/2014/main" id="{9EB922D6-D65F-2304-8A98-EF2A68664133}"/>
              </a:ext>
            </a:extLst>
          </p:cNvPr>
          <p:cNvSpPr/>
          <p:nvPr/>
        </p:nvSpPr>
        <p:spPr>
          <a:xfrm>
            <a:off x="9286352" y="1170533"/>
            <a:ext cx="502419" cy="246552"/>
          </a:xfrm>
          <a:prstGeom prst="rect">
            <a:avLst/>
          </a:prstGeom>
          <a:noFill/>
          <a:ln w="28575">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7C3725ED-F18F-2FCE-2E6B-7998F0FF5D34}"/>
              </a:ext>
            </a:extLst>
          </p:cNvPr>
          <p:cNvSpPr/>
          <p:nvPr/>
        </p:nvSpPr>
        <p:spPr>
          <a:xfrm>
            <a:off x="444835" y="1427971"/>
            <a:ext cx="1239299" cy="301450"/>
          </a:xfrm>
          <a:prstGeom prst="rect">
            <a:avLst/>
          </a:prstGeom>
          <a:noFill/>
          <a:ln w="28575">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BEA6A28-BF3B-AEC5-DDF7-6A7DDA106659}"/>
              </a:ext>
            </a:extLst>
          </p:cNvPr>
          <p:cNvSpPr/>
          <p:nvPr/>
        </p:nvSpPr>
        <p:spPr>
          <a:xfrm>
            <a:off x="2246640" y="1463733"/>
            <a:ext cx="2561495" cy="265688"/>
          </a:xfrm>
          <a:prstGeom prst="rect">
            <a:avLst/>
          </a:prstGeom>
          <a:noFill/>
          <a:ln w="28575">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B2D89965-0C2C-06E2-0F27-0FE0BD328963}"/>
              </a:ext>
            </a:extLst>
          </p:cNvPr>
          <p:cNvSpPr/>
          <p:nvPr/>
        </p:nvSpPr>
        <p:spPr>
          <a:xfrm>
            <a:off x="8617716" y="1459221"/>
            <a:ext cx="1338107" cy="246552"/>
          </a:xfrm>
          <a:prstGeom prst="rect">
            <a:avLst/>
          </a:prstGeom>
          <a:noFill/>
          <a:ln w="28575">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BDAFC61-1D61-4E3F-9C3C-57E3CB5F0CFC}"/>
              </a:ext>
            </a:extLst>
          </p:cNvPr>
          <p:cNvSpPr/>
          <p:nvPr/>
        </p:nvSpPr>
        <p:spPr>
          <a:xfrm>
            <a:off x="4505674" y="1732525"/>
            <a:ext cx="1032001" cy="246552"/>
          </a:xfrm>
          <a:prstGeom prst="rect">
            <a:avLst/>
          </a:prstGeom>
          <a:noFill/>
          <a:ln w="28575">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E492CF03-31D7-163D-D9F4-E35C15C7F1E6}"/>
              </a:ext>
            </a:extLst>
          </p:cNvPr>
          <p:cNvSpPr/>
          <p:nvPr/>
        </p:nvSpPr>
        <p:spPr>
          <a:xfrm>
            <a:off x="8065477" y="1740775"/>
            <a:ext cx="1215853" cy="246552"/>
          </a:xfrm>
          <a:prstGeom prst="rect">
            <a:avLst/>
          </a:prstGeom>
          <a:noFill/>
          <a:ln w="28575">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5D27935A-A6DE-6F85-106F-EDB638680078}"/>
              </a:ext>
            </a:extLst>
          </p:cNvPr>
          <p:cNvSpPr/>
          <p:nvPr/>
        </p:nvSpPr>
        <p:spPr>
          <a:xfrm>
            <a:off x="3358509" y="2009099"/>
            <a:ext cx="1264768" cy="246552"/>
          </a:xfrm>
          <a:prstGeom prst="rect">
            <a:avLst/>
          </a:prstGeom>
          <a:noFill/>
          <a:ln w="28575">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606E956A-7AB5-77A8-0D00-0C6B2E0C7737}"/>
              </a:ext>
            </a:extLst>
          </p:cNvPr>
          <p:cNvSpPr/>
          <p:nvPr/>
        </p:nvSpPr>
        <p:spPr>
          <a:xfrm>
            <a:off x="4808135" y="2252721"/>
            <a:ext cx="3149322" cy="265688"/>
          </a:xfrm>
          <a:prstGeom prst="rect">
            <a:avLst/>
          </a:prstGeom>
          <a:noFill/>
          <a:ln w="28575">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8C08E9F4-56C4-3784-78E6-F10022AAB8B9}"/>
              </a:ext>
            </a:extLst>
          </p:cNvPr>
          <p:cNvSpPr/>
          <p:nvPr/>
        </p:nvSpPr>
        <p:spPr>
          <a:xfrm>
            <a:off x="1632858" y="3620188"/>
            <a:ext cx="5181600" cy="254802"/>
          </a:xfrm>
          <a:prstGeom prst="rect">
            <a:avLst/>
          </a:prstGeom>
          <a:noFill/>
          <a:ln w="28575">
            <a:solidFill>
              <a:srgbClr val="00B0F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FAC7ED4E-43E3-B009-9EC6-05C5308834E2}"/>
              </a:ext>
            </a:extLst>
          </p:cNvPr>
          <p:cNvSpPr/>
          <p:nvPr/>
        </p:nvSpPr>
        <p:spPr>
          <a:xfrm>
            <a:off x="1557491" y="4734002"/>
            <a:ext cx="5975423" cy="254802"/>
          </a:xfrm>
          <a:prstGeom prst="rect">
            <a:avLst/>
          </a:prstGeom>
          <a:noFill/>
          <a:ln w="28575">
            <a:solidFill>
              <a:srgbClr val="00B0F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09A3B318-02C0-445F-5276-72DE10997275}"/>
              </a:ext>
            </a:extLst>
          </p:cNvPr>
          <p:cNvSpPr/>
          <p:nvPr/>
        </p:nvSpPr>
        <p:spPr>
          <a:xfrm>
            <a:off x="4514219" y="5572913"/>
            <a:ext cx="4901923" cy="254802"/>
          </a:xfrm>
          <a:prstGeom prst="rect">
            <a:avLst/>
          </a:prstGeom>
          <a:noFill/>
          <a:ln w="28575">
            <a:solidFill>
              <a:srgbClr val="00B0F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6FE7FBAE-93CA-8B62-A789-8FA31810A32D}"/>
              </a:ext>
            </a:extLst>
          </p:cNvPr>
          <p:cNvSpPr/>
          <p:nvPr/>
        </p:nvSpPr>
        <p:spPr>
          <a:xfrm>
            <a:off x="480644" y="5827715"/>
            <a:ext cx="9044356" cy="254802"/>
          </a:xfrm>
          <a:prstGeom prst="rect">
            <a:avLst/>
          </a:prstGeom>
          <a:noFill/>
          <a:ln w="28575">
            <a:solidFill>
              <a:srgbClr val="00B0F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59587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AE6E69-2ABE-E32C-F0BD-FD20C3A3BBE5}"/>
              </a:ext>
            </a:extLst>
          </p:cNvPr>
          <p:cNvPicPr>
            <a:picLocks noChangeAspect="1"/>
          </p:cNvPicPr>
          <p:nvPr/>
        </p:nvPicPr>
        <p:blipFill>
          <a:blip r:embed="rId3"/>
          <a:stretch>
            <a:fillRect/>
          </a:stretch>
        </p:blipFill>
        <p:spPr>
          <a:xfrm>
            <a:off x="357667" y="1421265"/>
            <a:ext cx="11834333" cy="4314228"/>
          </a:xfrm>
          <a:prstGeom prst="rect">
            <a:avLst/>
          </a:prstGeom>
        </p:spPr>
      </p:pic>
      <p:sp>
        <p:nvSpPr>
          <p:cNvPr id="6" name="TextBox 5">
            <a:extLst>
              <a:ext uri="{FF2B5EF4-FFF2-40B4-BE49-F238E27FC236}">
                <a16:creationId xmlns:a16="http://schemas.microsoft.com/office/drawing/2014/main" id="{FFF47EFE-3BAF-B5E4-A195-D3BAC79DC513}"/>
              </a:ext>
            </a:extLst>
          </p:cNvPr>
          <p:cNvSpPr txBox="1"/>
          <p:nvPr/>
        </p:nvSpPr>
        <p:spPr>
          <a:xfrm>
            <a:off x="8579518" y="6282526"/>
            <a:ext cx="3517232" cy="523220"/>
          </a:xfrm>
          <a:prstGeom prst="rect">
            <a:avLst/>
          </a:prstGeom>
          <a:solidFill>
            <a:schemeClr val="bg1"/>
          </a:solidFill>
        </p:spPr>
        <p:txBody>
          <a:bodyPr wrap="square">
            <a:spAutoFit/>
          </a:bodyPr>
          <a:lstStyle/>
          <a:p>
            <a:pPr algn="r"/>
            <a:r>
              <a:rPr lang="en-GB" sz="1400"/>
              <a:t>NCCA, 2024, p.4 Guidance to support the Leaving Certificate Latin Research Study</a:t>
            </a:r>
          </a:p>
        </p:txBody>
      </p:sp>
      <p:sp>
        <p:nvSpPr>
          <p:cNvPr id="7" name="Rectangle 6">
            <a:extLst>
              <a:ext uri="{FF2B5EF4-FFF2-40B4-BE49-F238E27FC236}">
                <a16:creationId xmlns:a16="http://schemas.microsoft.com/office/drawing/2014/main" id="{8B129519-B601-CCDD-D125-068764E30DA7}"/>
              </a:ext>
            </a:extLst>
          </p:cNvPr>
          <p:cNvSpPr/>
          <p:nvPr/>
        </p:nvSpPr>
        <p:spPr>
          <a:xfrm>
            <a:off x="1576392" y="4189316"/>
            <a:ext cx="9483970" cy="301450"/>
          </a:xfrm>
          <a:prstGeom prst="rect">
            <a:avLst/>
          </a:prstGeom>
          <a:noFill/>
          <a:ln w="28575">
            <a:solidFill>
              <a:srgbClr val="00B0F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87625D23-9F72-FE77-D3D8-56E8710EFD46}"/>
              </a:ext>
            </a:extLst>
          </p:cNvPr>
          <p:cNvSpPr/>
          <p:nvPr/>
        </p:nvSpPr>
        <p:spPr>
          <a:xfrm>
            <a:off x="7894656" y="3847260"/>
            <a:ext cx="2468544" cy="301450"/>
          </a:xfrm>
          <a:prstGeom prst="rect">
            <a:avLst/>
          </a:prstGeom>
          <a:noFill/>
          <a:ln w="28575">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463CB10-1B75-62F0-356F-C297348DE1AD}"/>
              </a:ext>
            </a:extLst>
          </p:cNvPr>
          <p:cNvSpPr/>
          <p:nvPr/>
        </p:nvSpPr>
        <p:spPr>
          <a:xfrm>
            <a:off x="2301913" y="3847260"/>
            <a:ext cx="5436158" cy="301450"/>
          </a:xfrm>
          <a:prstGeom prst="rect">
            <a:avLst/>
          </a:prstGeom>
          <a:noFill/>
          <a:ln w="28575">
            <a:solidFill>
              <a:srgbClr val="00B0F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C35A744-9C4B-FA94-E44E-E438EA0A282A}"/>
              </a:ext>
            </a:extLst>
          </p:cNvPr>
          <p:cNvSpPr/>
          <p:nvPr/>
        </p:nvSpPr>
        <p:spPr>
          <a:xfrm>
            <a:off x="1956079" y="3181980"/>
            <a:ext cx="7271659" cy="301450"/>
          </a:xfrm>
          <a:prstGeom prst="rect">
            <a:avLst/>
          </a:prstGeom>
          <a:noFill/>
          <a:ln w="28575">
            <a:solidFill>
              <a:srgbClr val="00B0F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D1F7053D-48B1-E90D-C70F-DD880E3DD67E}"/>
              </a:ext>
            </a:extLst>
          </p:cNvPr>
          <p:cNvSpPr/>
          <p:nvPr/>
        </p:nvSpPr>
        <p:spPr>
          <a:xfrm>
            <a:off x="561868" y="1874853"/>
            <a:ext cx="8711923" cy="301450"/>
          </a:xfrm>
          <a:prstGeom prst="rect">
            <a:avLst/>
          </a:prstGeom>
          <a:noFill/>
          <a:ln w="28575">
            <a:solidFill>
              <a:srgbClr val="00B0F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BFF387B9-40A6-2CCE-2FCB-E163715C7608}"/>
              </a:ext>
            </a:extLst>
          </p:cNvPr>
          <p:cNvSpPr/>
          <p:nvPr/>
        </p:nvSpPr>
        <p:spPr>
          <a:xfrm>
            <a:off x="10178148" y="1531535"/>
            <a:ext cx="1004836" cy="301450"/>
          </a:xfrm>
          <a:prstGeom prst="rect">
            <a:avLst/>
          </a:prstGeom>
          <a:noFill/>
          <a:ln w="28575">
            <a:solidFill>
              <a:srgbClr val="00B0F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B28DF94A-8E4B-C46B-FEA1-4502AFE30ACE}"/>
              </a:ext>
            </a:extLst>
          </p:cNvPr>
          <p:cNvPicPr>
            <a:picLocks noChangeAspect="1"/>
          </p:cNvPicPr>
          <p:nvPr/>
        </p:nvPicPr>
        <p:blipFill>
          <a:blip r:embed="rId4"/>
          <a:stretch>
            <a:fillRect/>
          </a:stretch>
        </p:blipFill>
        <p:spPr>
          <a:xfrm>
            <a:off x="467029" y="2046271"/>
            <a:ext cx="11367304" cy="2765458"/>
          </a:xfrm>
          <a:prstGeom prst="rect">
            <a:avLst/>
          </a:prstGeom>
          <a:solidFill>
            <a:srgbClr val="FFC000"/>
          </a:solidFill>
          <a:ln w="101600">
            <a:solidFill>
              <a:schemeClr val="accent2">
                <a:lumMod val="60000"/>
                <a:lumOff val="40000"/>
              </a:schemeClr>
            </a:solidFill>
          </a:ln>
        </p:spPr>
      </p:pic>
      <p:sp>
        <p:nvSpPr>
          <p:cNvPr id="5" name="TextBox 4">
            <a:extLst>
              <a:ext uri="{FF2B5EF4-FFF2-40B4-BE49-F238E27FC236}">
                <a16:creationId xmlns:a16="http://schemas.microsoft.com/office/drawing/2014/main" id="{B114D6EA-D593-1944-C26E-C7944B283CBC}"/>
              </a:ext>
            </a:extLst>
          </p:cNvPr>
          <p:cNvSpPr txBox="1"/>
          <p:nvPr/>
        </p:nvSpPr>
        <p:spPr>
          <a:xfrm>
            <a:off x="6096000" y="6242169"/>
            <a:ext cx="6032462" cy="523220"/>
          </a:xfrm>
          <a:prstGeom prst="rect">
            <a:avLst/>
          </a:prstGeom>
          <a:solidFill>
            <a:schemeClr val="bg1"/>
          </a:solidFill>
        </p:spPr>
        <p:txBody>
          <a:bodyPr wrap="square">
            <a:spAutoFit/>
          </a:bodyPr>
          <a:lstStyle/>
          <a:p>
            <a:pPr algn="r"/>
            <a:r>
              <a:rPr lang="en-GB" sz="1400"/>
              <a:t>SEC, 2025, p.5 Leaving Certificate Examination</a:t>
            </a:r>
          </a:p>
          <a:p>
            <a:pPr algn="r"/>
            <a:r>
              <a:rPr lang="en-GB" sz="1400"/>
              <a:t>Sample Brief Ancient Greek Research Study – Text in Context</a:t>
            </a:r>
          </a:p>
        </p:txBody>
      </p:sp>
    </p:spTree>
    <p:extLst>
      <p:ext uri="{BB962C8B-B14F-4D97-AF65-F5344CB8AC3E}">
        <p14:creationId xmlns:p14="http://schemas.microsoft.com/office/powerpoint/2010/main" val="3939792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xit" presetSubtype="0" fill="hold" nodeType="with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B02ED-2B9E-4AF1-0FD0-813E9FF4140F}"/>
              </a:ext>
            </a:extLst>
          </p:cNvPr>
          <p:cNvSpPr>
            <a:spLocks noGrp="1"/>
          </p:cNvSpPr>
          <p:nvPr>
            <p:ph type="title"/>
          </p:nvPr>
        </p:nvSpPr>
        <p:spPr>
          <a:xfrm>
            <a:off x="194388" y="-9168"/>
            <a:ext cx="10515600" cy="1325563"/>
          </a:xfrm>
        </p:spPr>
        <p:txBody>
          <a:bodyPr/>
          <a:lstStyle/>
          <a:p>
            <a:r>
              <a:rPr lang="en-IE"/>
              <a:t>Key points</a:t>
            </a:r>
            <a:endParaRPr lang="en-GB"/>
          </a:p>
        </p:txBody>
      </p:sp>
      <p:sp>
        <p:nvSpPr>
          <p:cNvPr id="3" name="Content Placeholder 2">
            <a:extLst>
              <a:ext uri="{FF2B5EF4-FFF2-40B4-BE49-F238E27FC236}">
                <a16:creationId xmlns:a16="http://schemas.microsoft.com/office/drawing/2014/main" id="{186A1AEE-0400-7025-F9A6-882F5538AA97}"/>
              </a:ext>
            </a:extLst>
          </p:cNvPr>
          <p:cNvSpPr>
            <a:spLocks noGrp="1"/>
          </p:cNvSpPr>
          <p:nvPr>
            <p:ph sz="half" idx="1"/>
          </p:nvPr>
        </p:nvSpPr>
        <p:spPr>
          <a:xfrm>
            <a:off x="800100" y="1055077"/>
            <a:ext cx="5181600" cy="3727119"/>
          </a:xfrm>
          <a:ln>
            <a:solidFill>
              <a:schemeClr val="tx1"/>
            </a:solidFill>
          </a:ln>
        </p:spPr>
        <p:txBody>
          <a:bodyPr>
            <a:normAutofit fontScale="62500" lnSpcReduction="20000"/>
          </a:bodyPr>
          <a:lstStyle/>
          <a:p>
            <a:pPr marL="0" indent="0">
              <a:buNone/>
            </a:pPr>
            <a:endParaRPr lang="en-GB" b="1">
              <a:solidFill>
                <a:schemeClr val="tx1"/>
              </a:solidFill>
            </a:endParaRPr>
          </a:p>
          <a:p>
            <a:pPr marL="0" indent="0">
              <a:buNone/>
            </a:pPr>
            <a:r>
              <a:rPr lang="en-GB" b="1">
                <a:solidFill>
                  <a:schemeClr val="tx1"/>
                </a:solidFill>
              </a:rPr>
              <a:t>Students</a:t>
            </a:r>
          </a:p>
          <a:p>
            <a:pPr marL="0" indent="0">
              <a:buNone/>
            </a:pPr>
            <a:endParaRPr lang="en-GB">
              <a:solidFill>
                <a:schemeClr val="tx1"/>
              </a:solidFill>
            </a:endParaRPr>
          </a:p>
          <a:p>
            <a:pPr>
              <a:lnSpc>
                <a:spcPct val="170000"/>
              </a:lnSpc>
            </a:pPr>
            <a:r>
              <a:rPr lang="en-GB">
                <a:solidFill>
                  <a:schemeClr val="tx1"/>
                </a:solidFill>
              </a:rPr>
              <a:t>Investigate, evaluate, report</a:t>
            </a:r>
          </a:p>
          <a:p>
            <a:pPr>
              <a:lnSpc>
                <a:spcPct val="170000"/>
              </a:lnSpc>
            </a:pPr>
            <a:r>
              <a:rPr lang="en-GB">
                <a:solidFill>
                  <a:schemeClr val="tx1"/>
                </a:solidFill>
              </a:rPr>
              <a:t>Self-directed study</a:t>
            </a:r>
          </a:p>
          <a:p>
            <a:pPr>
              <a:lnSpc>
                <a:spcPct val="170000"/>
              </a:lnSpc>
            </a:pPr>
            <a:r>
              <a:rPr lang="en-GB">
                <a:solidFill>
                  <a:schemeClr val="tx1"/>
                </a:solidFill>
              </a:rPr>
              <a:t>Choice of topic (language centred)</a:t>
            </a:r>
          </a:p>
          <a:p>
            <a:pPr>
              <a:lnSpc>
                <a:spcPct val="170000"/>
              </a:lnSpc>
            </a:pPr>
            <a:r>
              <a:rPr lang="en-GB">
                <a:solidFill>
                  <a:schemeClr val="tx1"/>
                </a:solidFill>
              </a:rPr>
              <a:t>Narrow focus for depth</a:t>
            </a:r>
          </a:p>
          <a:p>
            <a:pPr>
              <a:lnSpc>
                <a:spcPct val="170000"/>
              </a:lnSpc>
            </a:pPr>
            <a:r>
              <a:rPr lang="en-GB">
                <a:solidFill>
                  <a:schemeClr val="tx1"/>
                </a:solidFill>
              </a:rPr>
              <a:t>Use of primary and/or secondary sources</a:t>
            </a:r>
          </a:p>
        </p:txBody>
      </p:sp>
      <p:sp>
        <p:nvSpPr>
          <p:cNvPr id="4" name="Content Placeholder 3">
            <a:extLst>
              <a:ext uri="{FF2B5EF4-FFF2-40B4-BE49-F238E27FC236}">
                <a16:creationId xmlns:a16="http://schemas.microsoft.com/office/drawing/2014/main" id="{D17FA244-2C7D-50D2-C4A3-43D5CBCAADE1}"/>
              </a:ext>
            </a:extLst>
          </p:cNvPr>
          <p:cNvSpPr>
            <a:spLocks noGrp="1"/>
          </p:cNvSpPr>
          <p:nvPr>
            <p:ph sz="half" idx="2"/>
          </p:nvPr>
        </p:nvSpPr>
        <p:spPr>
          <a:xfrm>
            <a:off x="6134102" y="1055077"/>
            <a:ext cx="5181600" cy="3727119"/>
          </a:xfrm>
          <a:ln>
            <a:solidFill>
              <a:schemeClr val="tx1"/>
            </a:solidFill>
          </a:ln>
        </p:spPr>
        <p:txBody>
          <a:bodyPr>
            <a:normAutofit fontScale="62500" lnSpcReduction="20000"/>
          </a:bodyPr>
          <a:lstStyle/>
          <a:p>
            <a:pPr marL="0" indent="0">
              <a:buNone/>
            </a:pPr>
            <a:endParaRPr lang="en-GB" b="1">
              <a:solidFill>
                <a:schemeClr val="tx1"/>
              </a:solidFill>
            </a:endParaRPr>
          </a:p>
          <a:p>
            <a:pPr marL="0" indent="0">
              <a:buNone/>
            </a:pPr>
            <a:r>
              <a:rPr lang="en-GB" b="1">
                <a:solidFill>
                  <a:schemeClr val="tx1"/>
                </a:solidFill>
              </a:rPr>
              <a:t>Procedures and requirements</a:t>
            </a:r>
          </a:p>
          <a:p>
            <a:pPr marL="0" indent="0">
              <a:buNone/>
            </a:pPr>
            <a:endParaRPr lang="en-GB">
              <a:solidFill>
                <a:schemeClr val="tx1"/>
              </a:solidFill>
            </a:endParaRPr>
          </a:p>
          <a:p>
            <a:pPr>
              <a:lnSpc>
                <a:spcPct val="170000"/>
              </a:lnSpc>
            </a:pPr>
            <a:r>
              <a:rPr lang="en-GB">
                <a:solidFill>
                  <a:schemeClr val="tx1"/>
                </a:solidFill>
              </a:rPr>
              <a:t>Research Study assessment</a:t>
            </a:r>
          </a:p>
          <a:p>
            <a:pPr>
              <a:lnSpc>
                <a:spcPct val="170000"/>
              </a:lnSpc>
            </a:pPr>
            <a:r>
              <a:rPr lang="en-GB">
                <a:solidFill>
                  <a:schemeClr val="tx1"/>
                </a:solidFill>
              </a:rPr>
              <a:t>State Examinations Commission (SEC) brief</a:t>
            </a:r>
          </a:p>
          <a:p>
            <a:pPr>
              <a:lnSpc>
                <a:spcPct val="170000"/>
              </a:lnSpc>
            </a:pPr>
            <a:r>
              <a:rPr lang="en-GB">
                <a:solidFill>
                  <a:schemeClr val="tx1"/>
                </a:solidFill>
              </a:rPr>
              <a:t>Instructions, authentication, submission</a:t>
            </a:r>
          </a:p>
          <a:p>
            <a:pPr>
              <a:lnSpc>
                <a:spcPct val="170000"/>
              </a:lnSpc>
            </a:pPr>
            <a:r>
              <a:rPr lang="en-GB">
                <a:solidFill>
                  <a:schemeClr val="tx1"/>
                </a:solidFill>
              </a:rPr>
              <a:t>Completion dates (annual)</a:t>
            </a:r>
          </a:p>
          <a:p>
            <a:pPr>
              <a:lnSpc>
                <a:spcPct val="170000"/>
              </a:lnSpc>
            </a:pPr>
            <a:r>
              <a:rPr lang="en-GB">
                <a:solidFill>
                  <a:schemeClr val="tx1"/>
                </a:solidFill>
              </a:rPr>
              <a:t>Thematic framework provided each year</a:t>
            </a:r>
          </a:p>
        </p:txBody>
      </p:sp>
      <p:sp>
        <p:nvSpPr>
          <p:cNvPr id="5" name="Content Placeholder 2">
            <a:extLst>
              <a:ext uri="{FF2B5EF4-FFF2-40B4-BE49-F238E27FC236}">
                <a16:creationId xmlns:a16="http://schemas.microsoft.com/office/drawing/2014/main" id="{D8A19638-C8EB-B20C-97A7-738FDFB9CFD4}"/>
              </a:ext>
            </a:extLst>
          </p:cNvPr>
          <p:cNvSpPr txBox="1">
            <a:spLocks/>
          </p:cNvSpPr>
          <p:nvPr/>
        </p:nvSpPr>
        <p:spPr>
          <a:xfrm>
            <a:off x="800100" y="4878822"/>
            <a:ext cx="10515600" cy="1325564"/>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E85A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E85A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E85A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b="1">
                <a:solidFill>
                  <a:schemeClr val="tx1"/>
                </a:solidFill>
              </a:rPr>
              <a:t>Individual topic linked to broader contexts: </a:t>
            </a:r>
          </a:p>
          <a:p>
            <a:r>
              <a:rPr lang="en-GB" sz="1800">
                <a:solidFill>
                  <a:schemeClr val="tx1"/>
                </a:solidFill>
              </a:rPr>
              <a:t>Anchored to the specification</a:t>
            </a:r>
          </a:p>
          <a:p>
            <a:r>
              <a:rPr lang="en-GB" sz="1800">
                <a:solidFill>
                  <a:schemeClr val="tx1"/>
                </a:solidFill>
              </a:rPr>
              <a:t>Literary, linguistic, artistic, historical, cultural, social, political, philosophical, religious etc.</a:t>
            </a:r>
          </a:p>
          <a:p>
            <a:pPr>
              <a:lnSpc>
                <a:spcPct val="170000"/>
              </a:lnSpc>
            </a:pPr>
            <a:endParaRPr lang="en-GB">
              <a:solidFill>
                <a:schemeClr val="tx1"/>
              </a:solidFill>
            </a:endParaRPr>
          </a:p>
        </p:txBody>
      </p:sp>
    </p:spTree>
    <p:extLst>
      <p:ext uri="{BB962C8B-B14F-4D97-AF65-F5344CB8AC3E}">
        <p14:creationId xmlns:p14="http://schemas.microsoft.com/office/powerpoint/2010/main" val="13175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2DB972D-BBAE-94C4-24F0-7032BE1E5FF4}"/>
              </a:ext>
            </a:extLst>
          </p:cNvPr>
          <p:cNvSpPr>
            <a:spLocks noGrp="1"/>
          </p:cNvSpPr>
          <p:nvPr>
            <p:ph type="title"/>
          </p:nvPr>
        </p:nvSpPr>
        <p:spPr>
          <a:xfrm>
            <a:off x="125819" y="152473"/>
            <a:ext cx="9230833" cy="1325563"/>
          </a:xfrm>
        </p:spPr>
        <p:txBody>
          <a:bodyPr/>
          <a:lstStyle/>
          <a:p>
            <a:r>
              <a:rPr lang="en-IE"/>
              <a:t>Key Competencies made visible through the Research Study</a:t>
            </a:r>
            <a:endParaRPr lang="en-GB"/>
          </a:p>
        </p:txBody>
      </p:sp>
      <p:sp>
        <p:nvSpPr>
          <p:cNvPr id="7" name="Content Placeholder 6">
            <a:extLst>
              <a:ext uri="{FF2B5EF4-FFF2-40B4-BE49-F238E27FC236}">
                <a16:creationId xmlns:a16="http://schemas.microsoft.com/office/drawing/2014/main" id="{F2542905-492D-17E4-7118-B22812E06375}"/>
              </a:ext>
            </a:extLst>
          </p:cNvPr>
          <p:cNvSpPr>
            <a:spLocks noGrp="1"/>
          </p:cNvSpPr>
          <p:nvPr>
            <p:ph sz="half" idx="1"/>
          </p:nvPr>
        </p:nvSpPr>
        <p:spPr>
          <a:xfrm>
            <a:off x="6422067" y="3120323"/>
            <a:ext cx="5667152" cy="1603375"/>
          </a:xfrm>
        </p:spPr>
        <p:txBody>
          <a:bodyPr>
            <a:normAutofit/>
          </a:bodyPr>
          <a:lstStyle/>
          <a:p>
            <a:pPr marL="0" indent="0">
              <a:buNone/>
            </a:pPr>
            <a:r>
              <a:rPr lang="en-IE"/>
              <a:t>Identify what key competencies can be made visible for students throughout the research process.</a:t>
            </a:r>
            <a:endParaRPr lang="en-GB"/>
          </a:p>
        </p:txBody>
      </p:sp>
      <p:pic>
        <p:nvPicPr>
          <p:cNvPr id="9" name="Content Placeholder 8">
            <a:extLst>
              <a:ext uri="{FF2B5EF4-FFF2-40B4-BE49-F238E27FC236}">
                <a16:creationId xmlns:a16="http://schemas.microsoft.com/office/drawing/2014/main" id="{94066638-FD61-B695-4B61-1C91C4DBDA6F}"/>
              </a:ext>
            </a:extLst>
          </p:cNvPr>
          <p:cNvPicPr>
            <a:picLocks noGrp="1" noChangeAspect="1"/>
          </p:cNvPicPr>
          <p:nvPr>
            <p:ph sz="half" idx="2"/>
          </p:nvPr>
        </p:nvPicPr>
        <p:blipFill>
          <a:blip r:embed="rId3"/>
          <a:stretch>
            <a:fillRect/>
          </a:stretch>
        </p:blipFill>
        <p:spPr>
          <a:xfrm>
            <a:off x="636783" y="1579880"/>
            <a:ext cx="5008398" cy="4961839"/>
          </a:xfrm>
          <a:prstGeom prst="rect">
            <a:avLst/>
          </a:prstGeom>
        </p:spPr>
      </p:pic>
    </p:spTree>
    <p:extLst>
      <p:ext uri="{BB962C8B-B14F-4D97-AF65-F5344CB8AC3E}">
        <p14:creationId xmlns:p14="http://schemas.microsoft.com/office/powerpoint/2010/main" val="3218913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3712F9-66B6-B325-FDB8-E5129DDEAA29}"/>
              </a:ext>
            </a:extLst>
          </p:cNvPr>
          <p:cNvPicPr>
            <a:picLocks noChangeAspect="1"/>
          </p:cNvPicPr>
          <p:nvPr/>
        </p:nvPicPr>
        <p:blipFill>
          <a:blip r:embed="rId3"/>
          <a:stretch>
            <a:fillRect/>
          </a:stretch>
        </p:blipFill>
        <p:spPr>
          <a:xfrm>
            <a:off x="236786" y="2081601"/>
            <a:ext cx="4517528" cy="4218798"/>
          </a:xfrm>
          <a:prstGeom prst="rect">
            <a:avLst/>
          </a:prstGeom>
        </p:spPr>
      </p:pic>
    </p:spTree>
    <p:extLst>
      <p:ext uri="{BB962C8B-B14F-4D97-AF65-F5344CB8AC3E}">
        <p14:creationId xmlns:p14="http://schemas.microsoft.com/office/powerpoint/2010/main" val="37296322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815D32-F23D-82B0-D04C-A79EB384F68D}"/>
              </a:ext>
            </a:extLst>
          </p:cNvPr>
          <p:cNvSpPr/>
          <p:nvPr/>
        </p:nvSpPr>
        <p:spPr>
          <a:xfrm>
            <a:off x="7184571" y="5812971"/>
            <a:ext cx="5007429" cy="10450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8604B096-C3D6-A387-376B-A7A70586EBA4}"/>
              </a:ext>
            </a:extLst>
          </p:cNvPr>
          <p:cNvSpPr>
            <a:spLocks noGrp="1"/>
          </p:cNvSpPr>
          <p:nvPr>
            <p:ph type="title"/>
          </p:nvPr>
        </p:nvSpPr>
        <p:spPr>
          <a:xfrm>
            <a:off x="5837321" y="628047"/>
            <a:ext cx="5578642" cy="1225466"/>
          </a:xfrm>
        </p:spPr>
        <p:txBody>
          <a:bodyPr/>
          <a:lstStyle/>
          <a:p>
            <a:r>
              <a:rPr lang="en-IE"/>
              <a:t>Student participation</a:t>
            </a:r>
            <a:endParaRPr lang="en-GB"/>
          </a:p>
        </p:txBody>
      </p:sp>
      <p:pic>
        <p:nvPicPr>
          <p:cNvPr id="6" name="Content Placeholder 5">
            <a:extLst>
              <a:ext uri="{FF2B5EF4-FFF2-40B4-BE49-F238E27FC236}">
                <a16:creationId xmlns:a16="http://schemas.microsoft.com/office/drawing/2014/main" id="{92CE63E5-CB92-BA12-1AB4-7262250AA017}"/>
              </a:ext>
            </a:extLst>
          </p:cNvPr>
          <p:cNvPicPr>
            <a:picLocks noGrp="1" noChangeAspect="1"/>
          </p:cNvPicPr>
          <p:nvPr>
            <p:ph sz="half" idx="1"/>
          </p:nvPr>
        </p:nvPicPr>
        <p:blipFill>
          <a:blip r:embed="rId3"/>
          <a:stretch>
            <a:fillRect/>
          </a:stretch>
        </p:blipFill>
        <p:spPr>
          <a:xfrm>
            <a:off x="997257" y="716260"/>
            <a:ext cx="4035951" cy="5863389"/>
          </a:xfrm>
          <a:ln>
            <a:solidFill>
              <a:schemeClr val="accent1"/>
            </a:solidFill>
          </a:ln>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043A6F48-CF70-4AFF-103B-24613B674EED}"/>
              </a:ext>
            </a:extLst>
          </p:cNvPr>
          <p:cNvSpPr txBox="1"/>
          <p:nvPr/>
        </p:nvSpPr>
        <p:spPr>
          <a:xfrm>
            <a:off x="5578642" y="1853513"/>
            <a:ext cx="6096000" cy="4093428"/>
          </a:xfrm>
          <a:prstGeom prst="rect">
            <a:avLst/>
          </a:prstGeom>
          <a:noFill/>
        </p:spPr>
        <p:txBody>
          <a:bodyPr wrap="square">
            <a:spAutoFit/>
          </a:bodyPr>
          <a:lstStyle/>
          <a:p>
            <a:r>
              <a:rPr lang="en-GB"/>
              <a:t>“</a:t>
            </a:r>
            <a:r>
              <a:rPr lang="en-GB" sz="2000"/>
              <a:t>The quality framework emphasises the need </a:t>
            </a:r>
            <a:r>
              <a:rPr lang="en-GB" sz="2000">
                <a:solidFill>
                  <a:srgbClr val="FF0000"/>
                </a:solidFill>
              </a:rPr>
              <a:t>for all students to be meaningfully included</a:t>
            </a:r>
            <a:r>
              <a:rPr lang="en-GB" sz="2000"/>
              <a:t> in their school community...</a:t>
            </a:r>
          </a:p>
          <a:p>
            <a:endParaRPr lang="en-GB" sz="2000"/>
          </a:p>
          <a:p>
            <a:r>
              <a:rPr lang="en-GB" sz="2000"/>
              <a:t>…student-centred, informed and evidence based, and that </a:t>
            </a:r>
            <a:r>
              <a:rPr lang="en-GB" sz="2000">
                <a:solidFill>
                  <a:srgbClr val="FF0000"/>
                </a:solidFill>
              </a:rPr>
              <a:t>supports young people to participate in and make progress </a:t>
            </a:r>
            <a:r>
              <a:rPr lang="en-GB" sz="2000"/>
              <a:t>in all areas of their learning and development</a:t>
            </a:r>
          </a:p>
          <a:p>
            <a:endParaRPr lang="en-GB" sz="2000"/>
          </a:p>
          <a:p>
            <a:r>
              <a:rPr lang="en-GB" sz="2000"/>
              <a:t>…to ensure that all young people are </a:t>
            </a:r>
            <a:r>
              <a:rPr lang="en-GB" sz="2000">
                <a:solidFill>
                  <a:srgbClr val="FF0000"/>
                </a:solidFill>
              </a:rPr>
              <a:t>provided with </a:t>
            </a:r>
            <a:r>
              <a:rPr lang="en-GB" sz="2000" b="1" u="sng">
                <a:solidFill>
                  <a:srgbClr val="FF0000"/>
                </a:solidFill>
              </a:rPr>
              <a:t>opportunities</a:t>
            </a:r>
            <a:r>
              <a:rPr lang="en-GB" sz="2000" b="1">
                <a:solidFill>
                  <a:srgbClr val="FF0000"/>
                </a:solidFill>
              </a:rPr>
              <a:t> </a:t>
            </a:r>
            <a:r>
              <a:rPr lang="en-GB" sz="2000">
                <a:solidFill>
                  <a:srgbClr val="FF0000"/>
                </a:solidFill>
              </a:rPr>
              <a:t>to meet their full potential </a:t>
            </a:r>
            <a:r>
              <a:rPr lang="en-GB" sz="2000"/>
              <a:t>in accordance with their abilities, strengths, stages of development, and identified learning needs.”</a:t>
            </a:r>
          </a:p>
        </p:txBody>
      </p:sp>
      <p:sp>
        <p:nvSpPr>
          <p:cNvPr id="10" name="TextBox 9">
            <a:extLst>
              <a:ext uri="{FF2B5EF4-FFF2-40B4-BE49-F238E27FC236}">
                <a16:creationId xmlns:a16="http://schemas.microsoft.com/office/drawing/2014/main" id="{7096EFF5-86AC-8564-A2AA-433A8328E2F3}"/>
              </a:ext>
            </a:extLst>
          </p:cNvPr>
          <p:cNvSpPr txBox="1"/>
          <p:nvPr/>
        </p:nvSpPr>
        <p:spPr>
          <a:xfrm>
            <a:off x="7633995" y="5946941"/>
            <a:ext cx="3837272" cy="738664"/>
          </a:xfrm>
          <a:prstGeom prst="rect">
            <a:avLst/>
          </a:prstGeom>
          <a:solidFill>
            <a:schemeClr val="bg1"/>
          </a:solidFill>
        </p:spPr>
        <p:txBody>
          <a:bodyPr wrap="square">
            <a:spAutoFit/>
          </a:bodyPr>
          <a:lstStyle/>
          <a:p>
            <a:pPr algn="r"/>
            <a:r>
              <a:rPr lang="en-GB" sz="1400"/>
              <a:t>DE Inspectorate, 2022, p.8 Looking at Our School 2022: A Quality Framework for Post-Primary Schools</a:t>
            </a:r>
          </a:p>
        </p:txBody>
      </p:sp>
    </p:spTree>
    <p:extLst>
      <p:ext uri="{BB962C8B-B14F-4D97-AF65-F5344CB8AC3E}">
        <p14:creationId xmlns:p14="http://schemas.microsoft.com/office/powerpoint/2010/main" val="2077964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oman Gaul - World History Encyclopedia">
            <a:extLst>
              <a:ext uri="{FF2B5EF4-FFF2-40B4-BE49-F238E27FC236}">
                <a16:creationId xmlns:a16="http://schemas.microsoft.com/office/drawing/2014/main" id="{39F39EF4-F978-0723-E466-DB28168D2B93}"/>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a:stretch>
            <a:fillRect/>
          </a:stretch>
        </p:blipFill>
        <p:spPr bwMode="auto">
          <a:xfrm>
            <a:off x="0" y="0"/>
            <a:ext cx="12192000" cy="7176977"/>
          </a:xfrm>
          <a:prstGeom prst="rect">
            <a:avLst/>
          </a:prstGeom>
          <a:noFill/>
          <a:ln>
            <a:solidFill>
              <a:schemeClr val="bg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C0947F4-FCC1-6D73-F5D1-38EE4709B3EC}"/>
              </a:ext>
            </a:extLst>
          </p:cNvPr>
          <p:cNvSpPr>
            <a:spLocks noGrp="1"/>
          </p:cNvSpPr>
          <p:nvPr>
            <p:ph type="title"/>
          </p:nvPr>
        </p:nvSpPr>
        <p:spPr>
          <a:xfrm>
            <a:off x="221266" y="81586"/>
            <a:ext cx="10515600" cy="1325563"/>
          </a:xfrm>
        </p:spPr>
        <p:txBody>
          <a:bodyPr/>
          <a:lstStyle/>
          <a:p>
            <a:r>
              <a:rPr lang="en-IE"/>
              <a:t>Student participation and learner agency</a:t>
            </a:r>
            <a:endParaRPr lang="en-GB"/>
          </a:p>
        </p:txBody>
      </p:sp>
      <p:sp>
        <p:nvSpPr>
          <p:cNvPr id="3" name="Content Placeholder 2">
            <a:extLst>
              <a:ext uri="{FF2B5EF4-FFF2-40B4-BE49-F238E27FC236}">
                <a16:creationId xmlns:a16="http://schemas.microsoft.com/office/drawing/2014/main" id="{D5D237B6-CC19-AC50-8CF8-0017B4BEE972}"/>
              </a:ext>
            </a:extLst>
          </p:cNvPr>
          <p:cNvSpPr>
            <a:spLocks noGrp="1"/>
          </p:cNvSpPr>
          <p:nvPr>
            <p:ph sz="half" idx="1"/>
          </p:nvPr>
        </p:nvSpPr>
        <p:spPr>
          <a:xfrm>
            <a:off x="838200" y="1825625"/>
            <a:ext cx="4010247" cy="2145874"/>
          </a:xfrm>
        </p:spPr>
        <p:txBody>
          <a:bodyPr>
            <a:normAutofit fontScale="85000" lnSpcReduction="10000"/>
          </a:bodyPr>
          <a:lstStyle/>
          <a:p>
            <a:pPr marL="0" indent="0">
              <a:buNone/>
            </a:pPr>
            <a:r>
              <a:rPr lang="en-IE">
                <a:solidFill>
                  <a:schemeClr val="tx1"/>
                </a:solidFill>
              </a:rPr>
              <a:t>What does student participation and learner agency mean to you?</a:t>
            </a:r>
          </a:p>
          <a:p>
            <a:pPr marL="0" indent="0">
              <a:buNone/>
            </a:pPr>
            <a:endParaRPr lang="en-IE">
              <a:solidFill>
                <a:schemeClr val="tx1"/>
              </a:solidFill>
            </a:endParaRPr>
          </a:p>
          <a:p>
            <a:pPr marL="0" indent="0">
              <a:buNone/>
            </a:pPr>
            <a:r>
              <a:rPr lang="en-IE">
                <a:solidFill>
                  <a:schemeClr val="tx1"/>
                </a:solidFill>
              </a:rPr>
              <a:t>How do you foster learner agency in your classroom?</a:t>
            </a:r>
          </a:p>
          <a:p>
            <a:pPr marL="0" indent="0">
              <a:buNone/>
            </a:pPr>
            <a:endParaRPr lang="en-IE"/>
          </a:p>
          <a:p>
            <a:pPr marL="0" indent="0">
              <a:buNone/>
            </a:pPr>
            <a:endParaRPr lang="en-IE"/>
          </a:p>
          <a:p>
            <a:pPr marL="0" indent="0">
              <a:buNone/>
            </a:pPr>
            <a:endParaRPr lang="en-GB"/>
          </a:p>
        </p:txBody>
      </p:sp>
      <p:pic>
        <p:nvPicPr>
          <p:cNvPr id="13" name="Picture 12" descr="A blue light bulb with a circle and text&#10;&#10;Description automatically generated">
            <a:extLst>
              <a:ext uri="{FF2B5EF4-FFF2-40B4-BE49-F238E27FC236}">
                <a16:creationId xmlns:a16="http://schemas.microsoft.com/office/drawing/2014/main" id="{077021D2-7787-3808-570C-4014BD6372D3}"/>
              </a:ext>
            </a:extLst>
          </p:cNvPr>
          <p:cNvPicPr>
            <a:picLocks noChangeAspect="1"/>
          </p:cNvPicPr>
          <p:nvPr/>
        </p:nvPicPr>
        <p:blipFill>
          <a:blip r:embed="rId4"/>
          <a:srcRect l="16824" t="17326" r="17455" b="18319"/>
          <a:stretch/>
        </p:blipFill>
        <p:spPr>
          <a:xfrm>
            <a:off x="2030104" y="4147379"/>
            <a:ext cx="1897040" cy="1857636"/>
          </a:xfrm>
          <a:prstGeom prst="rect">
            <a:avLst/>
          </a:prstGeom>
        </p:spPr>
      </p:pic>
    </p:spTree>
    <p:extLst>
      <p:ext uri="{BB962C8B-B14F-4D97-AF65-F5344CB8AC3E}">
        <p14:creationId xmlns:p14="http://schemas.microsoft.com/office/powerpoint/2010/main" val="2400539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7435 0.0081 L 0.19401 0.0044 " pathEditMode="relative" rAng="0" ptsTypes="AA">
                                      <p:cBhvr>
                                        <p:cTn id="6" dur="2000" fill="hold"/>
                                        <p:tgtEl>
                                          <p:spTgt spid="7"/>
                                        </p:tgtEl>
                                        <p:attrNameLst>
                                          <p:attrName>ppt_x</p:attrName>
                                          <p:attrName>ppt_y</p:attrName>
                                        </p:attrNameLst>
                                      </p:cBhvr>
                                      <p:rCtr x="13411" y="-185"/>
                                    </p:animMotion>
                                  </p:childTnLst>
                                </p:cTn>
                              </p:par>
                              <p:par>
                                <p:cTn id="7" presetID="6" presetClass="emph" presetSubtype="0" fill="hold" nodeType="withEffect">
                                  <p:stCondLst>
                                    <p:cond delay="0"/>
                                  </p:stCondLst>
                                  <p:childTnLst>
                                    <p:animScale>
                                      <p:cBhvr>
                                        <p:cTn id="8" dur="2000" fill="hold"/>
                                        <p:tgtEl>
                                          <p:spTgt spid="7"/>
                                        </p:tgtEl>
                                      </p:cBhvr>
                                      <p:by x="50000" y="50000"/>
                                    </p:animScale>
                                  </p:childTnLst>
                                </p:cTn>
                              </p:par>
                              <p:par>
                                <p:cTn id="9" presetID="10"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DFB37-AC31-A21E-9323-FC0DA2DBC450}"/>
              </a:ext>
            </a:extLst>
          </p:cNvPr>
          <p:cNvSpPr>
            <a:spLocks noGrp="1"/>
          </p:cNvSpPr>
          <p:nvPr>
            <p:ph type="title"/>
          </p:nvPr>
        </p:nvSpPr>
        <p:spPr>
          <a:xfrm>
            <a:off x="217228" y="11143"/>
            <a:ext cx="10515600" cy="1325563"/>
          </a:xfrm>
        </p:spPr>
        <p:txBody>
          <a:bodyPr/>
          <a:lstStyle/>
          <a:p>
            <a:r>
              <a:rPr lang="en-IE"/>
              <a:t>What is learner agency?</a:t>
            </a:r>
            <a:endParaRPr lang="en-GB"/>
          </a:p>
        </p:txBody>
      </p:sp>
      <p:pic>
        <p:nvPicPr>
          <p:cNvPr id="6" name="Content Placeholder 5" descr="Boy using laptop for virtual class">
            <a:extLst>
              <a:ext uri="{FF2B5EF4-FFF2-40B4-BE49-F238E27FC236}">
                <a16:creationId xmlns:a16="http://schemas.microsoft.com/office/drawing/2014/main" id="{BB9572BA-D278-D396-A2CA-F40DE4D4E78E}"/>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a:stretch/>
        </p:blipFill>
        <p:spPr>
          <a:xfrm>
            <a:off x="7195782" y="1893863"/>
            <a:ext cx="4635690" cy="3454400"/>
          </a:xfrm>
        </p:spPr>
      </p:pic>
      <p:sp>
        <p:nvSpPr>
          <p:cNvPr id="8" name="TextBox 7">
            <a:extLst>
              <a:ext uri="{FF2B5EF4-FFF2-40B4-BE49-F238E27FC236}">
                <a16:creationId xmlns:a16="http://schemas.microsoft.com/office/drawing/2014/main" id="{A5B2FE32-3726-095F-736C-2B760A006FA6}"/>
              </a:ext>
            </a:extLst>
          </p:cNvPr>
          <p:cNvSpPr txBox="1"/>
          <p:nvPr/>
        </p:nvSpPr>
        <p:spPr>
          <a:xfrm>
            <a:off x="753062" y="1293101"/>
            <a:ext cx="6203315" cy="5201424"/>
          </a:xfrm>
          <a:prstGeom prst="rect">
            <a:avLst/>
          </a:prstGeom>
          <a:noFill/>
        </p:spPr>
        <p:txBody>
          <a:bodyPr wrap="square">
            <a:spAutoFit/>
          </a:bodyPr>
          <a:lstStyle/>
          <a:p>
            <a:r>
              <a:rPr lang="en-GB" sz="2400" b="1"/>
              <a:t>Agency</a:t>
            </a:r>
          </a:p>
          <a:p>
            <a:r>
              <a:rPr lang="en-GB" sz="2000"/>
              <a:t>“… is understood as the capacity to act independently and to make one’s own choices.”</a:t>
            </a:r>
          </a:p>
          <a:p>
            <a:pPr algn="r"/>
            <a:r>
              <a:rPr lang="en-GB" sz="1600" err="1"/>
              <a:t>Manyukhina</a:t>
            </a:r>
            <a:r>
              <a:rPr lang="en-GB" sz="1600"/>
              <a:t>, Y. &amp; Wyse, D., 2019</a:t>
            </a:r>
          </a:p>
          <a:p>
            <a:endParaRPr lang="en-GB" sz="2000"/>
          </a:p>
          <a:p>
            <a:r>
              <a:rPr lang="en-GB" sz="2000"/>
              <a:t>“… is a feeling of being in the driving seat when it comes to our actions.” </a:t>
            </a:r>
          </a:p>
          <a:p>
            <a:pPr algn="r"/>
            <a:r>
              <a:rPr lang="en-GB" sz="1600"/>
              <a:t>Moore, J. W. (2016). p.1 What is the Sense of Agency </a:t>
            </a:r>
          </a:p>
          <a:p>
            <a:pPr algn="r"/>
            <a:r>
              <a:rPr lang="en-GB" sz="1600"/>
              <a:t>and Why Does it Matter? Frontiers in Psychology</a:t>
            </a:r>
          </a:p>
          <a:p>
            <a:endParaRPr lang="en-GB" sz="2000"/>
          </a:p>
          <a:p>
            <a:r>
              <a:rPr lang="en-GB" sz="2400" b="1"/>
              <a:t>Learner Agency</a:t>
            </a:r>
          </a:p>
          <a:p>
            <a:r>
              <a:rPr lang="en-GB" sz="2000"/>
              <a:t>“‘the ability and the will [of students] to positively influence their own lives and the world around them’. </a:t>
            </a:r>
            <a:endParaRPr lang="en-GB" sz="1600"/>
          </a:p>
          <a:p>
            <a:pPr algn="r"/>
            <a:r>
              <a:rPr lang="en-GB" sz="1600"/>
              <a:t>Chief Inspector's Report 2021-2023, p.55 </a:t>
            </a:r>
          </a:p>
          <a:p>
            <a:endParaRPr lang="en-GB" sz="2000"/>
          </a:p>
          <a:p>
            <a:r>
              <a:rPr lang="en-GB" sz="2000"/>
              <a:t>According to Albert Bandura’s social cognitive theory, agency is the "</a:t>
            </a:r>
            <a:r>
              <a:rPr lang="en-GB" sz="2000" b="1"/>
              <a:t>power to originate action</a:t>
            </a:r>
            <a:r>
              <a:rPr lang="en-GB" sz="2000"/>
              <a:t>.”</a:t>
            </a:r>
            <a:endParaRPr lang="en-GB"/>
          </a:p>
        </p:txBody>
      </p:sp>
      <p:sp>
        <p:nvSpPr>
          <p:cNvPr id="9" name="Content Placeholder 2">
            <a:extLst>
              <a:ext uri="{FF2B5EF4-FFF2-40B4-BE49-F238E27FC236}">
                <a16:creationId xmlns:a16="http://schemas.microsoft.com/office/drawing/2014/main" id="{6D870093-5A5B-515A-FE31-9BA1630D8DE7}"/>
              </a:ext>
            </a:extLst>
          </p:cNvPr>
          <p:cNvSpPr txBox="1">
            <a:spLocks/>
          </p:cNvSpPr>
          <p:nvPr/>
        </p:nvSpPr>
        <p:spPr>
          <a:xfrm>
            <a:off x="6716973" y="673925"/>
            <a:ext cx="5593308" cy="50821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E85A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E85A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E85A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a:p>
          <a:p>
            <a:pPr marL="0" indent="0">
              <a:buFont typeface="Arial" panose="020B0604020202020204" pitchFamily="34" charset="0"/>
              <a:buNone/>
            </a:pPr>
            <a:endParaRPr lang="en-GB"/>
          </a:p>
          <a:p>
            <a:pPr marL="0" indent="0">
              <a:buFont typeface="Arial" panose="020B0604020202020204" pitchFamily="34" charset="0"/>
              <a:buNone/>
            </a:pPr>
            <a:endParaRPr lang="en-GB"/>
          </a:p>
        </p:txBody>
      </p:sp>
    </p:spTree>
    <p:extLst>
      <p:ext uri="{BB962C8B-B14F-4D97-AF65-F5344CB8AC3E}">
        <p14:creationId xmlns:p14="http://schemas.microsoft.com/office/powerpoint/2010/main" val="45209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500"/>
                                        <p:tgtEl>
                                          <p:spTgt spid="8">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xEl>
                                              <p:pRg st="4" end="4"/>
                                            </p:txEl>
                                          </p:spTgt>
                                        </p:tgtEl>
                                        <p:attrNameLst>
                                          <p:attrName>style.visibility</p:attrName>
                                        </p:attrNameLst>
                                      </p:cBhvr>
                                      <p:to>
                                        <p:strVal val="visible"/>
                                      </p:to>
                                    </p:set>
                                    <p:animEffect transition="in" filter="fade">
                                      <p:cBhvr>
                                        <p:cTn id="18" dur="500"/>
                                        <p:tgtEl>
                                          <p:spTgt spid="8">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animEffect transition="in" filter="fade">
                                      <p:cBhvr>
                                        <p:cTn id="23" dur="500"/>
                                        <p:tgtEl>
                                          <p:spTgt spid="8">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xEl>
                                              <p:pRg st="6" end="6"/>
                                            </p:txEl>
                                          </p:spTgt>
                                        </p:tgtEl>
                                        <p:attrNameLst>
                                          <p:attrName>style.visibility</p:attrName>
                                        </p:attrNameLst>
                                      </p:cBhvr>
                                      <p:to>
                                        <p:strVal val="visible"/>
                                      </p:to>
                                    </p:set>
                                    <p:animEffect transition="in" filter="fade">
                                      <p:cBhvr>
                                        <p:cTn id="28" dur="500"/>
                                        <p:tgtEl>
                                          <p:spTgt spid="8">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
                                            <p:txEl>
                                              <p:pRg st="8" end="8"/>
                                            </p:txEl>
                                          </p:spTgt>
                                        </p:tgtEl>
                                        <p:attrNameLst>
                                          <p:attrName>style.visibility</p:attrName>
                                        </p:attrNameLst>
                                      </p:cBhvr>
                                      <p:to>
                                        <p:strVal val="visible"/>
                                      </p:to>
                                    </p:set>
                                    <p:animEffect transition="in" filter="fade">
                                      <p:cBhvr>
                                        <p:cTn id="33" dur="500"/>
                                        <p:tgtEl>
                                          <p:spTgt spid="8">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8">
                                            <p:txEl>
                                              <p:pRg st="9" end="9"/>
                                            </p:txEl>
                                          </p:spTgt>
                                        </p:tgtEl>
                                        <p:attrNameLst>
                                          <p:attrName>style.visibility</p:attrName>
                                        </p:attrNameLst>
                                      </p:cBhvr>
                                      <p:to>
                                        <p:strVal val="visible"/>
                                      </p:to>
                                    </p:set>
                                    <p:animEffect transition="in" filter="fade">
                                      <p:cBhvr>
                                        <p:cTn id="36" dur="500"/>
                                        <p:tgtEl>
                                          <p:spTgt spid="8">
                                            <p:txEl>
                                              <p:pRg st="9" end="9"/>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8">
                                            <p:txEl>
                                              <p:pRg st="10" end="10"/>
                                            </p:txEl>
                                          </p:spTgt>
                                        </p:tgtEl>
                                        <p:attrNameLst>
                                          <p:attrName>style.visibility</p:attrName>
                                        </p:attrNameLst>
                                      </p:cBhvr>
                                      <p:to>
                                        <p:strVal val="visible"/>
                                      </p:to>
                                    </p:set>
                                    <p:animEffect transition="in" filter="fade">
                                      <p:cBhvr>
                                        <p:cTn id="39" dur="500"/>
                                        <p:tgtEl>
                                          <p:spTgt spid="8">
                                            <p:txEl>
                                              <p:pRg st="10" end="1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8">
                                            <p:txEl>
                                              <p:pRg st="12" end="12"/>
                                            </p:txEl>
                                          </p:spTgt>
                                        </p:tgtEl>
                                        <p:attrNameLst>
                                          <p:attrName>style.visibility</p:attrName>
                                        </p:attrNameLst>
                                      </p:cBhvr>
                                      <p:to>
                                        <p:strVal val="visible"/>
                                      </p:to>
                                    </p:set>
                                    <p:animEffect transition="in" filter="fade">
                                      <p:cBhvr>
                                        <p:cTn id="44" dur="500"/>
                                        <p:tgtEl>
                                          <p:spTgt spid="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28946-DC59-C230-36E6-644737BC8844}"/>
              </a:ext>
            </a:extLst>
          </p:cNvPr>
          <p:cNvSpPr>
            <a:spLocks noGrp="1"/>
          </p:cNvSpPr>
          <p:nvPr>
            <p:ph type="title"/>
          </p:nvPr>
        </p:nvSpPr>
        <p:spPr>
          <a:xfrm>
            <a:off x="838200" y="0"/>
            <a:ext cx="10515600" cy="1325563"/>
          </a:xfrm>
        </p:spPr>
        <p:txBody>
          <a:bodyPr/>
          <a:lstStyle/>
          <a:p>
            <a:pPr algn="ctr"/>
            <a:r>
              <a:rPr lang="en-IE"/>
              <a:t>Lundy Model</a:t>
            </a:r>
            <a:endParaRPr lang="en-GB"/>
          </a:p>
        </p:txBody>
      </p:sp>
      <p:sp>
        <p:nvSpPr>
          <p:cNvPr id="5" name="TextBox 4">
            <a:extLst>
              <a:ext uri="{FF2B5EF4-FFF2-40B4-BE49-F238E27FC236}">
                <a16:creationId xmlns:a16="http://schemas.microsoft.com/office/drawing/2014/main" id="{7500E21E-B92D-5825-5E03-1FA4C4FF1643}"/>
              </a:ext>
            </a:extLst>
          </p:cNvPr>
          <p:cNvSpPr txBox="1"/>
          <p:nvPr/>
        </p:nvSpPr>
        <p:spPr>
          <a:xfrm>
            <a:off x="1676401" y="1506879"/>
            <a:ext cx="9525000" cy="1569660"/>
          </a:xfrm>
          <a:prstGeom prst="rect">
            <a:avLst/>
          </a:prstGeom>
          <a:solidFill>
            <a:schemeClr val="bg1"/>
          </a:solidFill>
        </p:spPr>
        <p:txBody>
          <a:bodyPr wrap="square" rtlCol="0">
            <a:spAutoFit/>
          </a:bodyPr>
          <a:lstStyle/>
          <a:p>
            <a:r>
              <a:rPr lang="en-IE" sz="2400"/>
              <a:t>This model provides a pathway to help conceptualise Article 12 of the UN Convention of the Rights of the Child. It focuses on four main distinct, albeit interrelated, elements. The four elements have a rational chronological order.</a:t>
            </a:r>
            <a:endParaRPr lang="en-GB" sz="2400"/>
          </a:p>
        </p:txBody>
      </p:sp>
      <p:sp>
        <p:nvSpPr>
          <p:cNvPr id="6" name="Callout: Right Arrow 5">
            <a:extLst>
              <a:ext uri="{FF2B5EF4-FFF2-40B4-BE49-F238E27FC236}">
                <a16:creationId xmlns:a16="http://schemas.microsoft.com/office/drawing/2014/main" id="{DF47CA6C-C6DD-ECDD-CCDD-9E6B0C8DC366}"/>
              </a:ext>
            </a:extLst>
          </p:cNvPr>
          <p:cNvSpPr/>
          <p:nvPr/>
        </p:nvSpPr>
        <p:spPr>
          <a:xfrm>
            <a:off x="348347" y="3135083"/>
            <a:ext cx="3167743" cy="2939143"/>
          </a:xfrm>
          <a:prstGeom prst="rightArrowCallout">
            <a:avLst/>
          </a:prstGeom>
          <a:solidFill>
            <a:srgbClr val="008D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a:solidFill>
                  <a:schemeClr val="bg1"/>
                </a:solidFill>
              </a:rPr>
              <a:t>SPACE</a:t>
            </a:r>
          </a:p>
          <a:p>
            <a:pPr algn="ctr"/>
            <a:endParaRPr lang="en-IE">
              <a:solidFill>
                <a:schemeClr val="bg1"/>
              </a:solidFill>
            </a:endParaRPr>
          </a:p>
          <a:p>
            <a:pPr algn="ctr"/>
            <a:r>
              <a:rPr lang="en-IE">
                <a:solidFill>
                  <a:schemeClr val="bg1"/>
                </a:solidFill>
              </a:rPr>
              <a:t>Children and young people must be given safe, inclusive opportunities to form and express their views</a:t>
            </a:r>
            <a:endParaRPr lang="en-GB">
              <a:solidFill>
                <a:schemeClr val="bg1"/>
              </a:solidFill>
            </a:endParaRPr>
          </a:p>
        </p:txBody>
      </p:sp>
      <p:sp>
        <p:nvSpPr>
          <p:cNvPr id="7" name="Callout: Right Arrow 6">
            <a:extLst>
              <a:ext uri="{FF2B5EF4-FFF2-40B4-BE49-F238E27FC236}">
                <a16:creationId xmlns:a16="http://schemas.microsoft.com/office/drawing/2014/main" id="{E7C3BCB1-987B-AF63-366F-51FD8B302540}"/>
              </a:ext>
            </a:extLst>
          </p:cNvPr>
          <p:cNvSpPr/>
          <p:nvPr/>
        </p:nvSpPr>
        <p:spPr>
          <a:xfrm>
            <a:off x="3516090" y="3135083"/>
            <a:ext cx="3167743" cy="2939143"/>
          </a:xfrm>
          <a:prstGeom prst="rightArrowCallout">
            <a:avLst/>
          </a:prstGeom>
          <a:solidFill>
            <a:srgbClr val="F7941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a:solidFill>
                  <a:schemeClr val="bg1"/>
                </a:solidFill>
              </a:rPr>
              <a:t>VOICE</a:t>
            </a:r>
          </a:p>
          <a:p>
            <a:pPr algn="ctr"/>
            <a:endParaRPr lang="en-IE">
              <a:solidFill>
                <a:schemeClr val="bg1"/>
              </a:solidFill>
            </a:endParaRPr>
          </a:p>
          <a:p>
            <a:pPr algn="ctr"/>
            <a:r>
              <a:rPr lang="en-IE">
                <a:solidFill>
                  <a:schemeClr val="bg1"/>
                </a:solidFill>
              </a:rPr>
              <a:t>Children and young people must be facilitated to express their views</a:t>
            </a:r>
          </a:p>
          <a:p>
            <a:pPr algn="ctr"/>
            <a:endParaRPr lang="en-IE">
              <a:solidFill>
                <a:schemeClr val="bg1"/>
              </a:solidFill>
            </a:endParaRPr>
          </a:p>
          <a:p>
            <a:pPr algn="ctr"/>
            <a:endParaRPr lang="en-GB"/>
          </a:p>
        </p:txBody>
      </p:sp>
      <p:sp>
        <p:nvSpPr>
          <p:cNvPr id="8" name="Callout: Right Arrow 7">
            <a:extLst>
              <a:ext uri="{FF2B5EF4-FFF2-40B4-BE49-F238E27FC236}">
                <a16:creationId xmlns:a16="http://schemas.microsoft.com/office/drawing/2014/main" id="{BEC9316F-6638-2E13-0C11-A62D59B8C82D}"/>
              </a:ext>
            </a:extLst>
          </p:cNvPr>
          <p:cNvSpPr/>
          <p:nvPr/>
        </p:nvSpPr>
        <p:spPr>
          <a:xfrm>
            <a:off x="6683833" y="3135082"/>
            <a:ext cx="3167743" cy="2939143"/>
          </a:xfrm>
          <a:prstGeom prst="rightArrowCallout">
            <a:avLst/>
          </a:prstGeom>
          <a:solidFill>
            <a:srgbClr val="7B2A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a:t>AUDIENCE</a:t>
            </a:r>
          </a:p>
          <a:p>
            <a:pPr algn="ctr"/>
            <a:endParaRPr lang="en-IE">
              <a:solidFill>
                <a:srgbClr val="7B2A83"/>
              </a:solidFill>
            </a:endParaRPr>
          </a:p>
          <a:p>
            <a:pPr algn="ctr"/>
            <a:r>
              <a:rPr lang="en-IE"/>
              <a:t>The views must be listened to</a:t>
            </a:r>
          </a:p>
          <a:p>
            <a:pPr algn="ctr"/>
            <a:endParaRPr lang="en-IE"/>
          </a:p>
          <a:p>
            <a:pPr algn="ctr"/>
            <a:endParaRPr lang="en-IE"/>
          </a:p>
          <a:p>
            <a:pPr algn="ctr"/>
            <a:endParaRPr lang="en-IE">
              <a:solidFill>
                <a:srgbClr val="BF1E2E"/>
              </a:solidFill>
            </a:endParaRPr>
          </a:p>
          <a:p>
            <a:pPr algn="ctr"/>
            <a:endParaRPr lang="en-IE"/>
          </a:p>
          <a:p>
            <a:pPr algn="ctr"/>
            <a:endParaRPr lang="en-GB"/>
          </a:p>
        </p:txBody>
      </p:sp>
      <p:sp>
        <p:nvSpPr>
          <p:cNvPr id="10" name="Rectangle 9">
            <a:extLst>
              <a:ext uri="{FF2B5EF4-FFF2-40B4-BE49-F238E27FC236}">
                <a16:creationId xmlns:a16="http://schemas.microsoft.com/office/drawing/2014/main" id="{97A93F50-0C3F-F1F9-82F7-FA0ACEA9A79B}"/>
              </a:ext>
            </a:extLst>
          </p:cNvPr>
          <p:cNvSpPr/>
          <p:nvPr/>
        </p:nvSpPr>
        <p:spPr>
          <a:xfrm>
            <a:off x="9851576" y="3135082"/>
            <a:ext cx="2046514" cy="2939143"/>
          </a:xfrm>
          <a:prstGeom prst="rect">
            <a:avLst/>
          </a:prstGeom>
          <a:solidFill>
            <a:srgbClr val="BF1E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a:t>INFLUENCE</a:t>
            </a:r>
          </a:p>
          <a:p>
            <a:pPr algn="ctr"/>
            <a:endParaRPr lang="en-IE"/>
          </a:p>
          <a:p>
            <a:pPr algn="ctr"/>
            <a:r>
              <a:rPr lang="en-IE"/>
              <a:t>The views must be acted upon, as appropriate</a:t>
            </a:r>
          </a:p>
          <a:p>
            <a:pPr algn="ctr"/>
            <a:endParaRPr lang="en-IE"/>
          </a:p>
          <a:p>
            <a:pPr algn="ctr"/>
            <a:endParaRPr lang="en-IE"/>
          </a:p>
          <a:p>
            <a:pPr algn="ctr"/>
            <a:endParaRPr lang="en-IE"/>
          </a:p>
          <a:p>
            <a:pPr algn="ctr"/>
            <a:endParaRPr lang="en-GB"/>
          </a:p>
        </p:txBody>
      </p:sp>
    </p:spTree>
    <p:extLst>
      <p:ext uri="{BB962C8B-B14F-4D97-AF65-F5344CB8AC3E}">
        <p14:creationId xmlns:p14="http://schemas.microsoft.com/office/powerpoint/2010/main" val="2386058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FE29E-3757-2F81-3056-D4F6C7509FB6}"/>
              </a:ext>
            </a:extLst>
          </p:cNvPr>
          <p:cNvSpPr>
            <a:spLocks noGrp="1"/>
          </p:cNvSpPr>
          <p:nvPr>
            <p:ph type="title"/>
          </p:nvPr>
        </p:nvSpPr>
        <p:spPr>
          <a:xfrm>
            <a:off x="156647" y="12909"/>
            <a:ext cx="10515600" cy="1325563"/>
          </a:xfrm>
        </p:spPr>
        <p:txBody>
          <a:bodyPr/>
          <a:lstStyle/>
          <a:p>
            <a:r>
              <a:rPr lang="en-IE"/>
              <a:t>What is the role of the teacher in developing learner agency?</a:t>
            </a:r>
            <a:endParaRPr lang="en-GB"/>
          </a:p>
        </p:txBody>
      </p:sp>
      <p:sp>
        <p:nvSpPr>
          <p:cNvPr id="3" name="Content Placeholder 2">
            <a:extLst>
              <a:ext uri="{FF2B5EF4-FFF2-40B4-BE49-F238E27FC236}">
                <a16:creationId xmlns:a16="http://schemas.microsoft.com/office/drawing/2014/main" id="{92D63672-D203-E456-3112-0E11FEE98CF5}"/>
              </a:ext>
            </a:extLst>
          </p:cNvPr>
          <p:cNvSpPr>
            <a:spLocks noGrp="1"/>
          </p:cNvSpPr>
          <p:nvPr>
            <p:ph sz="half" idx="1"/>
          </p:nvPr>
        </p:nvSpPr>
        <p:spPr>
          <a:xfrm>
            <a:off x="540791" y="2610284"/>
            <a:ext cx="4154039" cy="3299887"/>
          </a:xfrm>
        </p:spPr>
        <p:txBody>
          <a:bodyPr vert="horz" lIns="91440" tIns="45720" rIns="91440" bIns="45720" rtlCol="0" anchor="t">
            <a:normAutofit fontScale="70000" lnSpcReduction="20000"/>
          </a:bodyPr>
          <a:lstStyle/>
          <a:p>
            <a:pPr marL="0" indent="0">
              <a:lnSpc>
                <a:spcPct val="120000"/>
              </a:lnSpc>
              <a:buNone/>
            </a:pPr>
            <a:r>
              <a:rPr lang="en-GB">
                <a:solidFill>
                  <a:schemeClr val="tx1"/>
                </a:solidFill>
              </a:rPr>
              <a:t>“… merely instilling in children, a sense of agency is not sufficient for empowering them to take ownership of their learning. Real opportunities must be provided for students to exercise their agency to acquire effective control over it.”</a:t>
            </a:r>
          </a:p>
        </p:txBody>
      </p:sp>
      <p:sp>
        <p:nvSpPr>
          <p:cNvPr id="4" name="Content Placeholder 3">
            <a:extLst>
              <a:ext uri="{FF2B5EF4-FFF2-40B4-BE49-F238E27FC236}">
                <a16:creationId xmlns:a16="http://schemas.microsoft.com/office/drawing/2014/main" id="{D5AE9938-F82A-E020-56EA-E65B45F721F6}"/>
              </a:ext>
            </a:extLst>
          </p:cNvPr>
          <p:cNvSpPr>
            <a:spLocks noGrp="1"/>
          </p:cNvSpPr>
          <p:nvPr>
            <p:ph sz="half" idx="2"/>
          </p:nvPr>
        </p:nvSpPr>
        <p:spPr>
          <a:xfrm>
            <a:off x="6469609" y="1675364"/>
            <a:ext cx="5181600" cy="4683744"/>
          </a:xfrm>
        </p:spPr>
        <p:txBody>
          <a:bodyPr vert="horz" lIns="91440" tIns="45720" rIns="91440" bIns="45720" rtlCol="0" anchor="t">
            <a:normAutofit fontScale="70000" lnSpcReduction="20000"/>
          </a:bodyPr>
          <a:lstStyle/>
          <a:p>
            <a:pPr marL="0" indent="0">
              <a:lnSpc>
                <a:spcPct val="120000"/>
              </a:lnSpc>
              <a:buNone/>
            </a:pPr>
            <a:r>
              <a:rPr lang="en-GB">
                <a:solidFill>
                  <a:schemeClr val="tx1"/>
                </a:solidFill>
              </a:rPr>
              <a:t>Jennifer Bown from Brigham Young University finds a direct link between agency and students’ capacity for autonomous learning.</a:t>
            </a:r>
          </a:p>
          <a:p>
            <a:pPr marL="0" indent="0">
              <a:lnSpc>
                <a:spcPct val="120000"/>
              </a:lnSpc>
              <a:buNone/>
            </a:pPr>
            <a:endParaRPr lang="en-GB"/>
          </a:p>
          <a:p>
            <a:pPr marL="0" indent="0">
              <a:lnSpc>
                <a:spcPct val="120000"/>
              </a:lnSpc>
              <a:buNone/>
            </a:pPr>
            <a:r>
              <a:rPr lang="en-GB">
                <a:solidFill>
                  <a:schemeClr val="tx1"/>
                </a:solidFill>
              </a:rPr>
              <a:t>“... to effectively manage learning and regulate emotional responses, learners must be aware of their own agency and must believe themselves capable of exercising that agency.”</a:t>
            </a:r>
            <a:endParaRPr lang="en-GB">
              <a:solidFill>
                <a:schemeClr val="tx1"/>
              </a:solidFill>
              <a:cs typeface="Arial"/>
            </a:endParaRPr>
          </a:p>
          <a:p>
            <a:pPr marL="0" indent="0">
              <a:lnSpc>
                <a:spcPct val="120000"/>
              </a:lnSpc>
              <a:buNone/>
            </a:pPr>
            <a:endParaRPr lang="en-GB" sz="2200">
              <a:solidFill>
                <a:schemeClr val="tx1"/>
              </a:solidFill>
            </a:endParaRPr>
          </a:p>
          <a:p>
            <a:pPr marL="0" indent="0">
              <a:lnSpc>
                <a:spcPct val="120000"/>
              </a:lnSpc>
              <a:buNone/>
            </a:pPr>
            <a:r>
              <a:rPr lang="en-GB" sz="2200">
                <a:solidFill>
                  <a:schemeClr val="tx1"/>
                </a:solidFill>
              </a:rPr>
              <a:t>Bown, J. (2009). Self‐regulatory strategies and agency in self‐instructed language learning: a situated view. The Modern Language Journal.</a:t>
            </a:r>
            <a:endParaRPr lang="en-GB">
              <a:solidFill>
                <a:schemeClr val="tx1"/>
              </a:solidFill>
            </a:endParaRPr>
          </a:p>
        </p:txBody>
      </p:sp>
      <p:pic>
        <p:nvPicPr>
          <p:cNvPr id="5" name="Graphic 4" descr="Two speech bubbles">
            <a:extLst>
              <a:ext uri="{FF2B5EF4-FFF2-40B4-BE49-F238E27FC236}">
                <a16:creationId xmlns:a16="http://schemas.microsoft.com/office/drawing/2014/main" id="{E7E41EEC-24CC-9825-7225-16C59E8ADF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85662" y="947829"/>
            <a:ext cx="3513731" cy="3513731"/>
          </a:xfrm>
          <a:prstGeom prst="rect">
            <a:avLst/>
          </a:prstGeom>
        </p:spPr>
      </p:pic>
      <p:sp>
        <p:nvSpPr>
          <p:cNvPr id="6" name="TextBox 5">
            <a:extLst>
              <a:ext uri="{FF2B5EF4-FFF2-40B4-BE49-F238E27FC236}">
                <a16:creationId xmlns:a16="http://schemas.microsoft.com/office/drawing/2014/main" id="{C791520F-AFFB-897E-608E-7B49D89EE7F5}"/>
              </a:ext>
            </a:extLst>
          </p:cNvPr>
          <p:cNvSpPr txBox="1"/>
          <p:nvPr/>
        </p:nvSpPr>
        <p:spPr>
          <a:xfrm>
            <a:off x="540791" y="5461233"/>
            <a:ext cx="3985146" cy="897875"/>
          </a:xfrm>
          <a:prstGeom prst="rect">
            <a:avLst/>
          </a:prstGeom>
          <a:noFill/>
        </p:spPr>
        <p:txBody>
          <a:bodyPr wrap="square" rtlCol="0">
            <a:spAutoFit/>
          </a:body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GB" sz="1500" b="0" i="0" u="none" strike="noStrike" kern="1200" cap="none" spc="0" normalizeH="0" baseline="0" noProof="0">
                <a:ln>
                  <a:noFill/>
                </a:ln>
                <a:solidFill>
                  <a:prstClr val="black"/>
                </a:solidFill>
                <a:effectLst/>
                <a:uLnTx/>
                <a:uFillTx/>
                <a:latin typeface="Arial" panose="020B0604020202020204"/>
                <a:ea typeface="+mn-ea"/>
                <a:cs typeface="+mn-cs"/>
              </a:rPr>
              <a:t>Manyukhina, Y. &amp; Wyse, D. (2019). Learner agency and the curriculum</a:t>
            </a:r>
            <a:r>
              <a:rPr lang="en-GB" sz="1500">
                <a:solidFill>
                  <a:prstClr val="black"/>
                </a:solidFill>
                <a:latin typeface="Arial" panose="020B0604020202020204"/>
              </a:rPr>
              <a:t>:</a:t>
            </a:r>
            <a:r>
              <a:rPr kumimoji="0" lang="en-GB" sz="1500" b="0" i="0" u="none" strike="noStrike" kern="1200" cap="none" spc="0" normalizeH="0" baseline="0" noProof="0">
                <a:ln>
                  <a:noFill/>
                </a:ln>
                <a:solidFill>
                  <a:prstClr val="black"/>
                </a:solidFill>
                <a:effectLst/>
                <a:uLnTx/>
                <a:uFillTx/>
                <a:latin typeface="Arial" panose="020B0604020202020204"/>
                <a:ea typeface="+mn-ea"/>
                <a:cs typeface="+mn-cs"/>
              </a:rPr>
              <a:t> a critical realist perspective. The Curriculum Journal.</a:t>
            </a:r>
          </a:p>
        </p:txBody>
      </p:sp>
    </p:spTree>
    <p:extLst>
      <p:ext uri="{BB962C8B-B14F-4D97-AF65-F5344CB8AC3E}">
        <p14:creationId xmlns:p14="http://schemas.microsoft.com/office/powerpoint/2010/main" val="4228697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500"/>
                                        <p:tgtEl>
                                          <p:spTgt spid="4">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2C313-DEDD-9BC6-E851-FFAF9F4491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5341AD-C84C-A972-E405-B089CD51EE5A}"/>
              </a:ext>
            </a:extLst>
          </p:cNvPr>
          <p:cNvSpPr>
            <a:spLocks noGrp="1"/>
          </p:cNvSpPr>
          <p:nvPr>
            <p:ph type="title"/>
          </p:nvPr>
        </p:nvSpPr>
        <p:spPr>
          <a:xfrm>
            <a:off x="156647" y="12909"/>
            <a:ext cx="10515600" cy="1325563"/>
          </a:xfrm>
        </p:spPr>
        <p:txBody>
          <a:bodyPr/>
          <a:lstStyle/>
          <a:p>
            <a:r>
              <a:rPr lang="en-IE"/>
              <a:t>What is the role of the teacher in developing learner agency?</a:t>
            </a:r>
            <a:endParaRPr lang="en-GB"/>
          </a:p>
        </p:txBody>
      </p:sp>
      <p:sp>
        <p:nvSpPr>
          <p:cNvPr id="3" name="Content Placeholder 2">
            <a:extLst>
              <a:ext uri="{FF2B5EF4-FFF2-40B4-BE49-F238E27FC236}">
                <a16:creationId xmlns:a16="http://schemas.microsoft.com/office/drawing/2014/main" id="{91FD59A7-A98F-4B5D-71F7-C195ADCD7C7D}"/>
              </a:ext>
            </a:extLst>
          </p:cNvPr>
          <p:cNvSpPr>
            <a:spLocks noGrp="1"/>
          </p:cNvSpPr>
          <p:nvPr>
            <p:ph sz="half" idx="1"/>
          </p:nvPr>
        </p:nvSpPr>
        <p:spPr>
          <a:xfrm>
            <a:off x="540791" y="2610284"/>
            <a:ext cx="4154039" cy="3299887"/>
          </a:xfrm>
        </p:spPr>
        <p:txBody>
          <a:bodyPr vert="horz" lIns="91440" tIns="45720" rIns="91440" bIns="45720" rtlCol="0" anchor="t">
            <a:normAutofit fontScale="70000" lnSpcReduction="20000"/>
          </a:bodyPr>
          <a:lstStyle/>
          <a:p>
            <a:pPr marL="0" indent="0">
              <a:lnSpc>
                <a:spcPct val="120000"/>
              </a:lnSpc>
              <a:buNone/>
            </a:pPr>
            <a:r>
              <a:rPr lang="en-GB">
                <a:solidFill>
                  <a:schemeClr val="tx1"/>
                </a:solidFill>
              </a:rPr>
              <a:t>“… merely instilling in children, a sense of agency is not sufficient for empowering them to take ownership of their learning. </a:t>
            </a:r>
            <a:r>
              <a:rPr lang="en-GB">
                <a:solidFill>
                  <a:srgbClr val="FF0000"/>
                </a:solidFill>
              </a:rPr>
              <a:t>Real opportunities </a:t>
            </a:r>
            <a:r>
              <a:rPr lang="en-GB">
                <a:solidFill>
                  <a:schemeClr val="tx1"/>
                </a:solidFill>
              </a:rPr>
              <a:t>must be provided for students to exercise their agency to acquire effective control over it.”</a:t>
            </a:r>
          </a:p>
        </p:txBody>
      </p:sp>
      <p:sp>
        <p:nvSpPr>
          <p:cNvPr id="4" name="Content Placeholder 3">
            <a:extLst>
              <a:ext uri="{FF2B5EF4-FFF2-40B4-BE49-F238E27FC236}">
                <a16:creationId xmlns:a16="http://schemas.microsoft.com/office/drawing/2014/main" id="{CAD267BF-3E39-973B-532A-5D665F43B640}"/>
              </a:ext>
            </a:extLst>
          </p:cNvPr>
          <p:cNvSpPr>
            <a:spLocks noGrp="1"/>
          </p:cNvSpPr>
          <p:nvPr>
            <p:ph sz="half" idx="2"/>
          </p:nvPr>
        </p:nvSpPr>
        <p:spPr>
          <a:xfrm>
            <a:off x="6469609" y="1675364"/>
            <a:ext cx="5181600" cy="4683744"/>
          </a:xfrm>
        </p:spPr>
        <p:txBody>
          <a:bodyPr vert="horz" lIns="91440" tIns="45720" rIns="91440" bIns="45720" rtlCol="0" anchor="t">
            <a:normAutofit fontScale="70000" lnSpcReduction="20000"/>
          </a:bodyPr>
          <a:lstStyle/>
          <a:p>
            <a:pPr marL="0" indent="0">
              <a:lnSpc>
                <a:spcPct val="120000"/>
              </a:lnSpc>
              <a:buNone/>
            </a:pPr>
            <a:r>
              <a:rPr lang="en-GB">
                <a:solidFill>
                  <a:schemeClr val="tx1"/>
                </a:solidFill>
              </a:rPr>
              <a:t>Jennifer Bown from Brigham Young University finds a direct link between agency and students’ capacity for autonomous learning.</a:t>
            </a:r>
          </a:p>
          <a:p>
            <a:pPr marL="0" indent="0">
              <a:lnSpc>
                <a:spcPct val="120000"/>
              </a:lnSpc>
              <a:buNone/>
            </a:pPr>
            <a:endParaRPr lang="en-GB"/>
          </a:p>
          <a:p>
            <a:pPr marL="0" indent="0">
              <a:lnSpc>
                <a:spcPct val="120000"/>
              </a:lnSpc>
              <a:buNone/>
            </a:pPr>
            <a:r>
              <a:rPr lang="en-GB">
                <a:solidFill>
                  <a:schemeClr val="tx1"/>
                </a:solidFill>
              </a:rPr>
              <a:t>“... to effectively manage learning and regulate emotional responses, learners must be </a:t>
            </a:r>
            <a:r>
              <a:rPr lang="en-GB">
                <a:solidFill>
                  <a:srgbClr val="FF0000"/>
                </a:solidFill>
              </a:rPr>
              <a:t>aware of their own agency and must believe themselves capable of exercising that agency</a:t>
            </a:r>
            <a:r>
              <a:rPr lang="en-GB">
                <a:solidFill>
                  <a:schemeClr val="tx1"/>
                </a:solidFill>
              </a:rPr>
              <a:t>.”</a:t>
            </a:r>
            <a:endParaRPr lang="en-GB">
              <a:solidFill>
                <a:schemeClr val="tx1"/>
              </a:solidFill>
              <a:cs typeface="Arial"/>
            </a:endParaRPr>
          </a:p>
          <a:p>
            <a:pPr marL="0" indent="0">
              <a:lnSpc>
                <a:spcPct val="120000"/>
              </a:lnSpc>
              <a:buNone/>
            </a:pPr>
            <a:endParaRPr lang="en-GB" sz="2200">
              <a:solidFill>
                <a:schemeClr val="tx1"/>
              </a:solidFill>
            </a:endParaRPr>
          </a:p>
          <a:p>
            <a:pPr marL="0" indent="0">
              <a:lnSpc>
                <a:spcPct val="120000"/>
              </a:lnSpc>
              <a:buNone/>
            </a:pPr>
            <a:r>
              <a:rPr lang="en-GB" sz="2200">
                <a:solidFill>
                  <a:schemeClr val="tx1"/>
                </a:solidFill>
              </a:rPr>
              <a:t>Bown, J. (2009). Self‐regulatory strategies and agency in self‐instructed language learning: a situated view. The Modern Language Journal.</a:t>
            </a:r>
            <a:endParaRPr lang="en-GB">
              <a:solidFill>
                <a:schemeClr val="tx1"/>
              </a:solidFill>
            </a:endParaRPr>
          </a:p>
        </p:txBody>
      </p:sp>
      <p:pic>
        <p:nvPicPr>
          <p:cNvPr id="5" name="Graphic 4" descr="Two speech bubbles">
            <a:extLst>
              <a:ext uri="{FF2B5EF4-FFF2-40B4-BE49-F238E27FC236}">
                <a16:creationId xmlns:a16="http://schemas.microsoft.com/office/drawing/2014/main" id="{14349882-49BE-429F-2FE4-2A7EE50560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85662" y="947829"/>
            <a:ext cx="3513731" cy="3513731"/>
          </a:xfrm>
          <a:prstGeom prst="rect">
            <a:avLst/>
          </a:prstGeom>
        </p:spPr>
      </p:pic>
      <p:sp>
        <p:nvSpPr>
          <p:cNvPr id="6" name="TextBox 5">
            <a:extLst>
              <a:ext uri="{FF2B5EF4-FFF2-40B4-BE49-F238E27FC236}">
                <a16:creationId xmlns:a16="http://schemas.microsoft.com/office/drawing/2014/main" id="{1C55BD16-D02A-0D10-302C-B45632EE34D7}"/>
              </a:ext>
            </a:extLst>
          </p:cNvPr>
          <p:cNvSpPr txBox="1"/>
          <p:nvPr/>
        </p:nvSpPr>
        <p:spPr>
          <a:xfrm>
            <a:off x="540791" y="5461233"/>
            <a:ext cx="3985146" cy="897875"/>
          </a:xfrm>
          <a:prstGeom prst="rect">
            <a:avLst/>
          </a:prstGeom>
          <a:noFill/>
        </p:spPr>
        <p:txBody>
          <a:bodyPr wrap="square" rtlCol="0">
            <a:spAutoFit/>
          </a:body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GB" sz="1500" b="0" i="0" u="none" strike="noStrike" kern="1200" cap="none" spc="0" normalizeH="0" baseline="0" noProof="0">
                <a:ln>
                  <a:noFill/>
                </a:ln>
                <a:solidFill>
                  <a:prstClr val="black"/>
                </a:solidFill>
                <a:effectLst/>
                <a:uLnTx/>
                <a:uFillTx/>
                <a:latin typeface="Arial" panose="020B0604020202020204"/>
                <a:ea typeface="+mn-ea"/>
                <a:cs typeface="+mn-cs"/>
              </a:rPr>
              <a:t>Manyukhina, Y. &amp; Wyse, D. (2019). Learner agency and the curriculum</a:t>
            </a:r>
            <a:r>
              <a:rPr lang="en-GB" sz="1500">
                <a:solidFill>
                  <a:prstClr val="black"/>
                </a:solidFill>
                <a:latin typeface="Arial" panose="020B0604020202020204"/>
              </a:rPr>
              <a:t>:</a:t>
            </a:r>
            <a:r>
              <a:rPr kumimoji="0" lang="en-GB" sz="1500" b="0" i="0" u="none" strike="noStrike" kern="1200" cap="none" spc="0" normalizeH="0" baseline="0" noProof="0">
                <a:ln>
                  <a:noFill/>
                </a:ln>
                <a:solidFill>
                  <a:prstClr val="black"/>
                </a:solidFill>
                <a:effectLst/>
                <a:uLnTx/>
                <a:uFillTx/>
                <a:latin typeface="Arial" panose="020B0604020202020204"/>
                <a:ea typeface="+mn-ea"/>
                <a:cs typeface="+mn-cs"/>
              </a:rPr>
              <a:t> a critical realist perspective. The Curriculum Journal.</a:t>
            </a:r>
          </a:p>
        </p:txBody>
      </p:sp>
    </p:spTree>
    <p:extLst>
      <p:ext uri="{BB962C8B-B14F-4D97-AF65-F5344CB8AC3E}">
        <p14:creationId xmlns:p14="http://schemas.microsoft.com/office/powerpoint/2010/main" val="1824339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2F281-CB7D-05C7-213E-BED76FF140F2}"/>
              </a:ext>
            </a:extLst>
          </p:cNvPr>
          <p:cNvSpPr>
            <a:spLocks noGrp="1"/>
          </p:cNvSpPr>
          <p:nvPr>
            <p:ph type="title"/>
          </p:nvPr>
        </p:nvSpPr>
        <p:spPr>
          <a:xfrm>
            <a:off x="186071" y="150812"/>
            <a:ext cx="10515600" cy="1325563"/>
          </a:xfrm>
        </p:spPr>
        <p:txBody>
          <a:bodyPr>
            <a:normAutofit/>
          </a:bodyPr>
          <a:lstStyle/>
          <a:p>
            <a:r>
              <a:rPr lang="en-IE"/>
              <a:t>Student Voice:</a:t>
            </a:r>
            <a:br>
              <a:rPr lang="en-IE"/>
            </a:br>
            <a:r>
              <a:rPr lang="en-IE"/>
              <a:t>Classical Studies at Leaving Certificate</a:t>
            </a:r>
            <a:endParaRPr lang="en-IE">
              <a:solidFill>
                <a:srgbClr val="FFC000"/>
              </a:solidFill>
            </a:endParaRPr>
          </a:p>
        </p:txBody>
      </p:sp>
      <p:pic>
        <p:nvPicPr>
          <p:cNvPr id="27" name="Classical Studies Student Voice Ciara">
            <a:hlinkClick r:id="" action="ppaction://media"/>
            <a:extLst>
              <a:ext uri="{FF2B5EF4-FFF2-40B4-BE49-F238E27FC236}">
                <a16:creationId xmlns:a16="http://schemas.microsoft.com/office/drawing/2014/main" id="{28FF969B-C1E3-76FB-5D82-BCC3E7552544}"/>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7"/>
          <a:stretch>
            <a:fillRect/>
          </a:stretch>
        </p:blipFill>
        <p:spPr>
          <a:xfrm>
            <a:off x="1003300" y="2117725"/>
            <a:ext cx="4351338" cy="3263900"/>
          </a:xfrm>
          <a:ln w="12700">
            <a:solidFill>
              <a:schemeClr val="tx1"/>
            </a:solidFill>
          </a:ln>
        </p:spPr>
      </p:pic>
      <p:pic>
        <p:nvPicPr>
          <p:cNvPr id="20" name="Classical Studies Student Voice Walter">
            <a:hlinkClick r:id="" action="ppaction://media"/>
            <a:extLst>
              <a:ext uri="{FF2B5EF4-FFF2-40B4-BE49-F238E27FC236}">
                <a16:creationId xmlns:a16="http://schemas.microsoft.com/office/drawing/2014/main" id="{55223332-2654-7ADD-1773-CBD645E500F4}"/>
              </a:ext>
            </a:extLst>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8"/>
          <a:stretch>
            <a:fillRect/>
          </a:stretch>
        </p:blipFill>
        <p:spPr>
          <a:xfrm>
            <a:off x="6837363" y="2117725"/>
            <a:ext cx="4351337" cy="3263900"/>
          </a:xfrm>
          <a:ln w="15875">
            <a:solidFill>
              <a:schemeClr val="tx1"/>
            </a:solidFill>
          </a:ln>
        </p:spPr>
      </p:pic>
      <p:pic>
        <p:nvPicPr>
          <p:cNvPr id="6" name="Picture 5">
            <a:extLst>
              <a:ext uri="{FF2B5EF4-FFF2-40B4-BE49-F238E27FC236}">
                <a16:creationId xmlns:a16="http://schemas.microsoft.com/office/drawing/2014/main" id="{5632A6C3-6DC3-D6F5-92CE-6E45031A67EA}"/>
              </a:ext>
            </a:extLst>
          </p:cNvPr>
          <p:cNvPicPr>
            <a:picLocks noChangeAspect="1"/>
          </p:cNvPicPr>
          <p:nvPr/>
        </p:nvPicPr>
        <p:blipFill>
          <a:blip r:embed="rId9"/>
          <a:stretch>
            <a:fillRect/>
          </a:stretch>
        </p:blipFill>
        <p:spPr>
          <a:xfrm>
            <a:off x="1164880" y="3039777"/>
            <a:ext cx="2723430" cy="1325563"/>
          </a:xfrm>
          <a:prstGeom prst="rect">
            <a:avLst/>
          </a:prstGeom>
        </p:spPr>
      </p:pic>
    </p:spTree>
    <p:extLst>
      <p:ext uri="{BB962C8B-B14F-4D97-AF65-F5344CB8AC3E}">
        <p14:creationId xmlns:p14="http://schemas.microsoft.com/office/powerpoint/2010/main" val="398342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2405" fill="hold"/>
                                        <p:tgtEl>
                                          <p:spTgt spid="2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7579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0"/>
                </p:tgtEl>
              </p:cMediaNode>
            </p:video>
            <p:video>
              <p:cMediaNode vol="80000">
                <p:cTn id="16" fill="hold" display="0">
                  <p:stCondLst>
                    <p:cond delay="indefinite"/>
                  </p:stCondLst>
                </p:cTn>
                <p:tgtEl>
                  <p:spTgt spid="27"/>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AD67E-155E-9405-7DCC-9FCB39A8F6D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5DAB877-E4DE-09DC-E177-886A6EC9299C}"/>
              </a:ext>
            </a:extLst>
          </p:cNvPr>
          <p:cNvSpPr/>
          <p:nvPr/>
        </p:nvSpPr>
        <p:spPr>
          <a:xfrm>
            <a:off x="8537510" y="6298066"/>
            <a:ext cx="3654490" cy="5244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103E42E5-811C-5D6D-18FC-CFA1208944F9}"/>
              </a:ext>
            </a:extLst>
          </p:cNvPr>
          <p:cNvSpPr>
            <a:spLocks noGrp="1"/>
          </p:cNvSpPr>
          <p:nvPr>
            <p:ph type="title"/>
          </p:nvPr>
        </p:nvSpPr>
        <p:spPr>
          <a:xfrm>
            <a:off x="241318" y="35463"/>
            <a:ext cx="10515600" cy="1325563"/>
          </a:xfrm>
        </p:spPr>
        <p:txBody>
          <a:bodyPr/>
          <a:lstStyle/>
          <a:p>
            <a:r>
              <a:rPr lang="en-IE"/>
              <a:t>Classroom culture</a:t>
            </a:r>
            <a:endParaRPr lang="en-GB"/>
          </a:p>
        </p:txBody>
      </p:sp>
      <p:grpSp>
        <p:nvGrpSpPr>
          <p:cNvPr id="3" name="Group 2">
            <a:extLst>
              <a:ext uri="{FF2B5EF4-FFF2-40B4-BE49-F238E27FC236}">
                <a16:creationId xmlns:a16="http://schemas.microsoft.com/office/drawing/2014/main" id="{C9872F10-1DF0-F35A-FC34-BD085C701829}"/>
              </a:ext>
            </a:extLst>
          </p:cNvPr>
          <p:cNvGrpSpPr/>
          <p:nvPr/>
        </p:nvGrpSpPr>
        <p:grpSpPr>
          <a:xfrm>
            <a:off x="2463164" y="1361026"/>
            <a:ext cx="7265671" cy="4937040"/>
            <a:chOff x="4819258" y="1940274"/>
            <a:chExt cx="6338669" cy="4171787"/>
          </a:xfrm>
        </p:grpSpPr>
        <p:pic>
          <p:nvPicPr>
            <p:cNvPr id="5" name="Picture 4" descr="Question marks in a line and one question mark is lit">
              <a:extLst>
                <a:ext uri="{FF2B5EF4-FFF2-40B4-BE49-F238E27FC236}">
                  <a16:creationId xmlns:a16="http://schemas.microsoft.com/office/drawing/2014/main" id="{F1B330BC-9195-11A0-1B93-59F08ED62A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9258" y="1940274"/>
              <a:ext cx="6338669" cy="4171787"/>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8D4776F3-A312-B800-63E4-579A1E231FF2}"/>
                </a:ext>
              </a:extLst>
            </p:cNvPr>
            <p:cNvSpPr txBox="1"/>
            <p:nvPr/>
          </p:nvSpPr>
          <p:spPr>
            <a:xfrm>
              <a:off x="8067281" y="3094226"/>
              <a:ext cx="3090646" cy="1950528"/>
            </a:xfrm>
            <a:prstGeom prst="rect">
              <a:avLst/>
            </a:prstGeom>
            <a:noFill/>
          </p:spPr>
          <p:txBody>
            <a:bodyPr wrap="square">
              <a:spAutoFit/>
            </a:bodyPr>
            <a:lstStyle/>
            <a:p>
              <a:pPr algn="ctr"/>
              <a:r>
                <a:rPr lang="en-GB" sz="3600">
                  <a:solidFill>
                    <a:schemeClr val="bg1"/>
                  </a:solidFill>
                </a:rPr>
                <a:t>What conditions</a:t>
              </a:r>
            </a:p>
            <a:p>
              <a:pPr algn="ctr"/>
              <a:r>
                <a:rPr lang="en-GB" sz="3600">
                  <a:solidFill>
                    <a:schemeClr val="bg1"/>
                  </a:solidFill>
                </a:rPr>
                <a:t>are necessary to support learner agency?</a:t>
              </a:r>
            </a:p>
          </p:txBody>
        </p:sp>
      </p:grpSp>
    </p:spTree>
    <p:extLst>
      <p:ext uri="{BB962C8B-B14F-4D97-AF65-F5344CB8AC3E}">
        <p14:creationId xmlns:p14="http://schemas.microsoft.com/office/powerpoint/2010/main" val="988363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4BAE9-5481-97B5-7FB6-03B5CE843B2E}"/>
              </a:ext>
            </a:extLst>
          </p:cNvPr>
          <p:cNvSpPr>
            <a:spLocks noGrp="1"/>
          </p:cNvSpPr>
          <p:nvPr>
            <p:ph type="title"/>
          </p:nvPr>
        </p:nvSpPr>
        <p:spPr>
          <a:xfrm>
            <a:off x="392479" y="297711"/>
            <a:ext cx="7858386" cy="1325563"/>
          </a:xfrm>
        </p:spPr>
        <p:txBody>
          <a:bodyPr/>
          <a:lstStyle/>
          <a:p>
            <a:r>
              <a:rPr lang="en-IE"/>
              <a:t>Classroom culture and classroom context</a:t>
            </a:r>
            <a:endParaRPr lang="en-GB"/>
          </a:p>
        </p:txBody>
      </p:sp>
      <p:sp>
        <p:nvSpPr>
          <p:cNvPr id="3" name="Content Placeholder 2">
            <a:extLst>
              <a:ext uri="{FF2B5EF4-FFF2-40B4-BE49-F238E27FC236}">
                <a16:creationId xmlns:a16="http://schemas.microsoft.com/office/drawing/2014/main" id="{B4B645C0-EC8C-79DC-AE26-CE3F731872F6}"/>
              </a:ext>
            </a:extLst>
          </p:cNvPr>
          <p:cNvSpPr>
            <a:spLocks noGrp="1"/>
          </p:cNvSpPr>
          <p:nvPr>
            <p:ph sz="half" idx="1"/>
          </p:nvPr>
        </p:nvSpPr>
        <p:spPr>
          <a:xfrm>
            <a:off x="392479" y="2535753"/>
            <a:ext cx="7081157" cy="2793029"/>
          </a:xfrm>
        </p:spPr>
        <p:txBody>
          <a:bodyPr>
            <a:normAutofit/>
          </a:bodyPr>
          <a:lstStyle/>
          <a:p>
            <a:pPr marL="514350" indent="-514350">
              <a:buFont typeface="+mj-lt"/>
              <a:buAutoNum type="arabicParenR"/>
            </a:pPr>
            <a:r>
              <a:rPr lang="en-GB">
                <a:solidFill>
                  <a:schemeClr val="tx1"/>
                </a:solidFill>
              </a:rPr>
              <a:t>How do/could you, foster learner agency in the classroom?</a:t>
            </a:r>
            <a:br>
              <a:rPr lang="en-GB">
                <a:solidFill>
                  <a:schemeClr val="tx1"/>
                </a:solidFill>
              </a:rPr>
            </a:br>
            <a:endParaRPr lang="en-GB">
              <a:solidFill>
                <a:schemeClr val="tx1"/>
              </a:solidFill>
            </a:endParaRPr>
          </a:p>
          <a:p>
            <a:pPr marL="514350" indent="-514350">
              <a:buFont typeface="+mj-lt"/>
              <a:buAutoNum type="arabicParenR"/>
            </a:pPr>
            <a:r>
              <a:rPr lang="en-GB">
                <a:solidFill>
                  <a:schemeClr val="tx1"/>
                </a:solidFill>
              </a:rPr>
              <a:t>What supports must be in place for students to make meaningful decisions?</a:t>
            </a:r>
          </a:p>
        </p:txBody>
      </p:sp>
      <p:pic>
        <p:nvPicPr>
          <p:cNvPr id="4" name="Picture 2" descr="Roman Gaul - World History Encyclopedia">
            <a:extLst>
              <a:ext uri="{FF2B5EF4-FFF2-40B4-BE49-F238E27FC236}">
                <a16:creationId xmlns:a16="http://schemas.microsoft.com/office/drawing/2014/main" id="{596475E2-3C7A-93CE-49CD-E82FBFDE7F0D}"/>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a:stretch>
            <a:fillRect/>
          </a:stretch>
        </p:blipFill>
        <p:spPr bwMode="auto">
          <a:xfrm>
            <a:off x="7875661" y="1409003"/>
            <a:ext cx="3828167" cy="2253499"/>
          </a:xfrm>
          <a:prstGeom prst="rect">
            <a:avLst/>
          </a:prstGeom>
          <a:noFill/>
          <a:ln>
            <a:solidFill>
              <a:schemeClr val="bg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E9CA4FB-5F67-BAD3-0CB2-842129460C34}"/>
              </a:ext>
            </a:extLst>
          </p:cNvPr>
          <p:cNvPicPr>
            <a:picLocks noChangeAspect="1"/>
          </p:cNvPicPr>
          <p:nvPr/>
        </p:nvPicPr>
        <p:blipFill>
          <a:blip r:embed="rId4"/>
          <a:stretch>
            <a:fillRect/>
          </a:stretch>
        </p:blipFill>
        <p:spPr>
          <a:xfrm>
            <a:off x="7875660" y="3892621"/>
            <a:ext cx="3828167" cy="2153344"/>
          </a:xfrm>
          <a:prstGeom prst="rect">
            <a:avLst/>
          </a:prstGeom>
        </p:spPr>
      </p:pic>
    </p:spTree>
    <p:extLst>
      <p:ext uri="{BB962C8B-B14F-4D97-AF65-F5344CB8AC3E}">
        <p14:creationId xmlns:p14="http://schemas.microsoft.com/office/powerpoint/2010/main" val="776005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04DE7-F5B0-1D06-D744-75C02ACF728F}"/>
              </a:ext>
            </a:extLst>
          </p:cNvPr>
          <p:cNvSpPr>
            <a:spLocks noGrp="1"/>
          </p:cNvSpPr>
          <p:nvPr>
            <p:ph type="title"/>
          </p:nvPr>
        </p:nvSpPr>
        <p:spPr>
          <a:xfrm>
            <a:off x="103589" y="0"/>
            <a:ext cx="10515600" cy="1325563"/>
          </a:xfrm>
        </p:spPr>
        <p:txBody>
          <a:bodyPr vert="horz" lIns="91440" tIns="45720" rIns="91440" bIns="45720" rtlCol="0" anchor="ctr">
            <a:normAutofit/>
          </a:bodyPr>
          <a:lstStyle/>
          <a:p>
            <a:r>
              <a:rPr lang="en-IE"/>
              <a:t>The Research Study (AAC)</a:t>
            </a:r>
          </a:p>
        </p:txBody>
      </p:sp>
      <p:sp>
        <p:nvSpPr>
          <p:cNvPr id="7" name="TextBox 6">
            <a:extLst>
              <a:ext uri="{FF2B5EF4-FFF2-40B4-BE49-F238E27FC236}">
                <a16:creationId xmlns:a16="http://schemas.microsoft.com/office/drawing/2014/main" id="{BB61D6BB-090B-61F1-6712-BE6C561B851F}"/>
              </a:ext>
            </a:extLst>
          </p:cNvPr>
          <p:cNvSpPr txBox="1"/>
          <p:nvPr/>
        </p:nvSpPr>
        <p:spPr>
          <a:xfrm>
            <a:off x="103589" y="1240971"/>
            <a:ext cx="6312636" cy="5617029"/>
          </a:xfrm>
          <a:prstGeom prst="rect">
            <a:avLst/>
          </a:prstGeom>
        </p:spPr>
        <p:txBody>
          <a:bodyPr vert="horz" lIns="91440" tIns="45720" rIns="91440" bIns="45720" rtlCol="0">
            <a:normAutofit fontScale="40000" lnSpcReduction="20000"/>
          </a:bodyPr>
          <a:lstStyle/>
          <a:p>
            <a:pPr algn="ctr">
              <a:lnSpc>
                <a:spcPct val="110000"/>
              </a:lnSpc>
              <a:spcAft>
                <a:spcPts val="600"/>
              </a:spcAft>
            </a:pPr>
            <a:endParaRPr lang="en-GB" sz="3800" i="1"/>
          </a:p>
          <a:p>
            <a:pPr algn="ctr">
              <a:lnSpc>
                <a:spcPct val="110000"/>
              </a:lnSpc>
              <a:spcAft>
                <a:spcPts val="600"/>
              </a:spcAft>
            </a:pPr>
            <a:r>
              <a:rPr lang="en-GB" sz="6000"/>
              <a:t>“It is designed to allow students to engage in </a:t>
            </a:r>
            <a:r>
              <a:rPr lang="en-GB" sz="6000" b="1"/>
              <a:t>self-directed study </a:t>
            </a:r>
            <a:r>
              <a:rPr lang="en-GB" sz="6000"/>
              <a:t>and to pursue in more depth an aspect </a:t>
            </a:r>
            <a:r>
              <a:rPr lang="en-GB" sz="6000" b="1"/>
              <a:t>of their study </a:t>
            </a:r>
            <a:r>
              <a:rPr lang="en-GB" sz="6000"/>
              <a:t>of the language that animates </a:t>
            </a:r>
            <a:r>
              <a:rPr lang="en-GB" sz="6000" b="1"/>
              <a:t>their interest and curiosity</a:t>
            </a:r>
            <a:r>
              <a:rPr lang="en-GB" sz="6000"/>
              <a:t>… </a:t>
            </a:r>
          </a:p>
          <a:p>
            <a:pPr algn="ctr">
              <a:lnSpc>
                <a:spcPct val="110000"/>
              </a:lnSpc>
              <a:spcAft>
                <a:spcPts val="600"/>
              </a:spcAft>
            </a:pPr>
            <a:endParaRPr lang="en-GB" sz="6000"/>
          </a:p>
          <a:p>
            <a:pPr algn="ctr">
              <a:lnSpc>
                <a:spcPct val="110000"/>
              </a:lnSpc>
              <a:spcAft>
                <a:spcPts val="600"/>
              </a:spcAft>
            </a:pPr>
            <a:r>
              <a:rPr lang="en-GB" sz="6000"/>
              <a:t>… </a:t>
            </a:r>
            <a:r>
              <a:rPr lang="en-GB" sz="6000" b="1"/>
              <a:t>aims to foster in students a spirit of enquiry </a:t>
            </a:r>
            <a:r>
              <a:rPr lang="en-GB" sz="6000"/>
              <a:t>about the significance and broader context of the language and literature that </a:t>
            </a:r>
            <a:r>
              <a:rPr lang="en-GB" sz="6000" b="1"/>
              <a:t>they encounter within the specification</a:t>
            </a:r>
            <a:r>
              <a:rPr lang="en-GB" sz="6000"/>
              <a:t> as well as developing a range of skills to facilitate that enquiry.”</a:t>
            </a:r>
          </a:p>
          <a:p>
            <a:pPr indent="-228600">
              <a:lnSpc>
                <a:spcPct val="90000"/>
              </a:lnSpc>
              <a:spcAft>
                <a:spcPts val="600"/>
              </a:spcAft>
              <a:buFont typeface="Arial" panose="020B0604020202020204" pitchFamily="34" charset="0"/>
              <a:buChar char="•"/>
            </a:pPr>
            <a:endParaRPr lang="en-GB" sz="2200">
              <a:solidFill>
                <a:srgbClr val="0E85AA"/>
              </a:solidFill>
            </a:endParaRPr>
          </a:p>
          <a:p>
            <a:pPr>
              <a:lnSpc>
                <a:spcPct val="90000"/>
              </a:lnSpc>
              <a:spcAft>
                <a:spcPts val="600"/>
              </a:spcAft>
            </a:pPr>
            <a:endParaRPr lang="en-GB" sz="2900">
              <a:solidFill>
                <a:srgbClr val="FFC000"/>
              </a:solidFill>
            </a:endParaRPr>
          </a:p>
          <a:p>
            <a:pPr algn="r">
              <a:lnSpc>
                <a:spcPct val="90000"/>
              </a:lnSpc>
              <a:spcAft>
                <a:spcPts val="600"/>
              </a:spcAft>
            </a:pPr>
            <a:r>
              <a:rPr lang="en-GB" sz="3400"/>
              <a:t>NCCA, 2024, p.4 Guidelines to support the </a:t>
            </a:r>
          </a:p>
          <a:p>
            <a:pPr algn="r">
              <a:lnSpc>
                <a:spcPct val="90000"/>
              </a:lnSpc>
              <a:spcAft>
                <a:spcPts val="600"/>
              </a:spcAft>
            </a:pPr>
            <a:r>
              <a:rPr lang="en-GB" sz="3400"/>
              <a:t>Leaving Certificate Latin Research Study</a:t>
            </a:r>
          </a:p>
          <a:p>
            <a:pPr>
              <a:lnSpc>
                <a:spcPct val="90000"/>
              </a:lnSpc>
              <a:spcAft>
                <a:spcPts val="600"/>
              </a:spcAft>
            </a:pPr>
            <a:endParaRPr lang="en-IE" sz="1200" i="1">
              <a:solidFill>
                <a:srgbClr val="FFC000"/>
              </a:solidFill>
            </a:endParaRPr>
          </a:p>
        </p:txBody>
      </p:sp>
      <p:pic>
        <p:nvPicPr>
          <p:cNvPr id="5" name="Picture 4" descr="Geometric shapes on a wooden background">
            <a:extLst>
              <a:ext uri="{FF2B5EF4-FFF2-40B4-BE49-F238E27FC236}">
                <a16:creationId xmlns:a16="http://schemas.microsoft.com/office/drawing/2014/main" id="{61B08587-EAA2-F726-68C2-2CD4146084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6225" y="2200436"/>
            <a:ext cx="5540220" cy="36980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7365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cxnSp>
        <p:nvCxnSpPr>
          <p:cNvPr id="160" name="Google Shape;160;p7"/>
          <p:cNvCxnSpPr>
            <a:endCxn id="161" idx="2"/>
          </p:cNvCxnSpPr>
          <p:nvPr/>
        </p:nvCxnSpPr>
        <p:spPr>
          <a:xfrm>
            <a:off x="3600877" y="2514601"/>
            <a:ext cx="1294500" cy="0"/>
          </a:xfrm>
          <a:prstGeom prst="straightConnector1">
            <a:avLst/>
          </a:prstGeom>
          <a:noFill/>
          <a:ln w="38100" cap="flat" cmpd="sng">
            <a:solidFill>
              <a:srgbClr val="6EBB10"/>
            </a:solidFill>
            <a:prstDash val="solid"/>
            <a:round/>
            <a:headEnd type="none" w="sm" len="sm"/>
            <a:tailEnd type="none" w="sm" len="sm"/>
          </a:ln>
        </p:spPr>
      </p:cxnSp>
      <p:sp>
        <p:nvSpPr>
          <p:cNvPr id="162" name="Google Shape;162;p7"/>
          <p:cNvSpPr/>
          <p:nvPr/>
        </p:nvSpPr>
        <p:spPr>
          <a:xfrm>
            <a:off x="432448" y="2098235"/>
            <a:ext cx="832731" cy="832731"/>
          </a:xfrm>
          <a:prstGeom prst="ellipse">
            <a:avLst/>
          </a:prstGeom>
          <a:noFill/>
          <a:ln w="5715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Calibri"/>
              <a:ea typeface="Calibri"/>
              <a:cs typeface="Calibri"/>
              <a:sym typeface="Calibri"/>
            </a:endParaRPr>
          </a:p>
        </p:txBody>
      </p:sp>
      <p:grpSp>
        <p:nvGrpSpPr>
          <p:cNvPr id="163" name="Google Shape;163;p7"/>
          <p:cNvGrpSpPr/>
          <p:nvPr/>
        </p:nvGrpSpPr>
        <p:grpSpPr>
          <a:xfrm>
            <a:off x="225766" y="1905000"/>
            <a:ext cx="1219200" cy="3740888"/>
            <a:chOff x="381000" y="1760220"/>
            <a:chExt cx="914400" cy="2716530"/>
          </a:xfrm>
        </p:grpSpPr>
        <p:sp>
          <p:nvSpPr>
            <p:cNvPr id="164" name="Google Shape;164;p7"/>
            <p:cNvSpPr/>
            <p:nvPr/>
          </p:nvSpPr>
          <p:spPr>
            <a:xfrm rot="5400000">
              <a:off x="381000" y="1760220"/>
              <a:ext cx="914400" cy="914400"/>
            </a:xfrm>
            <a:prstGeom prst="blockArc">
              <a:avLst>
                <a:gd name="adj1" fmla="val 10800000"/>
                <a:gd name="adj2" fmla="val 21471145"/>
                <a:gd name="adj3" fmla="val 5524"/>
              </a:avLst>
            </a:prstGeom>
            <a:solidFill>
              <a:srgbClr val="00B0F0"/>
            </a:solidFill>
            <a:ln w="25400" cap="flat" cmpd="sng">
              <a:solidFill>
                <a:srgbClr val="2CA1C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cxnSp>
          <p:nvCxnSpPr>
            <p:cNvPr id="165" name="Google Shape;165;p7"/>
            <p:cNvCxnSpPr/>
            <p:nvPr/>
          </p:nvCxnSpPr>
          <p:spPr>
            <a:xfrm flipH="1">
              <a:off x="853440" y="2626201"/>
              <a:ext cx="16187" cy="1850549"/>
            </a:xfrm>
            <a:prstGeom prst="straightConnector1">
              <a:avLst/>
            </a:prstGeom>
            <a:noFill/>
            <a:ln w="38100" cap="flat" cmpd="sng">
              <a:solidFill>
                <a:srgbClr val="2CA1CE"/>
              </a:solidFill>
              <a:prstDash val="solid"/>
              <a:round/>
              <a:headEnd type="none" w="sm" len="sm"/>
              <a:tailEnd type="none" w="sm" len="sm"/>
            </a:ln>
          </p:spPr>
        </p:cxnSp>
      </p:grpSp>
      <p:sp>
        <p:nvSpPr>
          <p:cNvPr id="161" name="Google Shape;161;p7"/>
          <p:cNvSpPr/>
          <p:nvPr/>
        </p:nvSpPr>
        <p:spPr>
          <a:xfrm>
            <a:off x="4895377" y="2098235"/>
            <a:ext cx="832731" cy="832731"/>
          </a:xfrm>
          <a:prstGeom prst="ellipse">
            <a:avLst/>
          </a:prstGeom>
          <a:noFill/>
          <a:ln w="57150" cap="flat" cmpd="sng">
            <a:solidFill>
              <a:srgbClr val="EA791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Calibri"/>
              <a:ea typeface="Calibri"/>
              <a:cs typeface="Calibri"/>
              <a:sym typeface="Calibri"/>
            </a:endParaRPr>
          </a:p>
        </p:txBody>
      </p:sp>
      <p:grpSp>
        <p:nvGrpSpPr>
          <p:cNvPr id="166" name="Google Shape;166;p7"/>
          <p:cNvGrpSpPr/>
          <p:nvPr/>
        </p:nvGrpSpPr>
        <p:grpSpPr>
          <a:xfrm>
            <a:off x="4702142" y="1905000"/>
            <a:ext cx="1219200" cy="3740888"/>
            <a:chOff x="3657600" y="1760220"/>
            <a:chExt cx="914400" cy="2716530"/>
          </a:xfrm>
        </p:grpSpPr>
        <p:sp>
          <p:nvSpPr>
            <p:cNvPr id="167" name="Google Shape;167;p7"/>
            <p:cNvSpPr/>
            <p:nvPr/>
          </p:nvSpPr>
          <p:spPr>
            <a:xfrm rot="5400000">
              <a:off x="3657600" y="1760220"/>
              <a:ext cx="914400" cy="914400"/>
            </a:xfrm>
            <a:prstGeom prst="blockArc">
              <a:avLst>
                <a:gd name="adj1" fmla="val 10800000"/>
                <a:gd name="adj2" fmla="val 21471145"/>
                <a:gd name="adj3" fmla="val 5524"/>
              </a:avLst>
            </a:prstGeom>
            <a:solidFill>
              <a:srgbClr val="EA791D"/>
            </a:solidFill>
            <a:ln w="25400" cap="flat" cmpd="sng">
              <a:solidFill>
                <a:srgbClr val="EA791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cxnSp>
          <p:nvCxnSpPr>
            <p:cNvPr id="168" name="Google Shape;168;p7"/>
            <p:cNvCxnSpPr/>
            <p:nvPr/>
          </p:nvCxnSpPr>
          <p:spPr>
            <a:xfrm flipH="1">
              <a:off x="4130040" y="2626201"/>
              <a:ext cx="16187" cy="1850549"/>
            </a:xfrm>
            <a:prstGeom prst="straightConnector1">
              <a:avLst/>
            </a:prstGeom>
            <a:noFill/>
            <a:ln w="38100" cap="flat" cmpd="sng">
              <a:solidFill>
                <a:srgbClr val="EA791D"/>
              </a:solidFill>
              <a:prstDash val="solid"/>
              <a:round/>
              <a:headEnd type="none" w="sm" len="sm"/>
              <a:tailEnd type="none" w="sm" len="sm"/>
            </a:ln>
          </p:spPr>
        </p:cxnSp>
      </p:grpSp>
      <p:grpSp>
        <p:nvGrpSpPr>
          <p:cNvPr id="169" name="Google Shape;169;p7"/>
          <p:cNvGrpSpPr/>
          <p:nvPr/>
        </p:nvGrpSpPr>
        <p:grpSpPr>
          <a:xfrm>
            <a:off x="6926883" y="1905000"/>
            <a:ext cx="1219200" cy="3622040"/>
            <a:chOff x="5295900" y="1760220"/>
            <a:chExt cx="914400" cy="2716530"/>
          </a:xfrm>
        </p:grpSpPr>
        <p:sp>
          <p:nvSpPr>
            <p:cNvPr id="170" name="Google Shape;170;p7"/>
            <p:cNvSpPr/>
            <p:nvPr/>
          </p:nvSpPr>
          <p:spPr>
            <a:xfrm rot="5400000">
              <a:off x="5295900" y="1760220"/>
              <a:ext cx="914400" cy="914400"/>
            </a:xfrm>
            <a:prstGeom prst="blockArc">
              <a:avLst>
                <a:gd name="adj1" fmla="val 10800000"/>
                <a:gd name="adj2" fmla="val 21471145"/>
                <a:gd name="adj3" fmla="val 5524"/>
              </a:avLst>
            </a:prstGeom>
            <a:solidFill>
              <a:srgbClr val="ED3348"/>
            </a:solidFill>
            <a:ln w="25400" cap="flat" cmpd="sng">
              <a:solidFill>
                <a:srgbClr val="ED334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cxnSp>
          <p:nvCxnSpPr>
            <p:cNvPr id="171" name="Google Shape;171;p7"/>
            <p:cNvCxnSpPr/>
            <p:nvPr/>
          </p:nvCxnSpPr>
          <p:spPr>
            <a:xfrm flipH="1">
              <a:off x="5768340" y="2626201"/>
              <a:ext cx="16187" cy="1850549"/>
            </a:xfrm>
            <a:prstGeom prst="straightConnector1">
              <a:avLst/>
            </a:prstGeom>
            <a:noFill/>
            <a:ln w="38100" cap="flat" cmpd="sng">
              <a:solidFill>
                <a:srgbClr val="ED3348"/>
              </a:solidFill>
              <a:prstDash val="solid"/>
              <a:round/>
              <a:headEnd type="none" w="sm" len="sm"/>
              <a:tailEnd type="none" w="sm" len="sm"/>
            </a:ln>
          </p:spPr>
        </p:cxnSp>
      </p:grpSp>
      <p:cxnSp>
        <p:nvCxnSpPr>
          <p:cNvPr id="172" name="Google Shape;172;p7"/>
          <p:cNvCxnSpPr/>
          <p:nvPr/>
        </p:nvCxnSpPr>
        <p:spPr>
          <a:xfrm>
            <a:off x="1426988" y="2556141"/>
            <a:ext cx="1158435" cy="0"/>
          </a:xfrm>
          <a:prstGeom prst="straightConnector1">
            <a:avLst/>
          </a:prstGeom>
          <a:noFill/>
          <a:ln w="38100" cap="flat" cmpd="sng">
            <a:solidFill>
              <a:srgbClr val="00B0F0"/>
            </a:solidFill>
            <a:prstDash val="solid"/>
            <a:round/>
            <a:headEnd type="none" w="sm" len="sm"/>
            <a:tailEnd type="none" w="sm" len="sm"/>
          </a:ln>
        </p:spPr>
      </p:cxnSp>
      <p:cxnSp>
        <p:nvCxnSpPr>
          <p:cNvPr id="173" name="Google Shape;173;p7"/>
          <p:cNvCxnSpPr>
            <a:endCxn id="174" idx="2"/>
          </p:cNvCxnSpPr>
          <p:nvPr/>
        </p:nvCxnSpPr>
        <p:spPr>
          <a:xfrm>
            <a:off x="5924711" y="2514599"/>
            <a:ext cx="1236900" cy="0"/>
          </a:xfrm>
          <a:prstGeom prst="straightConnector1">
            <a:avLst/>
          </a:prstGeom>
          <a:noFill/>
          <a:ln w="38100" cap="flat" cmpd="sng">
            <a:solidFill>
              <a:srgbClr val="EA791D"/>
            </a:solidFill>
            <a:prstDash val="solid"/>
            <a:round/>
            <a:headEnd type="none" w="sm" len="sm"/>
            <a:tailEnd type="none" w="sm" len="sm"/>
          </a:ln>
        </p:spPr>
      </p:cxnSp>
      <p:cxnSp>
        <p:nvCxnSpPr>
          <p:cNvPr id="175" name="Google Shape;175;p7"/>
          <p:cNvCxnSpPr>
            <a:endCxn id="176" idx="2"/>
          </p:cNvCxnSpPr>
          <p:nvPr/>
        </p:nvCxnSpPr>
        <p:spPr>
          <a:xfrm>
            <a:off x="8096465" y="2514601"/>
            <a:ext cx="1341900" cy="0"/>
          </a:xfrm>
          <a:prstGeom prst="straightConnector1">
            <a:avLst/>
          </a:prstGeom>
          <a:noFill/>
          <a:ln w="38100" cap="flat" cmpd="sng">
            <a:solidFill>
              <a:srgbClr val="ED3348"/>
            </a:solidFill>
            <a:prstDash val="solid"/>
            <a:round/>
            <a:headEnd type="none" w="sm" len="sm"/>
            <a:tailEnd type="none" w="sm" len="sm"/>
          </a:ln>
        </p:spPr>
      </p:cxnSp>
      <p:sp>
        <p:nvSpPr>
          <p:cNvPr id="177" name="Google Shape;177;p7"/>
          <p:cNvSpPr/>
          <p:nvPr/>
        </p:nvSpPr>
        <p:spPr>
          <a:xfrm>
            <a:off x="2590302" y="2085557"/>
            <a:ext cx="832731" cy="832731"/>
          </a:xfrm>
          <a:prstGeom prst="ellipse">
            <a:avLst/>
          </a:prstGeom>
          <a:noFill/>
          <a:ln w="57150" cap="flat" cmpd="sng">
            <a:solidFill>
              <a:srgbClr val="6EBB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Calibri"/>
              <a:ea typeface="Calibri"/>
              <a:cs typeface="Calibri"/>
              <a:sym typeface="Calibri"/>
            </a:endParaRPr>
          </a:p>
        </p:txBody>
      </p:sp>
      <p:grpSp>
        <p:nvGrpSpPr>
          <p:cNvPr id="178" name="Google Shape;178;p7"/>
          <p:cNvGrpSpPr/>
          <p:nvPr/>
        </p:nvGrpSpPr>
        <p:grpSpPr>
          <a:xfrm>
            <a:off x="2383272" y="1905000"/>
            <a:ext cx="1219200" cy="3622040"/>
            <a:chOff x="2019300" y="1760220"/>
            <a:chExt cx="914400" cy="2716530"/>
          </a:xfrm>
        </p:grpSpPr>
        <p:sp>
          <p:nvSpPr>
            <p:cNvPr id="179" name="Google Shape;179;p7"/>
            <p:cNvSpPr/>
            <p:nvPr/>
          </p:nvSpPr>
          <p:spPr>
            <a:xfrm rot="5400000">
              <a:off x="2019300" y="1760220"/>
              <a:ext cx="914400" cy="914400"/>
            </a:xfrm>
            <a:prstGeom prst="blockArc">
              <a:avLst>
                <a:gd name="adj1" fmla="val 10800000"/>
                <a:gd name="adj2" fmla="val 21471145"/>
                <a:gd name="adj3" fmla="val 5524"/>
              </a:avLst>
            </a:prstGeom>
            <a:solidFill>
              <a:srgbClr val="6EBB10"/>
            </a:solidFill>
            <a:ln w="25400" cap="flat" cmpd="sng">
              <a:solidFill>
                <a:srgbClr val="6EBB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cxnSp>
          <p:nvCxnSpPr>
            <p:cNvPr id="180" name="Google Shape;180;p7"/>
            <p:cNvCxnSpPr/>
            <p:nvPr/>
          </p:nvCxnSpPr>
          <p:spPr>
            <a:xfrm flipH="1">
              <a:off x="2491740" y="2626201"/>
              <a:ext cx="16187" cy="1850549"/>
            </a:xfrm>
            <a:prstGeom prst="straightConnector1">
              <a:avLst/>
            </a:prstGeom>
            <a:noFill/>
            <a:ln w="38100" cap="flat" cmpd="sng">
              <a:solidFill>
                <a:srgbClr val="6EBB10"/>
              </a:solidFill>
              <a:prstDash val="solid"/>
              <a:round/>
              <a:headEnd type="none" w="sm" len="sm"/>
              <a:tailEnd type="none" w="sm" len="sm"/>
            </a:ln>
          </p:spPr>
        </p:cxnSp>
      </p:grpSp>
      <p:sp>
        <p:nvSpPr>
          <p:cNvPr id="181" name="Google Shape;181;p7"/>
          <p:cNvSpPr txBox="1"/>
          <p:nvPr/>
        </p:nvSpPr>
        <p:spPr>
          <a:xfrm>
            <a:off x="3873928" y="2936556"/>
            <a:ext cx="792827" cy="49244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IE" sz="1400" b="0" i="0" u="none" strike="noStrike" cap="none">
                <a:solidFill>
                  <a:srgbClr val="0E85AA"/>
                </a:solidFill>
                <a:ea typeface="Calibri"/>
                <a:cs typeface="Calibri"/>
                <a:sym typeface="Calibri"/>
              </a:rPr>
              <a:t>Break</a:t>
            </a:r>
            <a:endParaRPr sz="1400" b="0" i="0" u="none" strike="noStrike" cap="none">
              <a:solidFill>
                <a:srgbClr val="0E85AA"/>
              </a:solidFill>
              <a:ea typeface="Calibri"/>
              <a:cs typeface="Calibri"/>
              <a:sym typeface="Calibri"/>
            </a:endParaRPr>
          </a:p>
        </p:txBody>
      </p:sp>
      <p:sp>
        <p:nvSpPr>
          <p:cNvPr id="182" name="Google Shape;182;p7"/>
          <p:cNvSpPr txBox="1"/>
          <p:nvPr/>
        </p:nvSpPr>
        <p:spPr>
          <a:xfrm>
            <a:off x="5363585" y="3226477"/>
            <a:ext cx="2219861" cy="15594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IE" sz="2800" b="1">
                <a:solidFill>
                  <a:srgbClr val="0E85AA"/>
                </a:solidFill>
                <a:ea typeface="Calibri"/>
                <a:cs typeface="Calibri"/>
                <a:sym typeface="Calibri"/>
              </a:rPr>
              <a:t>Session 2</a:t>
            </a:r>
          </a:p>
          <a:p>
            <a:r>
              <a:rPr lang="en-GB" sz="1400"/>
              <a:t>Making connections, evaluating sources, conducting research and finding a narrow focus for the Research Study Report</a:t>
            </a:r>
            <a:endParaRPr lang="en-GB" sz="1400">
              <a:cs typeface="Arial"/>
            </a:endParaRPr>
          </a:p>
          <a:p>
            <a:pPr marL="0" marR="0" lvl="0" indent="0" algn="l" rtl="0">
              <a:spcBef>
                <a:spcPts val="0"/>
              </a:spcBef>
              <a:spcAft>
                <a:spcPts val="0"/>
              </a:spcAft>
              <a:buNone/>
            </a:pPr>
            <a:br>
              <a:rPr lang="en-IE" sz="2400">
                <a:solidFill>
                  <a:schemeClr val="dk1"/>
                </a:solidFill>
                <a:latin typeface="Calibri"/>
                <a:ea typeface="Calibri"/>
                <a:cs typeface="Calibri"/>
                <a:sym typeface="Calibri"/>
              </a:rPr>
            </a:br>
            <a:endParaRPr sz="1233" b="0" i="0" u="none" strike="noStrike" cap="none">
              <a:solidFill>
                <a:srgbClr val="595959"/>
              </a:solidFill>
              <a:latin typeface="Calibri"/>
              <a:ea typeface="Calibri"/>
              <a:cs typeface="Calibri"/>
              <a:sym typeface="Calibri"/>
            </a:endParaRPr>
          </a:p>
        </p:txBody>
      </p:sp>
      <p:grpSp>
        <p:nvGrpSpPr>
          <p:cNvPr id="183" name="Google Shape;183;p7"/>
          <p:cNvGrpSpPr/>
          <p:nvPr/>
        </p:nvGrpSpPr>
        <p:grpSpPr>
          <a:xfrm>
            <a:off x="7912507" y="2975284"/>
            <a:ext cx="2033459" cy="2143564"/>
            <a:chOff x="419100" y="1345398"/>
            <a:chExt cx="1525094" cy="1607673"/>
          </a:xfrm>
        </p:grpSpPr>
        <p:sp>
          <p:nvSpPr>
            <p:cNvPr id="184" name="Google Shape;184;p7"/>
            <p:cNvSpPr txBox="1"/>
            <p:nvPr/>
          </p:nvSpPr>
          <p:spPr>
            <a:xfrm>
              <a:off x="724994" y="1345398"/>
              <a:ext cx="1219200"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IE" sz="1400" b="0" i="0" u="none" strike="noStrike" cap="none">
                  <a:solidFill>
                    <a:srgbClr val="0E85AA"/>
                  </a:solidFill>
                  <a:ea typeface="Calibri"/>
                  <a:cs typeface="Calibri"/>
                  <a:sym typeface="Calibri"/>
                </a:rPr>
                <a:t>Lunch</a:t>
              </a:r>
              <a:endParaRPr sz="1400" b="0" i="0" u="none" strike="noStrike" cap="none">
                <a:solidFill>
                  <a:srgbClr val="0E85AA"/>
                </a:solidFill>
                <a:ea typeface="Calibri"/>
                <a:cs typeface="Calibri"/>
                <a:sym typeface="Calibri"/>
              </a:endParaRPr>
            </a:p>
          </p:txBody>
        </p:sp>
        <p:sp>
          <p:nvSpPr>
            <p:cNvPr id="185" name="Google Shape;185;p7"/>
            <p:cNvSpPr txBox="1"/>
            <p:nvPr/>
          </p:nvSpPr>
          <p:spPr>
            <a:xfrm>
              <a:off x="419100" y="1783520"/>
              <a:ext cx="1118075" cy="116955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33"/>
                <a:buFont typeface="Arial"/>
                <a:buNone/>
              </a:pPr>
              <a:endParaRPr sz="1333" b="0" i="0" u="none" strike="noStrike" cap="none">
                <a:solidFill>
                  <a:srgbClr val="59595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333"/>
                <a:buFont typeface="Arial"/>
                <a:buNone/>
              </a:pPr>
              <a:endParaRPr sz="1333" b="0" i="0" u="none" strike="noStrike" cap="none">
                <a:solidFill>
                  <a:srgbClr val="595959"/>
                </a:solidFill>
                <a:latin typeface="Calibri"/>
                <a:ea typeface="Calibri"/>
                <a:cs typeface="Calibri"/>
                <a:sym typeface="Calibri"/>
              </a:endParaRPr>
            </a:p>
          </p:txBody>
        </p:sp>
      </p:grpSp>
      <p:sp>
        <p:nvSpPr>
          <p:cNvPr id="186" name="Google Shape;186;p7"/>
          <p:cNvSpPr txBox="1"/>
          <p:nvPr/>
        </p:nvSpPr>
        <p:spPr>
          <a:xfrm>
            <a:off x="9919942" y="3245469"/>
            <a:ext cx="2119650" cy="175579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IE" sz="2800" b="1">
                <a:solidFill>
                  <a:srgbClr val="0E85AA"/>
                </a:solidFill>
                <a:ea typeface="Calibri"/>
                <a:cs typeface="Calibri"/>
                <a:sym typeface="Calibri"/>
              </a:rPr>
              <a:t>Session 3</a:t>
            </a:r>
          </a:p>
          <a:p>
            <a:r>
              <a:rPr lang="en-GB" sz="1400"/>
              <a:t>Understanding the role of the teacher, exploring the descriptors of quality and how to support students to reflect upon the research process</a:t>
            </a:r>
          </a:p>
          <a:p>
            <a:pPr marL="0" marR="0" lvl="0" indent="0" algn="l" rtl="0">
              <a:spcBef>
                <a:spcPts val="0"/>
              </a:spcBef>
              <a:spcAft>
                <a:spcPts val="0"/>
              </a:spcAft>
              <a:buNone/>
            </a:pPr>
            <a:br>
              <a:rPr lang="en-IE" sz="2400">
                <a:solidFill>
                  <a:schemeClr val="dk1"/>
                </a:solidFill>
                <a:latin typeface="Calibri"/>
                <a:ea typeface="Calibri"/>
                <a:cs typeface="Calibri"/>
                <a:sym typeface="Calibri"/>
              </a:rPr>
            </a:br>
            <a:endParaRPr sz="2000">
              <a:solidFill>
                <a:schemeClr val="dk1"/>
              </a:solidFill>
              <a:latin typeface="Calibri"/>
              <a:ea typeface="Calibri"/>
              <a:cs typeface="Calibri"/>
              <a:sym typeface="Calibri"/>
            </a:endParaRPr>
          </a:p>
        </p:txBody>
      </p:sp>
      <p:cxnSp>
        <p:nvCxnSpPr>
          <p:cNvPr id="187" name="Google Shape;187;p7"/>
          <p:cNvCxnSpPr/>
          <p:nvPr/>
        </p:nvCxnSpPr>
        <p:spPr>
          <a:xfrm rot="10800000" flipH="1">
            <a:off x="10465343" y="2522137"/>
            <a:ext cx="1370237" cy="13095"/>
          </a:xfrm>
          <a:prstGeom prst="straightConnector1">
            <a:avLst/>
          </a:prstGeom>
          <a:noFill/>
          <a:ln w="38100" cap="flat" cmpd="sng">
            <a:solidFill>
              <a:srgbClr val="A6309D"/>
            </a:solidFill>
            <a:prstDash val="solid"/>
            <a:round/>
            <a:headEnd type="none" w="sm" len="sm"/>
            <a:tailEnd type="none" w="sm" len="sm"/>
          </a:ln>
        </p:spPr>
      </p:cxnSp>
      <p:grpSp>
        <p:nvGrpSpPr>
          <p:cNvPr id="188" name="Google Shape;188;p7"/>
          <p:cNvGrpSpPr/>
          <p:nvPr/>
        </p:nvGrpSpPr>
        <p:grpSpPr>
          <a:xfrm>
            <a:off x="9259200" y="1904999"/>
            <a:ext cx="1219200" cy="3740889"/>
            <a:chOff x="6934200" y="1760219"/>
            <a:chExt cx="914400" cy="2716531"/>
          </a:xfrm>
        </p:grpSpPr>
        <p:cxnSp>
          <p:nvCxnSpPr>
            <p:cNvPr id="189" name="Google Shape;189;p7"/>
            <p:cNvCxnSpPr/>
            <p:nvPr/>
          </p:nvCxnSpPr>
          <p:spPr>
            <a:xfrm flipH="1">
              <a:off x="7406640" y="2626201"/>
              <a:ext cx="16187" cy="1850549"/>
            </a:xfrm>
            <a:prstGeom prst="straightConnector1">
              <a:avLst/>
            </a:prstGeom>
            <a:noFill/>
            <a:ln w="38100" cap="flat" cmpd="sng">
              <a:solidFill>
                <a:srgbClr val="A6309D"/>
              </a:solidFill>
              <a:prstDash val="solid"/>
              <a:round/>
              <a:headEnd type="none" w="sm" len="sm"/>
              <a:tailEnd type="none" w="sm" len="sm"/>
            </a:ln>
          </p:spPr>
        </p:cxnSp>
        <p:sp>
          <p:nvSpPr>
            <p:cNvPr id="190" name="Google Shape;190;p7"/>
            <p:cNvSpPr/>
            <p:nvPr/>
          </p:nvSpPr>
          <p:spPr>
            <a:xfrm rot="5400000">
              <a:off x="6934200" y="1760219"/>
              <a:ext cx="914400" cy="914400"/>
            </a:xfrm>
            <a:prstGeom prst="blockArc">
              <a:avLst>
                <a:gd name="adj1" fmla="val 10800000"/>
                <a:gd name="adj2" fmla="val 21471145"/>
                <a:gd name="adj3" fmla="val 5524"/>
              </a:avLst>
            </a:prstGeom>
            <a:solidFill>
              <a:srgbClr val="A13983"/>
            </a:solidFill>
            <a:ln w="25400" cap="flat" cmpd="sng">
              <a:solidFill>
                <a:srgbClr val="A814A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grpSp>
      <p:sp>
        <p:nvSpPr>
          <p:cNvPr id="176" name="Google Shape;176;p7"/>
          <p:cNvSpPr/>
          <p:nvPr/>
        </p:nvSpPr>
        <p:spPr>
          <a:xfrm>
            <a:off x="9438365" y="2098235"/>
            <a:ext cx="832731" cy="832731"/>
          </a:xfrm>
          <a:prstGeom prst="ellipse">
            <a:avLst/>
          </a:prstGeom>
          <a:noFill/>
          <a:ln w="57150" cap="flat" cmpd="sng">
            <a:solidFill>
              <a:srgbClr val="A1279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Calibri"/>
              <a:ea typeface="Calibri"/>
              <a:cs typeface="Calibri"/>
              <a:sym typeface="Calibri"/>
            </a:endParaRPr>
          </a:p>
        </p:txBody>
      </p:sp>
      <p:sp>
        <p:nvSpPr>
          <p:cNvPr id="174" name="Google Shape;174;p7"/>
          <p:cNvSpPr/>
          <p:nvPr/>
        </p:nvSpPr>
        <p:spPr>
          <a:xfrm>
            <a:off x="7161611" y="2098233"/>
            <a:ext cx="832731" cy="832731"/>
          </a:xfrm>
          <a:prstGeom prst="ellipse">
            <a:avLst/>
          </a:prstGeom>
          <a:noFill/>
          <a:ln w="57150" cap="flat" cmpd="sng">
            <a:solidFill>
              <a:srgbClr val="ED334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Calibri"/>
              <a:ea typeface="Calibri"/>
              <a:cs typeface="Calibri"/>
              <a:sym typeface="Calibri"/>
            </a:endParaRPr>
          </a:p>
        </p:txBody>
      </p:sp>
      <p:sp>
        <p:nvSpPr>
          <p:cNvPr id="191" name="Google Shape;191;p7"/>
          <p:cNvSpPr txBox="1"/>
          <p:nvPr/>
        </p:nvSpPr>
        <p:spPr>
          <a:xfrm>
            <a:off x="1350447" y="2226995"/>
            <a:ext cx="1310999" cy="42515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67"/>
              <a:buFont typeface="Arial"/>
              <a:buNone/>
            </a:pPr>
            <a:r>
              <a:rPr lang="en-IE" sz="1600" b="1" i="0" u="none" strike="noStrike" cap="none">
                <a:solidFill>
                  <a:srgbClr val="0E85AA"/>
                </a:solidFill>
                <a:ea typeface="Calibri"/>
                <a:cs typeface="Calibri"/>
                <a:sym typeface="Calibri"/>
              </a:rPr>
              <a:t>9:30-11:00</a:t>
            </a:r>
            <a:endParaRPr sz="1600" b="1" i="0" u="none" strike="noStrike" cap="none">
              <a:solidFill>
                <a:srgbClr val="0E85AA"/>
              </a:solidFill>
              <a:ea typeface="Arial"/>
              <a:cs typeface="Arial"/>
              <a:sym typeface="Arial"/>
            </a:endParaRPr>
          </a:p>
        </p:txBody>
      </p:sp>
      <p:sp>
        <p:nvSpPr>
          <p:cNvPr id="192" name="Google Shape;192;p7"/>
          <p:cNvSpPr txBox="1"/>
          <p:nvPr/>
        </p:nvSpPr>
        <p:spPr>
          <a:xfrm>
            <a:off x="3571784" y="2190687"/>
            <a:ext cx="1391007" cy="36630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67"/>
              <a:buFont typeface="Arial"/>
              <a:buNone/>
            </a:pPr>
            <a:r>
              <a:rPr lang="en-IE" sz="1600" b="1">
                <a:solidFill>
                  <a:srgbClr val="0E85AA"/>
                </a:solidFill>
                <a:ea typeface="Calibri"/>
                <a:cs typeface="Calibri"/>
                <a:sym typeface="Calibri"/>
              </a:rPr>
              <a:t>11:00-11:15</a:t>
            </a:r>
            <a:endParaRPr sz="1600" b="1" i="0" u="none" strike="noStrike" cap="none">
              <a:solidFill>
                <a:srgbClr val="0E85AA"/>
              </a:solidFill>
              <a:ea typeface="Arial"/>
              <a:cs typeface="Arial"/>
              <a:sym typeface="Arial"/>
            </a:endParaRPr>
          </a:p>
        </p:txBody>
      </p:sp>
      <p:sp>
        <p:nvSpPr>
          <p:cNvPr id="193" name="Google Shape;193;p7"/>
          <p:cNvSpPr txBox="1"/>
          <p:nvPr/>
        </p:nvSpPr>
        <p:spPr>
          <a:xfrm>
            <a:off x="5840806" y="2193172"/>
            <a:ext cx="1404168" cy="39949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67"/>
              <a:buFont typeface="Arial"/>
              <a:buNone/>
            </a:pPr>
            <a:r>
              <a:rPr lang="en-IE" sz="1600" b="1" i="0" u="none" strike="noStrike" cap="none">
                <a:solidFill>
                  <a:srgbClr val="0E85AA"/>
                </a:solidFill>
                <a:ea typeface="Calibri"/>
                <a:cs typeface="Calibri"/>
                <a:sym typeface="Calibri"/>
              </a:rPr>
              <a:t>11:20-13:00</a:t>
            </a:r>
            <a:endParaRPr sz="1600" b="1" i="0" u="none" strike="noStrike" cap="none">
              <a:solidFill>
                <a:srgbClr val="0E85AA"/>
              </a:solidFill>
              <a:ea typeface="Arial"/>
              <a:cs typeface="Arial"/>
              <a:sym typeface="Arial"/>
            </a:endParaRPr>
          </a:p>
        </p:txBody>
      </p:sp>
      <p:sp>
        <p:nvSpPr>
          <p:cNvPr id="194" name="Google Shape;194;p7"/>
          <p:cNvSpPr txBox="1"/>
          <p:nvPr/>
        </p:nvSpPr>
        <p:spPr>
          <a:xfrm>
            <a:off x="8070319" y="2178043"/>
            <a:ext cx="1413637" cy="30555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67"/>
              <a:buFont typeface="Arial"/>
              <a:buNone/>
            </a:pPr>
            <a:r>
              <a:rPr lang="en-IE" sz="1600" b="1" i="0" u="none" strike="noStrike" cap="none">
                <a:solidFill>
                  <a:srgbClr val="0E85AA"/>
                </a:solidFill>
                <a:ea typeface="Calibri"/>
                <a:cs typeface="Calibri"/>
                <a:sym typeface="Calibri"/>
              </a:rPr>
              <a:t>13:00-14:00</a:t>
            </a:r>
            <a:endParaRPr sz="1600" b="1" i="0" u="none" strike="noStrike" cap="none">
              <a:solidFill>
                <a:srgbClr val="0E85AA"/>
              </a:solidFill>
              <a:ea typeface="Arial"/>
              <a:cs typeface="Arial"/>
              <a:sym typeface="Arial"/>
            </a:endParaRPr>
          </a:p>
        </p:txBody>
      </p:sp>
      <p:sp>
        <p:nvSpPr>
          <p:cNvPr id="195" name="Google Shape;195;p7"/>
          <p:cNvSpPr txBox="1"/>
          <p:nvPr/>
        </p:nvSpPr>
        <p:spPr>
          <a:xfrm>
            <a:off x="10371355" y="2191057"/>
            <a:ext cx="1487418" cy="66841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67"/>
              <a:buFont typeface="Arial"/>
              <a:buNone/>
            </a:pPr>
            <a:r>
              <a:rPr lang="en-IE" sz="1600" b="1" i="0" u="none" strike="noStrike" cap="none">
                <a:solidFill>
                  <a:srgbClr val="0E85AA"/>
                </a:solidFill>
                <a:ea typeface="Calibri"/>
                <a:cs typeface="Calibri"/>
                <a:sym typeface="Calibri"/>
              </a:rPr>
              <a:t>14:00-15:30</a:t>
            </a:r>
            <a:endParaRPr sz="1600" b="1" i="0" u="none" strike="noStrike" cap="none">
              <a:solidFill>
                <a:srgbClr val="0E85AA"/>
              </a:solidFill>
              <a:ea typeface="Arial"/>
              <a:cs typeface="Arial"/>
              <a:sym typeface="Arial"/>
            </a:endParaRPr>
          </a:p>
        </p:txBody>
      </p:sp>
      <p:sp>
        <p:nvSpPr>
          <p:cNvPr id="196" name="Google Shape;196;p7"/>
          <p:cNvSpPr txBox="1"/>
          <p:nvPr/>
        </p:nvSpPr>
        <p:spPr>
          <a:xfrm>
            <a:off x="400424" y="301022"/>
            <a:ext cx="8101319" cy="615553"/>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3200"/>
              <a:buFont typeface="Arial"/>
              <a:buNone/>
            </a:pPr>
            <a:r>
              <a:rPr lang="en-IE" sz="4400" i="0" u="none" strike="noStrike" cap="none">
                <a:solidFill>
                  <a:srgbClr val="0E85AA"/>
                </a:solidFill>
                <a:latin typeface="Arial"/>
                <a:ea typeface="Arial"/>
                <a:cs typeface="Arial"/>
                <a:sym typeface="Arial"/>
              </a:rPr>
              <a:t>Today’s Timeline</a:t>
            </a:r>
            <a:endParaRPr sz="4400" i="0" u="none" strike="noStrike" cap="none">
              <a:solidFill>
                <a:srgbClr val="0E85AA"/>
              </a:solidFill>
              <a:latin typeface="Arial"/>
              <a:ea typeface="Arial"/>
              <a:cs typeface="Arial"/>
              <a:sym typeface="Arial"/>
            </a:endParaRPr>
          </a:p>
        </p:txBody>
      </p:sp>
      <p:sp>
        <p:nvSpPr>
          <p:cNvPr id="197" name="Google Shape;197;p7"/>
          <p:cNvSpPr txBox="1"/>
          <p:nvPr/>
        </p:nvSpPr>
        <p:spPr>
          <a:xfrm>
            <a:off x="960480" y="3270957"/>
            <a:ext cx="2119947" cy="209018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IE" sz="2800" b="1">
                <a:solidFill>
                  <a:srgbClr val="0E85AA"/>
                </a:solidFill>
                <a:ea typeface="Calibri"/>
                <a:cs typeface="Calibri"/>
                <a:sym typeface="Calibri"/>
              </a:rPr>
              <a:t>Session 1</a:t>
            </a:r>
          </a:p>
          <a:p>
            <a:r>
              <a:rPr lang="en-GB" sz="1400"/>
              <a:t>The role of the Research Study and fostering learner agency to support the AAC</a:t>
            </a:r>
            <a:endParaRPr lang="en-GB" sz="1400">
              <a:cs typeface="Arial"/>
            </a:endParaRPr>
          </a:p>
          <a:p>
            <a:pPr marL="0" marR="0" lvl="0" indent="0" algn="l" rtl="0">
              <a:spcBef>
                <a:spcPts val="0"/>
              </a:spcBef>
              <a:spcAft>
                <a:spcPts val="0"/>
              </a:spcAft>
              <a:buNone/>
            </a:pPr>
            <a:endParaRPr sz="2800">
              <a:solidFill>
                <a:srgbClr val="44A0BB"/>
              </a:solidFill>
            </a:endParaRPr>
          </a:p>
          <a:p>
            <a:pPr marL="0" marR="0" lvl="0" indent="0" algn="l" rtl="0">
              <a:lnSpc>
                <a:spcPct val="100000"/>
              </a:lnSpc>
              <a:spcBef>
                <a:spcPts val="0"/>
              </a:spcBef>
              <a:spcAft>
                <a:spcPts val="0"/>
              </a:spcAft>
              <a:buClr>
                <a:srgbClr val="000000"/>
              </a:buClr>
              <a:buSzPts val="1333"/>
              <a:buFont typeface="Arial"/>
              <a:buNone/>
            </a:pPr>
            <a:endParaRPr sz="1333" b="0" i="0" u="none" strike="noStrike" cap="none">
              <a:solidFill>
                <a:srgbClr val="595959"/>
              </a:solidFill>
              <a:latin typeface="Calibri"/>
              <a:ea typeface="Calibri"/>
              <a:cs typeface="Calibri"/>
              <a:sym typeface="Calibri"/>
            </a:endParaRPr>
          </a:p>
        </p:txBody>
      </p:sp>
      <p:pic>
        <p:nvPicPr>
          <p:cNvPr id="198" name="Google Shape;198;p7" descr="Brain in head"/>
          <p:cNvPicPr preferRelativeResize="0"/>
          <p:nvPr/>
        </p:nvPicPr>
        <p:blipFill rotWithShape="1">
          <a:blip r:embed="rId3">
            <a:alphaModFix/>
          </a:blip>
          <a:srcRect/>
          <a:stretch/>
        </p:blipFill>
        <p:spPr>
          <a:xfrm>
            <a:off x="480770" y="2096621"/>
            <a:ext cx="835957" cy="835957"/>
          </a:xfrm>
          <a:prstGeom prst="rect">
            <a:avLst/>
          </a:prstGeom>
          <a:noFill/>
          <a:ln>
            <a:noFill/>
          </a:ln>
        </p:spPr>
      </p:pic>
      <p:pic>
        <p:nvPicPr>
          <p:cNvPr id="199" name="Google Shape;199;p7" descr="Coffee"/>
          <p:cNvPicPr preferRelativeResize="0"/>
          <p:nvPr/>
        </p:nvPicPr>
        <p:blipFill rotWithShape="1">
          <a:blip r:embed="rId4">
            <a:alphaModFix/>
          </a:blip>
          <a:srcRect/>
          <a:stretch/>
        </p:blipFill>
        <p:spPr>
          <a:xfrm>
            <a:off x="2669336" y="2078005"/>
            <a:ext cx="780340" cy="780340"/>
          </a:xfrm>
          <a:prstGeom prst="rect">
            <a:avLst/>
          </a:prstGeom>
          <a:noFill/>
          <a:ln>
            <a:noFill/>
          </a:ln>
        </p:spPr>
      </p:pic>
      <p:pic>
        <p:nvPicPr>
          <p:cNvPr id="200" name="Google Shape;200;p7" descr="Fork and knife"/>
          <p:cNvPicPr preferRelativeResize="0"/>
          <p:nvPr/>
        </p:nvPicPr>
        <p:blipFill rotWithShape="1">
          <a:blip r:embed="rId5">
            <a:alphaModFix/>
          </a:blip>
          <a:srcRect/>
          <a:stretch/>
        </p:blipFill>
        <p:spPr>
          <a:xfrm>
            <a:off x="7215967" y="2126604"/>
            <a:ext cx="736561" cy="736561"/>
          </a:xfrm>
          <a:prstGeom prst="rect">
            <a:avLst/>
          </a:prstGeom>
          <a:noFill/>
          <a:ln>
            <a:noFill/>
          </a:ln>
        </p:spPr>
      </p:pic>
      <p:pic>
        <p:nvPicPr>
          <p:cNvPr id="201" name="Google Shape;201;p7" descr="Pencil"/>
          <p:cNvPicPr preferRelativeResize="0"/>
          <p:nvPr/>
        </p:nvPicPr>
        <p:blipFill rotWithShape="1">
          <a:blip r:embed="rId6">
            <a:alphaModFix/>
          </a:blip>
          <a:srcRect/>
          <a:stretch/>
        </p:blipFill>
        <p:spPr>
          <a:xfrm>
            <a:off x="4957491" y="2159442"/>
            <a:ext cx="718155" cy="718155"/>
          </a:xfrm>
          <a:prstGeom prst="rect">
            <a:avLst/>
          </a:prstGeom>
          <a:noFill/>
          <a:ln>
            <a:noFill/>
          </a:ln>
        </p:spPr>
      </p:pic>
      <p:pic>
        <p:nvPicPr>
          <p:cNvPr id="202" name="Google Shape;202;p7" descr="Meeting"/>
          <p:cNvPicPr preferRelativeResize="0"/>
          <p:nvPr/>
        </p:nvPicPr>
        <p:blipFill rotWithShape="1">
          <a:blip r:embed="rId7">
            <a:alphaModFix/>
          </a:blip>
          <a:srcRect/>
          <a:stretch/>
        </p:blipFill>
        <p:spPr>
          <a:xfrm>
            <a:off x="9453556" y="2000362"/>
            <a:ext cx="847940" cy="8479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8"/>
                                        </p:tgtEl>
                                        <p:attrNameLst>
                                          <p:attrName>style.visibility</p:attrName>
                                        </p:attrNameLst>
                                      </p:cBhvr>
                                      <p:to>
                                        <p:strVal val="visible"/>
                                      </p:to>
                                    </p:set>
                                    <p:animEffect transition="in" filter="fade">
                                      <p:cBhvr>
                                        <p:cTn id="7" dur="500"/>
                                        <p:tgtEl>
                                          <p:spTgt spid="198"/>
                                        </p:tgtEl>
                                      </p:cBhvr>
                                    </p:animEffect>
                                  </p:childTnLst>
                                </p:cTn>
                              </p:par>
                              <p:par>
                                <p:cTn id="8" presetID="10" presetClass="entr" presetSubtype="0" fill="hold" nodeType="withEffect">
                                  <p:stCondLst>
                                    <p:cond delay="0"/>
                                  </p:stCondLst>
                                  <p:childTnLst>
                                    <p:set>
                                      <p:cBhvr>
                                        <p:cTn id="9" dur="1" fill="hold">
                                          <p:stCondLst>
                                            <p:cond delay="0"/>
                                          </p:stCondLst>
                                        </p:cTn>
                                        <p:tgtEl>
                                          <p:spTgt spid="163"/>
                                        </p:tgtEl>
                                        <p:attrNameLst>
                                          <p:attrName>style.visibility</p:attrName>
                                        </p:attrNameLst>
                                      </p:cBhvr>
                                      <p:to>
                                        <p:strVal val="visible"/>
                                      </p:to>
                                    </p:set>
                                    <p:animEffect transition="in" filter="fade">
                                      <p:cBhvr>
                                        <p:cTn id="10" dur="500"/>
                                        <p:tgtEl>
                                          <p:spTgt spid="163"/>
                                        </p:tgtEl>
                                      </p:cBhvr>
                                    </p:animEffect>
                                  </p:childTnLst>
                                </p:cTn>
                              </p:par>
                              <p:par>
                                <p:cTn id="11" presetID="10" presetClass="entr" presetSubtype="0" fill="hold" nodeType="withEffect">
                                  <p:stCondLst>
                                    <p:cond delay="0"/>
                                  </p:stCondLst>
                                  <p:childTnLst>
                                    <p:set>
                                      <p:cBhvr>
                                        <p:cTn id="12" dur="1" fill="hold">
                                          <p:stCondLst>
                                            <p:cond delay="0"/>
                                          </p:stCondLst>
                                        </p:cTn>
                                        <p:tgtEl>
                                          <p:spTgt spid="191"/>
                                        </p:tgtEl>
                                        <p:attrNameLst>
                                          <p:attrName>style.visibility</p:attrName>
                                        </p:attrNameLst>
                                      </p:cBhvr>
                                      <p:to>
                                        <p:strVal val="visible"/>
                                      </p:to>
                                    </p:set>
                                    <p:animEffect transition="in" filter="fade">
                                      <p:cBhvr>
                                        <p:cTn id="13" dur="500"/>
                                        <p:tgtEl>
                                          <p:spTgt spid="191"/>
                                        </p:tgtEl>
                                      </p:cBhvr>
                                    </p:animEffect>
                                  </p:childTnLst>
                                </p:cTn>
                              </p:par>
                              <p:par>
                                <p:cTn id="14" presetID="10" presetClass="entr" presetSubtype="0" fill="hold" nodeType="withEffect">
                                  <p:stCondLst>
                                    <p:cond delay="0"/>
                                  </p:stCondLst>
                                  <p:childTnLst>
                                    <p:set>
                                      <p:cBhvr>
                                        <p:cTn id="15" dur="1" fill="hold">
                                          <p:stCondLst>
                                            <p:cond delay="0"/>
                                          </p:stCondLst>
                                        </p:cTn>
                                        <p:tgtEl>
                                          <p:spTgt spid="197"/>
                                        </p:tgtEl>
                                        <p:attrNameLst>
                                          <p:attrName>style.visibility</p:attrName>
                                        </p:attrNameLst>
                                      </p:cBhvr>
                                      <p:to>
                                        <p:strVal val="visible"/>
                                      </p:to>
                                    </p:set>
                                    <p:animEffect transition="in" filter="fade">
                                      <p:cBhvr>
                                        <p:cTn id="16" dur="500"/>
                                        <p:tgtEl>
                                          <p:spTgt spid="197"/>
                                        </p:tgtEl>
                                      </p:cBhvr>
                                    </p:animEffect>
                                  </p:childTnLst>
                                </p:cTn>
                              </p:par>
                              <p:par>
                                <p:cTn id="17" presetID="10" presetClass="entr" presetSubtype="0" fill="hold" nodeType="withEffect">
                                  <p:stCondLst>
                                    <p:cond delay="0"/>
                                  </p:stCondLst>
                                  <p:childTnLst>
                                    <p:set>
                                      <p:cBhvr>
                                        <p:cTn id="18" dur="1" fill="hold">
                                          <p:stCondLst>
                                            <p:cond delay="0"/>
                                          </p:stCondLst>
                                        </p:cTn>
                                        <p:tgtEl>
                                          <p:spTgt spid="162"/>
                                        </p:tgtEl>
                                        <p:attrNameLst>
                                          <p:attrName>style.visibility</p:attrName>
                                        </p:attrNameLst>
                                      </p:cBhvr>
                                      <p:to>
                                        <p:strVal val="visible"/>
                                      </p:to>
                                    </p:set>
                                    <p:animEffect transition="in" filter="fade">
                                      <p:cBhvr>
                                        <p:cTn id="19" dur="500"/>
                                        <p:tgtEl>
                                          <p:spTgt spid="162"/>
                                        </p:tgtEl>
                                      </p:cBhvr>
                                    </p:animEffect>
                                  </p:childTnLst>
                                </p:cTn>
                              </p:par>
                              <p:par>
                                <p:cTn id="20" presetID="10" presetClass="entr" presetSubtype="0" fill="hold" nodeType="withEffect">
                                  <p:stCondLst>
                                    <p:cond delay="0"/>
                                  </p:stCondLst>
                                  <p:childTnLst>
                                    <p:set>
                                      <p:cBhvr>
                                        <p:cTn id="21" dur="1" fill="hold">
                                          <p:stCondLst>
                                            <p:cond delay="0"/>
                                          </p:stCondLst>
                                        </p:cTn>
                                        <p:tgtEl>
                                          <p:spTgt spid="172"/>
                                        </p:tgtEl>
                                        <p:attrNameLst>
                                          <p:attrName>style.visibility</p:attrName>
                                        </p:attrNameLst>
                                      </p:cBhvr>
                                      <p:to>
                                        <p:strVal val="visible"/>
                                      </p:to>
                                    </p:set>
                                    <p:animEffect transition="in" filter="fade">
                                      <p:cBhvr>
                                        <p:cTn id="22" dur="500"/>
                                        <p:tgtEl>
                                          <p:spTgt spid="17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9"/>
                                        </p:tgtEl>
                                        <p:attrNameLst>
                                          <p:attrName>style.visibility</p:attrName>
                                        </p:attrNameLst>
                                      </p:cBhvr>
                                      <p:to>
                                        <p:strVal val="visible"/>
                                      </p:to>
                                    </p:set>
                                    <p:animEffect transition="in" filter="fade">
                                      <p:cBhvr>
                                        <p:cTn id="27" dur="500"/>
                                        <p:tgtEl>
                                          <p:spTgt spid="199"/>
                                        </p:tgtEl>
                                      </p:cBhvr>
                                    </p:animEffect>
                                  </p:childTnLst>
                                </p:cTn>
                              </p:par>
                              <p:par>
                                <p:cTn id="28" presetID="10" presetClass="entr" presetSubtype="0" fill="hold" nodeType="withEffect">
                                  <p:stCondLst>
                                    <p:cond delay="0"/>
                                  </p:stCondLst>
                                  <p:childTnLst>
                                    <p:set>
                                      <p:cBhvr>
                                        <p:cTn id="29" dur="1" fill="hold">
                                          <p:stCondLst>
                                            <p:cond delay="0"/>
                                          </p:stCondLst>
                                        </p:cTn>
                                        <p:tgtEl>
                                          <p:spTgt spid="177"/>
                                        </p:tgtEl>
                                        <p:attrNameLst>
                                          <p:attrName>style.visibility</p:attrName>
                                        </p:attrNameLst>
                                      </p:cBhvr>
                                      <p:to>
                                        <p:strVal val="visible"/>
                                      </p:to>
                                    </p:set>
                                    <p:animEffect transition="in" filter="fade">
                                      <p:cBhvr>
                                        <p:cTn id="30" dur="500"/>
                                        <p:tgtEl>
                                          <p:spTgt spid="177"/>
                                        </p:tgtEl>
                                      </p:cBhvr>
                                    </p:animEffect>
                                  </p:childTnLst>
                                </p:cTn>
                              </p:par>
                              <p:par>
                                <p:cTn id="31" presetID="10" presetClass="entr" presetSubtype="0" fill="hold" nodeType="withEffect">
                                  <p:stCondLst>
                                    <p:cond delay="0"/>
                                  </p:stCondLst>
                                  <p:childTnLst>
                                    <p:set>
                                      <p:cBhvr>
                                        <p:cTn id="32" dur="1" fill="hold">
                                          <p:stCondLst>
                                            <p:cond delay="0"/>
                                          </p:stCondLst>
                                        </p:cTn>
                                        <p:tgtEl>
                                          <p:spTgt spid="192"/>
                                        </p:tgtEl>
                                        <p:attrNameLst>
                                          <p:attrName>style.visibility</p:attrName>
                                        </p:attrNameLst>
                                      </p:cBhvr>
                                      <p:to>
                                        <p:strVal val="visible"/>
                                      </p:to>
                                    </p:set>
                                    <p:animEffect transition="in" filter="fade">
                                      <p:cBhvr>
                                        <p:cTn id="33" dur="500"/>
                                        <p:tgtEl>
                                          <p:spTgt spid="192"/>
                                        </p:tgtEl>
                                      </p:cBhvr>
                                    </p:animEffect>
                                  </p:childTnLst>
                                </p:cTn>
                              </p:par>
                              <p:par>
                                <p:cTn id="34" presetID="10" presetClass="entr" presetSubtype="0" fill="hold" nodeType="withEffect">
                                  <p:stCondLst>
                                    <p:cond delay="0"/>
                                  </p:stCondLst>
                                  <p:childTnLst>
                                    <p:set>
                                      <p:cBhvr>
                                        <p:cTn id="35" dur="1" fill="hold">
                                          <p:stCondLst>
                                            <p:cond delay="0"/>
                                          </p:stCondLst>
                                        </p:cTn>
                                        <p:tgtEl>
                                          <p:spTgt spid="178"/>
                                        </p:tgtEl>
                                        <p:attrNameLst>
                                          <p:attrName>style.visibility</p:attrName>
                                        </p:attrNameLst>
                                      </p:cBhvr>
                                      <p:to>
                                        <p:strVal val="visible"/>
                                      </p:to>
                                    </p:set>
                                    <p:animEffect transition="in" filter="fade">
                                      <p:cBhvr>
                                        <p:cTn id="36" dur="500"/>
                                        <p:tgtEl>
                                          <p:spTgt spid="178"/>
                                        </p:tgtEl>
                                      </p:cBhvr>
                                    </p:animEffect>
                                  </p:childTnLst>
                                </p:cTn>
                              </p:par>
                              <p:par>
                                <p:cTn id="37" presetID="10" presetClass="entr" presetSubtype="0" fill="hold" nodeType="withEffect">
                                  <p:stCondLst>
                                    <p:cond delay="0"/>
                                  </p:stCondLst>
                                  <p:childTnLst>
                                    <p:set>
                                      <p:cBhvr>
                                        <p:cTn id="38" dur="1" fill="hold">
                                          <p:stCondLst>
                                            <p:cond delay="0"/>
                                          </p:stCondLst>
                                        </p:cTn>
                                        <p:tgtEl>
                                          <p:spTgt spid="160"/>
                                        </p:tgtEl>
                                        <p:attrNameLst>
                                          <p:attrName>style.visibility</p:attrName>
                                        </p:attrNameLst>
                                      </p:cBhvr>
                                      <p:to>
                                        <p:strVal val="visible"/>
                                      </p:to>
                                    </p:set>
                                    <p:animEffect transition="in" filter="fade">
                                      <p:cBhvr>
                                        <p:cTn id="39" dur="500"/>
                                        <p:tgtEl>
                                          <p:spTgt spid="160"/>
                                        </p:tgtEl>
                                      </p:cBhvr>
                                    </p:animEffect>
                                  </p:childTnLst>
                                </p:cTn>
                              </p:par>
                              <p:par>
                                <p:cTn id="40" presetID="10" presetClass="entr" presetSubtype="0" fill="hold" nodeType="withEffect">
                                  <p:stCondLst>
                                    <p:cond delay="0"/>
                                  </p:stCondLst>
                                  <p:childTnLst>
                                    <p:set>
                                      <p:cBhvr>
                                        <p:cTn id="41" dur="1" fill="hold">
                                          <p:stCondLst>
                                            <p:cond delay="0"/>
                                          </p:stCondLst>
                                        </p:cTn>
                                        <p:tgtEl>
                                          <p:spTgt spid="181"/>
                                        </p:tgtEl>
                                        <p:attrNameLst>
                                          <p:attrName>style.visibility</p:attrName>
                                        </p:attrNameLst>
                                      </p:cBhvr>
                                      <p:to>
                                        <p:strVal val="visible"/>
                                      </p:to>
                                    </p:set>
                                    <p:animEffect transition="in" filter="fade">
                                      <p:cBhvr>
                                        <p:cTn id="42" dur="500"/>
                                        <p:tgtEl>
                                          <p:spTgt spid="18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93"/>
                                        </p:tgtEl>
                                        <p:attrNameLst>
                                          <p:attrName>style.visibility</p:attrName>
                                        </p:attrNameLst>
                                      </p:cBhvr>
                                      <p:to>
                                        <p:strVal val="visible"/>
                                      </p:to>
                                    </p:set>
                                    <p:animEffect transition="in" filter="fade">
                                      <p:cBhvr>
                                        <p:cTn id="47" dur="500"/>
                                        <p:tgtEl>
                                          <p:spTgt spid="193"/>
                                        </p:tgtEl>
                                      </p:cBhvr>
                                    </p:animEffect>
                                  </p:childTnLst>
                                </p:cTn>
                              </p:par>
                              <p:par>
                                <p:cTn id="48" presetID="10" presetClass="entr" presetSubtype="0" fill="hold" nodeType="withEffect">
                                  <p:stCondLst>
                                    <p:cond delay="0"/>
                                  </p:stCondLst>
                                  <p:childTnLst>
                                    <p:set>
                                      <p:cBhvr>
                                        <p:cTn id="49" dur="1" fill="hold">
                                          <p:stCondLst>
                                            <p:cond delay="0"/>
                                          </p:stCondLst>
                                        </p:cTn>
                                        <p:tgtEl>
                                          <p:spTgt spid="161"/>
                                        </p:tgtEl>
                                        <p:attrNameLst>
                                          <p:attrName>style.visibility</p:attrName>
                                        </p:attrNameLst>
                                      </p:cBhvr>
                                      <p:to>
                                        <p:strVal val="visible"/>
                                      </p:to>
                                    </p:set>
                                    <p:animEffect transition="in" filter="fade">
                                      <p:cBhvr>
                                        <p:cTn id="50" dur="500"/>
                                        <p:tgtEl>
                                          <p:spTgt spid="161"/>
                                        </p:tgtEl>
                                      </p:cBhvr>
                                    </p:animEffect>
                                  </p:childTnLst>
                                </p:cTn>
                              </p:par>
                              <p:par>
                                <p:cTn id="51" presetID="10" presetClass="entr" presetSubtype="0" fill="hold" nodeType="withEffect">
                                  <p:stCondLst>
                                    <p:cond delay="0"/>
                                  </p:stCondLst>
                                  <p:childTnLst>
                                    <p:set>
                                      <p:cBhvr>
                                        <p:cTn id="52" dur="1" fill="hold">
                                          <p:stCondLst>
                                            <p:cond delay="0"/>
                                          </p:stCondLst>
                                        </p:cTn>
                                        <p:tgtEl>
                                          <p:spTgt spid="166"/>
                                        </p:tgtEl>
                                        <p:attrNameLst>
                                          <p:attrName>style.visibility</p:attrName>
                                        </p:attrNameLst>
                                      </p:cBhvr>
                                      <p:to>
                                        <p:strVal val="visible"/>
                                      </p:to>
                                    </p:set>
                                    <p:animEffect transition="in" filter="fade">
                                      <p:cBhvr>
                                        <p:cTn id="53" dur="500"/>
                                        <p:tgtEl>
                                          <p:spTgt spid="166"/>
                                        </p:tgtEl>
                                      </p:cBhvr>
                                    </p:animEffect>
                                  </p:childTnLst>
                                </p:cTn>
                              </p:par>
                              <p:par>
                                <p:cTn id="54" presetID="10" presetClass="entr" presetSubtype="0" fill="hold" nodeType="withEffect">
                                  <p:stCondLst>
                                    <p:cond delay="0"/>
                                  </p:stCondLst>
                                  <p:childTnLst>
                                    <p:set>
                                      <p:cBhvr>
                                        <p:cTn id="55" dur="1" fill="hold">
                                          <p:stCondLst>
                                            <p:cond delay="0"/>
                                          </p:stCondLst>
                                        </p:cTn>
                                        <p:tgtEl>
                                          <p:spTgt spid="173"/>
                                        </p:tgtEl>
                                        <p:attrNameLst>
                                          <p:attrName>style.visibility</p:attrName>
                                        </p:attrNameLst>
                                      </p:cBhvr>
                                      <p:to>
                                        <p:strVal val="visible"/>
                                      </p:to>
                                    </p:set>
                                    <p:animEffect transition="in" filter="fade">
                                      <p:cBhvr>
                                        <p:cTn id="56" dur="500"/>
                                        <p:tgtEl>
                                          <p:spTgt spid="173"/>
                                        </p:tgtEl>
                                      </p:cBhvr>
                                    </p:animEffect>
                                  </p:childTnLst>
                                </p:cTn>
                              </p:par>
                              <p:par>
                                <p:cTn id="57" presetID="10" presetClass="entr" presetSubtype="0" fill="hold" nodeType="withEffect">
                                  <p:stCondLst>
                                    <p:cond delay="0"/>
                                  </p:stCondLst>
                                  <p:childTnLst>
                                    <p:set>
                                      <p:cBhvr>
                                        <p:cTn id="58" dur="1" fill="hold">
                                          <p:stCondLst>
                                            <p:cond delay="0"/>
                                          </p:stCondLst>
                                        </p:cTn>
                                        <p:tgtEl>
                                          <p:spTgt spid="182"/>
                                        </p:tgtEl>
                                        <p:attrNameLst>
                                          <p:attrName>style.visibility</p:attrName>
                                        </p:attrNameLst>
                                      </p:cBhvr>
                                      <p:to>
                                        <p:strVal val="visible"/>
                                      </p:to>
                                    </p:set>
                                    <p:animEffect transition="in" filter="fade">
                                      <p:cBhvr>
                                        <p:cTn id="59" dur="500"/>
                                        <p:tgtEl>
                                          <p:spTgt spid="182"/>
                                        </p:tgtEl>
                                      </p:cBhvr>
                                    </p:animEffect>
                                  </p:childTnLst>
                                </p:cTn>
                              </p:par>
                              <p:par>
                                <p:cTn id="60" presetID="10" presetClass="entr" presetSubtype="0" fill="hold" nodeType="withEffect">
                                  <p:stCondLst>
                                    <p:cond delay="0"/>
                                  </p:stCondLst>
                                  <p:childTnLst>
                                    <p:set>
                                      <p:cBhvr>
                                        <p:cTn id="61" dur="1" fill="hold">
                                          <p:stCondLst>
                                            <p:cond delay="0"/>
                                          </p:stCondLst>
                                        </p:cTn>
                                        <p:tgtEl>
                                          <p:spTgt spid="201"/>
                                        </p:tgtEl>
                                        <p:attrNameLst>
                                          <p:attrName>style.visibility</p:attrName>
                                        </p:attrNameLst>
                                      </p:cBhvr>
                                      <p:to>
                                        <p:strVal val="visible"/>
                                      </p:to>
                                    </p:set>
                                    <p:animEffect transition="in" filter="fade">
                                      <p:cBhvr>
                                        <p:cTn id="62" dur="500"/>
                                        <p:tgtEl>
                                          <p:spTgt spid="20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94"/>
                                        </p:tgtEl>
                                        <p:attrNameLst>
                                          <p:attrName>style.visibility</p:attrName>
                                        </p:attrNameLst>
                                      </p:cBhvr>
                                      <p:to>
                                        <p:strVal val="visible"/>
                                      </p:to>
                                    </p:set>
                                    <p:animEffect transition="in" filter="fade">
                                      <p:cBhvr>
                                        <p:cTn id="67" dur="500"/>
                                        <p:tgtEl>
                                          <p:spTgt spid="194"/>
                                        </p:tgtEl>
                                      </p:cBhvr>
                                    </p:animEffect>
                                  </p:childTnLst>
                                </p:cTn>
                              </p:par>
                              <p:par>
                                <p:cTn id="68" presetID="10" presetClass="entr" presetSubtype="0" fill="hold" nodeType="withEffect">
                                  <p:stCondLst>
                                    <p:cond delay="0"/>
                                  </p:stCondLst>
                                  <p:childTnLst>
                                    <p:set>
                                      <p:cBhvr>
                                        <p:cTn id="69" dur="1" fill="hold">
                                          <p:stCondLst>
                                            <p:cond delay="0"/>
                                          </p:stCondLst>
                                        </p:cTn>
                                        <p:tgtEl>
                                          <p:spTgt spid="200"/>
                                        </p:tgtEl>
                                        <p:attrNameLst>
                                          <p:attrName>style.visibility</p:attrName>
                                        </p:attrNameLst>
                                      </p:cBhvr>
                                      <p:to>
                                        <p:strVal val="visible"/>
                                      </p:to>
                                    </p:set>
                                    <p:animEffect transition="in" filter="fade">
                                      <p:cBhvr>
                                        <p:cTn id="70" dur="500"/>
                                        <p:tgtEl>
                                          <p:spTgt spid="200"/>
                                        </p:tgtEl>
                                      </p:cBhvr>
                                    </p:animEffect>
                                  </p:childTnLst>
                                </p:cTn>
                              </p:par>
                              <p:par>
                                <p:cTn id="71" presetID="10" presetClass="entr" presetSubtype="0" fill="hold" nodeType="withEffect">
                                  <p:stCondLst>
                                    <p:cond delay="0"/>
                                  </p:stCondLst>
                                  <p:childTnLst>
                                    <p:set>
                                      <p:cBhvr>
                                        <p:cTn id="72" dur="1" fill="hold">
                                          <p:stCondLst>
                                            <p:cond delay="0"/>
                                          </p:stCondLst>
                                        </p:cTn>
                                        <p:tgtEl>
                                          <p:spTgt spid="174"/>
                                        </p:tgtEl>
                                        <p:attrNameLst>
                                          <p:attrName>style.visibility</p:attrName>
                                        </p:attrNameLst>
                                      </p:cBhvr>
                                      <p:to>
                                        <p:strVal val="visible"/>
                                      </p:to>
                                    </p:set>
                                    <p:animEffect transition="in" filter="fade">
                                      <p:cBhvr>
                                        <p:cTn id="73" dur="500"/>
                                        <p:tgtEl>
                                          <p:spTgt spid="174"/>
                                        </p:tgtEl>
                                      </p:cBhvr>
                                    </p:animEffect>
                                  </p:childTnLst>
                                </p:cTn>
                              </p:par>
                              <p:par>
                                <p:cTn id="74" presetID="10" presetClass="entr" presetSubtype="0" fill="hold" nodeType="withEffect">
                                  <p:stCondLst>
                                    <p:cond delay="0"/>
                                  </p:stCondLst>
                                  <p:childTnLst>
                                    <p:set>
                                      <p:cBhvr>
                                        <p:cTn id="75" dur="1" fill="hold">
                                          <p:stCondLst>
                                            <p:cond delay="0"/>
                                          </p:stCondLst>
                                        </p:cTn>
                                        <p:tgtEl>
                                          <p:spTgt spid="169"/>
                                        </p:tgtEl>
                                        <p:attrNameLst>
                                          <p:attrName>style.visibility</p:attrName>
                                        </p:attrNameLst>
                                      </p:cBhvr>
                                      <p:to>
                                        <p:strVal val="visible"/>
                                      </p:to>
                                    </p:set>
                                    <p:animEffect transition="in" filter="fade">
                                      <p:cBhvr>
                                        <p:cTn id="76" dur="500"/>
                                        <p:tgtEl>
                                          <p:spTgt spid="169"/>
                                        </p:tgtEl>
                                      </p:cBhvr>
                                    </p:animEffect>
                                  </p:childTnLst>
                                </p:cTn>
                              </p:par>
                              <p:par>
                                <p:cTn id="77" presetID="10" presetClass="entr" presetSubtype="0" fill="hold" nodeType="withEffect">
                                  <p:stCondLst>
                                    <p:cond delay="0"/>
                                  </p:stCondLst>
                                  <p:childTnLst>
                                    <p:set>
                                      <p:cBhvr>
                                        <p:cTn id="78" dur="1" fill="hold">
                                          <p:stCondLst>
                                            <p:cond delay="0"/>
                                          </p:stCondLst>
                                        </p:cTn>
                                        <p:tgtEl>
                                          <p:spTgt spid="183"/>
                                        </p:tgtEl>
                                        <p:attrNameLst>
                                          <p:attrName>style.visibility</p:attrName>
                                        </p:attrNameLst>
                                      </p:cBhvr>
                                      <p:to>
                                        <p:strVal val="visible"/>
                                      </p:to>
                                    </p:set>
                                    <p:animEffect transition="in" filter="fade">
                                      <p:cBhvr>
                                        <p:cTn id="79" dur="500"/>
                                        <p:tgtEl>
                                          <p:spTgt spid="183"/>
                                        </p:tgtEl>
                                      </p:cBhvr>
                                    </p:animEffect>
                                  </p:childTnLst>
                                </p:cTn>
                              </p:par>
                              <p:par>
                                <p:cTn id="80" presetID="10" presetClass="entr" presetSubtype="0" fill="hold" nodeType="withEffect">
                                  <p:stCondLst>
                                    <p:cond delay="0"/>
                                  </p:stCondLst>
                                  <p:childTnLst>
                                    <p:set>
                                      <p:cBhvr>
                                        <p:cTn id="81" dur="1" fill="hold">
                                          <p:stCondLst>
                                            <p:cond delay="0"/>
                                          </p:stCondLst>
                                        </p:cTn>
                                        <p:tgtEl>
                                          <p:spTgt spid="175"/>
                                        </p:tgtEl>
                                        <p:attrNameLst>
                                          <p:attrName>style.visibility</p:attrName>
                                        </p:attrNameLst>
                                      </p:cBhvr>
                                      <p:to>
                                        <p:strVal val="visible"/>
                                      </p:to>
                                    </p:set>
                                    <p:animEffect transition="in" filter="fade">
                                      <p:cBhvr>
                                        <p:cTn id="82" dur="500"/>
                                        <p:tgtEl>
                                          <p:spTgt spid="175"/>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95"/>
                                        </p:tgtEl>
                                        <p:attrNameLst>
                                          <p:attrName>style.visibility</p:attrName>
                                        </p:attrNameLst>
                                      </p:cBhvr>
                                      <p:to>
                                        <p:strVal val="visible"/>
                                      </p:to>
                                    </p:set>
                                    <p:animEffect transition="in" filter="fade">
                                      <p:cBhvr>
                                        <p:cTn id="87" dur="500"/>
                                        <p:tgtEl>
                                          <p:spTgt spid="195"/>
                                        </p:tgtEl>
                                      </p:cBhvr>
                                    </p:animEffect>
                                  </p:childTnLst>
                                </p:cTn>
                              </p:par>
                              <p:par>
                                <p:cTn id="88" presetID="10" presetClass="entr" presetSubtype="0" fill="hold" nodeType="withEffect">
                                  <p:stCondLst>
                                    <p:cond delay="0"/>
                                  </p:stCondLst>
                                  <p:childTnLst>
                                    <p:set>
                                      <p:cBhvr>
                                        <p:cTn id="89" dur="1" fill="hold">
                                          <p:stCondLst>
                                            <p:cond delay="0"/>
                                          </p:stCondLst>
                                        </p:cTn>
                                        <p:tgtEl>
                                          <p:spTgt spid="202"/>
                                        </p:tgtEl>
                                        <p:attrNameLst>
                                          <p:attrName>style.visibility</p:attrName>
                                        </p:attrNameLst>
                                      </p:cBhvr>
                                      <p:to>
                                        <p:strVal val="visible"/>
                                      </p:to>
                                    </p:set>
                                    <p:animEffect transition="in" filter="fade">
                                      <p:cBhvr>
                                        <p:cTn id="90" dur="500"/>
                                        <p:tgtEl>
                                          <p:spTgt spid="202"/>
                                        </p:tgtEl>
                                      </p:cBhvr>
                                    </p:animEffect>
                                  </p:childTnLst>
                                </p:cTn>
                              </p:par>
                              <p:par>
                                <p:cTn id="91" presetID="10" presetClass="entr" presetSubtype="0" fill="hold" nodeType="withEffect">
                                  <p:stCondLst>
                                    <p:cond delay="0"/>
                                  </p:stCondLst>
                                  <p:childTnLst>
                                    <p:set>
                                      <p:cBhvr>
                                        <p:cTn id="92" dur="1" fill="hold">
                                          <p:stCondLst>
                                            <p:cond delay="0"/>
                                          </p:stCondLst>
                                        </p:cTn>
                                        <p:tgtEl>
                                          <p:spTgt spid="187"/>
                                        </p:tgtEl>
                                        <p:attrNameLst>
                                          <p:attrName>style.visibility</p:attrName>
                                        </p:attrNameLst>
                                      </p:cBhvr>
                                      <p:to>
                                        <p:strVal val="visible"/>
                                      </p:to>
                                    </p:set>
                                    <p:animEffect transition="in" filter="fade">
                                      <p:cBhvr>
                                        <p:cTn id="93" dur="500"/>
                                        <p:tgtEl>
                                          <p:spTgt spid="187"/>
                                        </p:tgtEl>
                                      </p:cBhvr>
                                    </p:animEffect>
                                  </p:childTnLst>
                                </p:cTn>
                              </p:par>
                              <p:par>
                                <p:cTn id="94" presetID="10" presetClass="entr" presetSubtype="0" fill="hold" nodeType="withEffect">
                                  <p:stCondLst>
                                    <p:cond delay="0"/>
                                  </p:stCondLst>
                                  <p:childTnLst>
                                    <p:set>
                                      <p:cBhvr>
                                        <p:cTn id="95" dur="1" fill="hold">
                                          <p:stCondLst>
                                            <p:cond delay="0"/>
                                          </p:stCondLst>
                                        </p:cTn>
                                        <p:tgtEl>
                                          <p:spTgt spid="176"/>
                                        </p:tgtEl>
                                        <p:attrNameLst>
                                          <p:attrName>style.visibility</p:attrName>
                                        </p:attrNameLst>
                                      </p:cBhvr>
                                      <p:to>
                                        <p:strVal val="visible"/>
                                      </p:to>
                                    </p:set>
                                    <p:animEffect transition="in" filter="fade">
                                      <p:cBhvr>
                                        <p:cTn id="96" dur="500"/>
                                        <p:tgtEl>
                                          <p:spTgt spid="176"/>
                                        </p:tgtEl>
                                      </p:cBhvr>
                                    </p:animEffect>
                                  </p:childTnLst>
                                </p:cTn>
                              </p:par>
                              <p:par>
                                <p:cTn id="97" presetID="10" presetClass="entr" presetSubtype="0" fill="hold" nodeType="withEffect">
                                  <p:stCondLst>
                                    <p:cond delay="0"/>
                                  </p:stCondLst>
                                  <p:childTnLst>
                                    <p:set>
                                      <p:cBhvr>
                                        <p:cTn id="98" dur="1" fill="hold">
                                          <p:stCondLst>
                                            <p:cond delay="0"/>
                                          </p:stCondLst>
                                        </p:cTn>
                                        <p:tgtEl>
                                          <p:spTgt spid="188"/>
                                        </p:tgtEl>
                                        <p:attrNameLst>
                                          <p:attrName>style.visibility</p:attrName>
                                        </p:attrNameLst>
                                      </p:cBhvr>
                                      <p:to>
                                        <p:strVal val="visible"/>
                                      </p:to>
                                    </p:set>
                                    <p:animEffect transition="in" filter="fade">
                                      <p:cBhvr>
                                        <p:cTn id="99" dur="500"/>
                                        <p:tgtEl>
                                          <p:spTgt spid="188"/>
                                        </p:tgtEl>
                                      </p:cBhvr>
                                    </p:animEffect>
                                  </p:childTnLst>
                                </p:cTn>
                              </p:par>
                              <p:par>
                                <p:cTn id="100" presetID="10" presetClass="entr" presetSubtype="0" fill="hold" nodeType="withEffect">
                                  <p:stCondLst>
                                    <p:cond delay="0"/>
                                  </p:stCondLst>
                                  <p:childTnLst>
                                    <p:set>
                                      <p:cBhvr>
                                        <p:cTn id="101" dur="1" fill="hold">
                                          <p:stCondLst>
                                            <p:cond delay="0"/>
                                          </p:stCondLst>
                                        </p:cTn>
                                        <p:tgtEl>
                                          <p:spTgt spid="186"/>
                                        </p:tgtEl>
                                        <p:attrNameLst>
                                          <p:attrName>style.visibility</p:attrName>
                                        </p:attrNameLst>
                                      </p:cBhvr>
                                      <p:to>
                                        <p:strVal val="visible"/>
                                      </p:to>
                                    </p:set>
                                    <p:animEffect transition="in" filter="fade">
                                      <p:cBhvr>
                                        <p:cTn id="102" dur="500"/>
                                        <p:tgtEl>
                                          <p:spTgt spid="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8CC9C5-AEA5-3FAD-F2AD-9D2F718B0246}"/>
              </a:ext>
            </a:extLst>
          </p:cNvPr>
          <p:cNvSpPr/>
          <p:nvPr/>
        </p:nvSpPr>
        <p:spPr>
          <a:xfrm>
            <a:off x="0" y="925032"/>
            <a:ext cx="12192000" cy="59487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93032F0-5837-7228-5158-700C54D6F477}"/>
              </a:ext>
            </a:extLst>
          </p:cNvPr>
          <p:cNvSpPr>
            <a:spLocks noGrp="1"/>
          </p:cNvSpPr>
          <p:nvPr>
            <p:ph type="title"/>
          </p:nvPr>
        </p:nvSpPr>
        <p:spPr>
          <a:xfrm>
            <a:off x="504713" y="2882414"/>
            <a:ext cx="2668793" cy="1325563"/>
          </a:xfrm>
        </p:spPr>
        <p:txBody>
          <a:bodyPr>
            <a:normAutofit fontScale="90000"/>
          </a:bodyPr>
          <a:lstStyle/>
          <a:p>
            <a:r>
              <a:rPr lang="en-IE"/>
              <a:t>The research process</a:t>
            </a:r>
            <a:endParaRPr lang="en-GB"/>
          </a:p>
        </p:txBody>
      </p:sp>
      <p:pic>
        <p:nvPicPr>
          <p:cNvPr id="5" name="Content Placeholder 4">
            <a:extLst>
              <a:ext uri="{FF2B5EF4-FFF2-40B4-BE49-F238E27FC236}">
                <a16:creationId xmlns:a16="http://schemas.microsoft.com/office/drawing/2014/main" id="{FF3290EC-46CE-869E-6A6B-480D7F301425}"/>
              </a:ext>
            </a:extLst>
          </p:cNvPr>
          <p:cNvPicPr>
            <a:picLocks noGrp="1" noChangeAspect="1"/>
          </p:cNvPicPr>
          <p:nvPr>
            <p:ph idx="1"/>
          </p:nvPr>
        </p:nvPicPr>
        <p:blipFill>
          <a:blip r:embed="rId3"/>
          <a:stretch>
            <a:fillRect/>
          </a:stretch>
        </p:blipFill>
        <p:spPr>
          <a:xfrm>
            <a:off x="2653048" y="-15782"/>
            <a:ext cx="6885904" cy="6873782"/>
          </a:xfrm>
        </p:spPr>
      </p:pic>
      <p:sp>
        <p:nvSpPr>
          <p:cNvPr id="4" name="TextBox 3">
            <a:extLst>
              <a:ext uri="{FF2B5EF4-FFF2-40B4-BE49-F238E27FC236}">
                <a16:creationId xmlns:a16="http://schemas.microsoft.com/office/drawing/2014/main" id="{4B49726B-4BBD-62A1-D76C-310563CCEC74}"/>
              </a:ext>
            </a:extLst>
          </p:cNvPr>
          <p:cNvSpPr txBox="1"/>
          <p:nvPr/>
        </p:nvSpPr>
        <p:spPr>
          <a:xfrm>
            <a:off x="8579518" y="6282526"/>
            <a:ext cx="3517232" cy="492443"/>
          </a:xfrm>
          <a:prstGeom prst="rect">
            <a:avLst/>
          </a:prstGeom>
          <a:solidFill>
            <a:schemeClr val="bg1"/>
          </a:solidFill>
        </p:spPr>
        <p:txBody>
          <a:bodyPr wrap="square">
            <a:spAutoFit/>
          </a:bodyPr>
          <a:lstStyle/>
          <a:p>
            <a:pPr algn="r"/>
            <a:r>
              <a:rPr lang="en-GB" sz="1300"/>
              <a:t>NCCA, 2024, p.5 Guidance to support the Leaving Certificate Latin Research Study</a:t>
            </a:r>
          </a:p>
        </p:txBody>
      </p:sp>
    </p:spTree>
    <p:extLst>
      <p:ext uri="{BB962C8B-B14F-4D97-AF65-F5344CB8AC3E}">
        <p14:creationId xmlns:p14="http://schemas.microsoft.com/office/powerpoint/2010/main" val="2785937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53529-C9D4-425F-63F4-91054DB676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046982-97C8-005D-8AD6-A487D5E3C063}"/>
              </a:ext>
            </a:extLst>
          </p:cNvPr>
          <p:cNvSpPr>
            <a:spLocks noGrp="1"/>
          </p:cNvSpPr>
          <p:nvPr>
            <p:ph type="title"/>
          </p:nvPr>
        </p:nvSpPr>
        <p:spPr>
          <a:xfrm>
            <a:off x="151234" y="0"/>
            <a:ext cx="10765581" cy="1560285"/>
          </a:xfrm>
        </p:spPr>
        <p:txBody>
          <a:bodyPr>
            <a:normAutofit/>
          </a:bodyPr>
          <a:lstStyle/>
          <a:p>
            <a:r>
              <a:rPr lang="en-IE"/>
              <a:t>Key Document:</a:t>
            </a:r>
            <a:br>
              <a:rPr lang="en-IE"/>
            </a:br>
            <a:r>
              <a:rPr lang="en-IE"/>
              <a:t>Guidance to Support the Research Study</a:t>
            </a:r>
          </a:p>
        </p:txBody>
      </p:sp>
      <p:pic>
        <p:nvPicPr>
          <p:cNvPr id="3" name="Picture 2">
            <a:extLst>
              <a:ext uri="{FF2B5EF4-FFF2-40B4-BE49-F238E27FC236}">
                <a16:creationId xmlns:a16="http://schemas.microsoft.com/office/drawing/2014/main" id="{88A76800-84B7-74E4-C411-5247AEEE5B74}"/>
              </a:ext>
            </a:extLst>
          </p:cNvPr>
          <p:cNvPicPr>
            <a:picLocks noChangeAspect="1"/>
          </p:cNvPicPr>
          <p:nvPr/>
        </p:nvPicPr>
        <p:blipFill>
          <a:blip r:embed="rId3"/>
          <a:srcRect l="2635" r="3278" b="5822"/>
          <a:stretch/>
        </p:blipFill>
        <p:spPr>
          <a:xfrm>
            <a:off x="2154666" y="1604561"/>
            <a:ext cx="3273658" cy="4444440"/>
          </a:xfrm>
          <a:prstGeom prst="rect">
            <a:avLst/>
          </a:prstGeom>
          <a:ln>
            <a:solidFill>
              <a:schemeClr val="bg1"/>
            </a:solidFill>
          </a:ln>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3B3EC752-999D-CE0E-6370-F1583EF4A7C5}"/>
              </a:ext>
            </a:extLst>
          </p:cNvPr>
          <p:cNvPicPr>
            <a:picLocks noChangeAspect="1"/>
          </p:cNvPicPr>
          <p:nvPr/>
        </p:nvPicPr>
        <p:blipFill>
          <a:blip r:embed="rId4"/>
          <a:stretch>
            <a:fillRect/>
          </a:stretch>
        </p:blipFill>
        <p:spPr>
          <a:xfrm>
            <a:off x="6763678" y="1615918"/>
            <a:ext cx="3286392" cy="4433083"/>
          </a:xfrm>
          <a:prstGeom prst="rect">
            <a:avLst/>
          </a:prstGeom>
          <a:ln>
            <a:solidFill>
              <a:schemeClr val="bg1"/>
            </a:solidFill>
          </a:ln>
          <a:effectLst>
            <a:outerShdw blurRad="63500" sx="102000" sy="102000" algn="ctr" rotWithShape="0">
              <a:prstClr val="black">
                <a:alpha val="40000"/>
              </a:prstClr>
            </a:outerShdw>
          </a:effectLst>
        </p:spPr>
      </p:pic>
      <p:sp>
        <p:nvSpPr>
          <p:cNvPr id="4" name="Title 1">
            <a:extLst>
              <a:ext uri="{FF2B5EF4-FFF2-40B4-BE49-F238E27FC236}">
                <a16:creationId xmlns:a16="http://schemas.microsoft.com/office/drawing/2014/main" id="{F34D0C44-5E59-CF66-1474-4E010DC81041}"/>
              </a:ext>
            </a:extLst>
          </p:cNvPr>
          <p:cNvSpPr txBox="1">
            <a:spLocks/>
          </p:cNvSpPr>
          <p:nvPr/>
        </p:nvSpPr>
        <p:spPr>
          <a:xfrm>
            <a:off x="3475266" y="3744615"/>
            <a:ext cx="5241470" cy="744101"/>
          </a:xfrm>
          <a:prstGeom prst="rect">
            <a:avLst/>
          </a:prstGeom>
          <a:solidFill>
            <a:schemeClr val="accent2">
              <a:lumMod val="60000"/>
              <a:lumOff val="40000"/>
            </a:schemeClr>
          </a:solidFill>
          <a:ln>
            <a:solidFill>
              <a:schemeClr val="tx1"/>
            </a:solidFill>
          </a:ln>
          <a:effectLst>
            <a:outerShdw blurRad="50800" dist="38100" dir="2700000" algn="tl" rotWithShape="0">
              <a:prstClr val="black">
                <a:alpha val="40000"/>
              </a:prstClr>
            </a:outerShdw>
          </a:effectLst>
        </p:spPr>
        <p:txBody>
          <a:bodyPr vert="horz" lIns="91440" tIns="45720" rIns="91440" bIns="45720" rtlCol="0" anchor="ctr">
            <a:normAutofit fontScale="32500" lnSpcReduction="20000"/>
          </a:bodyPr>
          <a:lst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a:lstStyle>
          <a:p>
            <a:pPr algn="ctr">
              <a:lnSpc>
                <a:spcPct val="120000"/>
              </a:lnSpc>
            </a:pPr>
            <a:r>
              <a:rPr lang="en-IE">
                <a:solidFill>
                  <a:schemeClr val="tx1"/>
                </a:solidFill>
              </a:rPr>
              <a:t>Read pages 5 – 6</a:t>
            </a:r>
          </a:p>
          <a:p>
            <a:pPr algn="ctr">
              <a:lnSpc>
                <a:spcPct val="120000"/>
              </a:lnSpc>
            </a:pPr>
            <a:r>
              <a:rPr lang="en-IE">
                <a:solidFill>
                  <a:schemeClr val="tx1"/>
                </a:solidFill>
              </a:rPr>
              <a:t>Process for the completion of the Research Study</a:t>
            </a:r>
          </a:p>
          <a:p>
            <a:pPr algn="ctr">
              <a:lnSpc>
                <a:spcPct val="120000"/>
              </a:lnSpc>
            </a:pPr>
            <a:r>
              <a:rPr lang="en-IE">
                <a:solidFill>
                  <a:schemeClr val="tx1"/>
                </a:solidFill>
              </a:rPr>
              <a:t>Stages 1 and 2</a:t>
            </a:r>
            <a:endParaRPr lang="en-GB">
              <a:solidFill>
                <a:schemeClr val="tx1"/>
              </a:solidFill>
            </a:endParaRPr>
          </a:p>
        </p:txBody>
      </p:sp>
    </p:spTree>
    <p:extLst>
      <p:ext uri="{BB962C8B-B14F-4D97-AF65-F5344CB8AC3E}">
        <p14:creationId xmlns:p14="http://schemas.microsoft.com/office/powerpoint/2010/main" val="2265070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F2A17D4-24DB-B21A-1F41-3684C47F0F97}"/>
              </a:ext>
            </a:extLst>
          </p:cNvPr>
          <p:cNvSpPr txBox="1"/>
          <p:nvPr/>
        </p:nvSpPr>
        <p:spPr>
          <a:xfrm>
            <a:off x="831512" y="2551837"/>
            <a:ext cx="10528976" cy="1754326"/>
          </a:xfrm>
          <a:prstGeom prst="rect">
            <a:avLst/>
          </a:prstGeom>
          <a:noFill/>
        </p:spPr>
        <p:txBody>
          <a:bodyPr wrap="square" rtlCol="0">
            <a:spAutoFit/>
          </a:bodyPr>
          <a:lstStyle/>
          <a:p>
            <a:pPr algn="ctr"/>
            <a:r>
              <a:rPr lang="en-IE" sz="3600" dirty="0">
                <a:solidFill>
                  <a:srgbClr val="0E85AA"/>
                </a:solidFill>
              </a:rPr>
              <a:t>What advice could you give to students after reading the ‘Process for the completion of the Research Study – Stages 1 and 2’?</a:t>
            </a:r>
            <a:endParaRPr lang="en-GB" sz="3600" dirty="0">
              <a:solidFill>
                <a:srgbClr val="0E85AA"/>
              </a:solidFill>
            </a:endParaRPr>
          </a:p>
        </p:txBody>
      </p:sp>
    </p:spTree>
    <p:extLst>
      <p:ext uri="{BB962C8B-B14F-4D97-AF65-F5344CB8AC3E}">
        <p14:creationId xmlns:p14="http://schemas.microsoft.com/office/powerpoint/2010/main" val="2226620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9D4981E-81BA-B2CB-89F4-1FD71870577E}"/>
              </a:ext>
            </a:extLst>
          </p:cNvPr>
          <p:cNvPicPr>
            <a:picLocks noChangeAspect="1"/>
          </p:cNvPicPr>
          <p:nvPr/>
        </p:nvPicPr>
        <p:blipFill>
          <a:blip r:embed="rId3"/>
          <a:stretch>
            <a:fillRect/>
          </a:stretch>
        </p:blipFill>
        <p:spPr>
          <a:xfrm>
            <a:off x="838200" y="1500742"/>
            <a:ext cx="3770988" cy="4691743"/>
          </a:xfrm>
          <a:prstGeom prst="rect">
            <a:avLst/>
          </a:prstGeom>
          <a:ln>
            <a:solidFill>
              <a:schemeClr val="tx1"/>
            </a:solidFill>
          </a:ln>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48579100-683A-4A9A-1311-D3290EA03E0F}"/>
              </a:ext>
            </a:extLst>
          </p:cNvPr>
          <p:cNvPicPr>
            <a:picLocks noChangeAspect="1"/>
          </p:cNvPicPr>
          <p:nvPr/>
        </p:nvPicPr>
        <p:blipFill>
          <a:blip r:embed="rId4"/>
          <a:srcRect l="3410" r="4396"/>
          <a:stretch>
            <a:fillRect/>
          </a:stretch>
        </p:blipFill>
        <p:spPr>
          <a:xfrm>
            <a:off x="5441373" y="1500742"/>
            <a:ext cx="3770988" cy="4691743"/>
          </a:xfrm>
          <a:prstGeom prst="rect">
            <a:avLst/>
          </a:prstGeom>
          <a:ln>
            <a:solidFill>
              <a:schemeClr val="tx1"/>
            </a:solidFill>
          </a:ln>
          <a:effectLst>
            <a:outerShdw blurRad="63500" sx="102000" sy="102000" algn="ctr" rotWithShape="0">
              <a:prstClr val="black">
                <a:alpha val="40000"/>
              </a:prstClr>
            </a:outerShdw>
          </a:effectLst>
        </p:spPr>
      </p:pic>
      <p:sp>
        <p:nvSpPr>
          <p:cNvPr id="15" name="Title 1">
            <a:extLst>
              <a:ext uri="{FF2B5EF4-FFF2-40B4-BE49-F238E27FC236}">
                <a16:creationId xmlns:a16="http://schemas.microsoft.com/office/drawing/2014/main" id="{57A2187B-8C5D-8566-819F-0D0EBC9B8F24}"/>
              </a:ext>
            </a:extLst>
          </p:cNvPr>
          <p:cNvSpPr txBox="1">
            <a:spLocks/>
          </p:cNvSpPr>
          <p:nvPr/>
        </p:nvSpPr>
        <p:spPr>
          <a:xfrm>
            <a:off x="250716" y="2733"/>
            <a:ext cx="10515600" cy="1325563"/>
          </a:xfrm>
          <a:prstGeom prst="rect">
            <a:avLst/>
          </a:prstGeom>
        </p:spPr>
        <p:txBody>
          <a:bodyPr anchor="ctr"/>
          <a:lst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a:lstStyle>
          <a:p>
            <a:r>
              <a:rPr lang="en-IE"/>
              <a:t>Sample Brief</a:t>
            </a:r>
            <a:endParaRPr lang="en-GB"/>
          </a:p>
        </p:txBody>
      </p:sp>
      <p:sp>
        <p:nvSpPr>
          <p:cNvPr id="2" name="TextBox 1">
            <a:extLst>
              <a:ext uri="{FF2B5EF4-FFF2-40B4-BE49-F238E27FC236}">
                <a16:creationId xmlns:a16="http://schemas.microsoft.com/office/drawing/2014/main" id="{0139F90A-019D-781B-6493-FDECCDA6B18B}"/>
              </a:ext>
            </a:extLst>
          </p:cNvPr>
          <p:cNvSpPr txBox="1"/>
          <p:nvPr/>
        </p:nvSpPr>
        <p:spPr>
          <a:xfrm>
            <a:off x="2752725" y="3343275"/>
            <a:ext cx="4333875" cy="646331"/>
          </a:xfrm>
          <a:prstGeom prst="rect">
            <a:avLst/>
          </a:prstGeom>
          <a:solidFill>
            <a:schemeClr val="accent2">
              <a:lumMod val="60000"/>
              <a:lumOff val="40000"/>
            </a:schemeClr>
          </a:solidFill>
        </p:spPr>
        <p:txBody>
          <a:bodyPr wrap="square" rtlCol="0">
            <a:spAutoFit/>
          </a:bodyPr>
          <a:lstStyle/>
          <a:p>
            <a:pPr algn="ctr"/>
            <a:r>
              <a:rPr lang="en-IE"/>
              <a:t>Allow ample time for your students to read this very important document </a:t>
            </a:r>
            <a:endParaRPr lang="en-GB"/>
          </a:p>
        </p:txBody>
      </p:sp>
      <p:sp>
        <p:nvSpPr>
          <p:cNvPr id="3" name="TextBox 2">
            <a:extLst>
              <a:ext uri="{FF2B5EF4-FFF2-40B4-BE49-F238E27FC236}">
                <a16:creationId xmlns:a16="http://schemas.microsoft.com/office/drawing/2014/main" id="{115CE10B-CA92-69D2-8FEE-D8C8F48E8BCF}"/>
              </a:ext>
            </a:extLst>
          </p:cNvPr>
          <p:cNvSpPr txBox="1"/>
          <p:nvPr/>
        </p:nvSpPr>
        <p:spPr>
          <a:xfrm>
            <a:off x="2752725" y="4190086"/>
            <a:ext cx="4333875" cy="369332"/>
          </a:xfrm>
          <a:prstGeom prst="rect">
            <a:avLst/>
          </a:prstGeom>
          <a:solidFill>
            <a:schemeClr val="accent2">
              <a:lumMod val="60000"/>
              <a:lumOff val="40000"/>
            </a:schemeClr>
          </a:solidFill>
        </p:spPr>
        <p:txBody>
          <a:bodyPr wrap="square" rtlCol="0">
            <a:spAutoFit/>
          </a:bodyPr>
          <a:lstStyle/>
          <a:p>
            <a:pPr algn="ctr"/>
            <a:r>
              <a:rPr lang="en-IE"/>
              <a:t>Explore it and discuss it</a:t>
            </a:r>
            <a:endParaRPr lang="en-GB"/>
          </a:p>
        </p:txBody>
      </p:sp>
      <p:pic>
        <p:nvPicPr>
          <p:cNvPr id="5" name="Picture 4">
            <a:extLst>
              <a:ext uri="{FF2B5EF4-FFF2-40B4-BE49-F238E27FC236}">
                <a16:creationId xmlns:a16="http://schemas.microsoft.com/office/drawing/2014/main" id="{20C69A7C-D6F9-C6A1-F6AE-76D1EEFE1E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0182" y="2585185"/>
            <a:ext cx="2432268" cy="2432268"/>
          </a:xfrm>
          <a:prstGeom prst="rect">
            <a:avLst/>
          </a:prstGeom>
          <a:ln>
            <a:solidFill>
              <a:schemeClr val="tx1"/>
            </a:solidFill>
          </a:ln>
        </p:spPr>
      </p:pic>
    </p:spTree>
    <p:extLst>
      <p:ext uri="{BB962C8B-B14F-4D97-AF65-F5344CB8AC3E}">
        <p14:creationId xmlns:p14="http://schemas.microsoft.com/office/powerpoint/2010/main" val="3790963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C6970-A4F7-FC3B-D13F-D45509D7CFD0}"/>
              </a:ext>
            </a:extLst>
          </p:cNvPr>
          <p:cNvSpPr>
            <a:spLocks noGrp="1"/>
          </p:cNvSpPr>
          <p:nvPr>
            <p:ph type="title"/>
          </p:nvPr>
        </p:nvSpPr>
        <p:spPr>
          <a:xfrm>
            <a:off x="166396" y="18255"/>
            <a:ext cx="10515600" cy="1325563"/>
          </a:xfrm>
        </p:spPr>
        <p:txBody>
          <a:bodyPr/>
          <a:lstStyle/>
          <a:p>
            <a:r>
              <a:rPr lang="en-IE"/>
              <a:t>Research Study Report - structure</a:t>
            </a:r>
            <a:endParaRPr lang="en-GB"/>
          </a:p>
        </p:txBody>
      </p:sp>
      <p:pic>
        <p:nvPicPr>
          <p:cNvPr id="5" name="Picture 4">
            <a:extLst>
              <a:ext uri="{FF2B5EF4-FFF2-40B4-BE49-F238E27FC236}">
                <a16:creationId xmlns:a16="http://schemas.microsoft.com/office/drawing/2014/main" id="{05A4936B-9BAF-80F0-7593-85B67B1B3274}"/>
              </a:ext>
            </a:extLst>
          </p:cNvPr>
          <p:cNvPicPr>
            <a:picLocks noChangeAspect="1"/>
          </p:cNvPicPr>
          <p:nvPr/>
        </p:nvPicPr>
        <p:blipFill>
          <a:blip r:embed="rId3"/>
          <a:stretch>
            <a:fillRect/>
          </a:stretch>
        </p:blipFill>
        <p:spPr>
          <a:xfrm>
            <a:off x="1908920" y="1485220"/>
            <a:ext cx="3770988" cy="4691743"/>
          </a:xfrm>
          <a:prstGeom prst="rect">
            <a:avLst/>
          </a:prstGeom>
          <a:ln>
            <a:solidFill>
              <a:schemeClr val="tx1"/>
            </a:solidFill>
          </a:ln>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244886D3-4BD4-7396-8E3C-894871A0E531}"/>
              </a:ext>
            </a:extLst>
          </p:cNvPr>
          <p:cNvPicPr>
            <a:picLocks noChangeAspect="1"/>
          </p:cNvPicPr>
          <p:nvPr/>
        </p:nvPicPr>
        <p:blipFill>
          <a:blip r:embed="rId4"/>
          <a:srcRect l="3410" r="4396"/>
          <a:stretch>
            <a:fillRect/>
          </a:stretch>
        </p:blipFill>
        <p:spPr>
          <a:xfrm>
            <a:off x="6512093" y="1485220"/>
            <a:ext cx="3770988" cy="4691743"/>
          </a:xfrm>
          <a:prstGeom prst="rect">
            <a:avLst/>
          </a:prstGeom>
          <a:ln>
            <a:solidFill>
              <a:schemeClr val="tx1"/>
            </a:solidFill>
          </a:ln>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0A40066B-13E0-CDB9-6A84-129B778E4DAD}"/>
              </a:ext>
            </a:extLst>
          </p:cNvPr>
          <p:cNvSpPr txBox="1"/>
          <p:nvPr/>
        </p:nvSpPr>
        <p:spPr>
          <a:xfrm>
            <a:off x="4357688" y="3972719"/>
            <a:ext cx="3476625" cy="369332"/>
          </a:xfrm>
          <a:prstGeom prst="rect">
            <a:avLst/>
          </a:prstGeom>
          <a:solidFill>
            <a:schemeClr val="accent2">
              <a:lumMod val="60000"/>
              <a:lumOff val="40000"/>
            </a:schemeClr>
          </a:solidFill>
        </p:spPr>
        <p:txBody>
          <a:bodyPr wrap="square" rtlCol="0">
            <a:spAutoFit/>
          </a:bodyPr>
          <a:lstStyle/>
          <a:p>
            <a:pPr algn="ctr"/>
            <a:r>
              <a:rPr lang="en-IE"/>
              <a:t>Read pages 7-8</a:t>
            </a:r>
            <a:endParaRPr lang="en-GB"/>
          </a:p>
        </p:txBody>
      </p:sp>
    </p:spTree>
    <p:extLst>
      <p:ext uri="{BB962C8B-B14F-4D97-AF65-F5344CB8AC3E}">
        <p14:creationId xmlns:p14="http://schemas.microsoft.com/office/powerpoint/2010/main" val="2013320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D44F5-7A57-7F28-6355-BCBDDA89D7A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2BD6C91-FE62-53B1-293E-CA2813C9F9F7}"/>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BF0E1995-B633-53C2-B6E5-46161AF36C74}"/>
              </a:ext>
            </a:extLst>
          </p:cNvPr>
          <p:cNvSpPr>
            <a:spLocks noGrp="1"/>
          </p:cNvSpPr>
          <p:nvPr>
            <p:ph sz="half" idx="2"/>
          </p:nvPr>
        </p:nvSpPr>
        <p:spPr/>
        <p:txBody>
          <a:bodyPr/>
          <a:lstStyle/>
          <a:p>
            <a:endParaRPr lang="en-GB"/>
          </a:p>
        </p:txBody>
      </p:sp>
      <p:pic>
        <p:nvPicPr>
          <p:cNvPr id="6" name="Picture 5">
            <a:extLst>
              <a:ext uri="{FF2B5EF4-FFF2-40B4-BE49-F238E27FC236}">
                <a16:creationId xmlns:a16="http://schemas.microsoft.com/office/drawing/2014/main" id="{CF79A504-D527-D057-CA9C-169DC3A21430}"/>
              </a:ext>
            </a:extLst>
          </p:cNvPr>
          <p:cNvPicPr>
            <a:picLocks noChangeAspect="1"/>
          </p:cNvPicPr>
          <p:nvPr/>
        </p:nvPicPr>
        <p:blipFill>
          <a:blip r:embed="rId3"/>
          <a:stretch>
            <a:fillRect/>
          </a:stretch>
        </p:blipFill>
        <p:spPr>
          <a:xfrm>
            <a:off x="76200" y="-12700"/>
            <a:ext cx="12033928" cy="6252924"/>
          </a:xfrm>
          <a:prstGeom prst="rect">
            <a:avLst/>
          </a:prstGeom>
        </p:spPr>
      </p:pic>
      <p:sp>
        <p:nvSpPr>
          <p:cNvPr id="7" name="TextBox 6">
            <a:extLst>
              <a:ext uri="{FF2B5EF4-FFF2-40B4-BE49-F238E27FC236}">
                <a16:creationId xmlns:a16="http://schemas.microsoft.com/office/drawing/2014/main" id="{CC007552-520A-FFE0-D077-7EA7E3326E51}"/>
              </a:ext>
            </a:extLst>
          </p:cNvPr>
          <p:cNvSpPr txBox="1"/>
          <p:nvPr/>
        </p:nvSpPr>
        <p:spPr>
          <a:xfrm>
            <a:off x="1866900" y="1270000"/>
            <a:ext cx="1701800" cy="369332"/>
          </a:xfrm>
          <a:prstGeom prst="rect">
            <a:avLst/>
          </a:prstGeom>
          <a:noFill/>
        </p:spPr>
        <p:txBody>
          <a:bodyPr wrap="square" rtlCol="0">
            <a:spAutoFit/>
          </a:bodyPr>
          <a:lstStyle/>
          <a:p>
            <a:r>
              <a:rPr lang="en-IE"/>
              <a:t>100-200 words</a:t>
            </a:r>
            <a:endParaRPr lang="en-GB"/>
          </a:p>
        </p:txBody>
      </p:sp>
      <p:sp>
        <p:nvSpPr>
          <p:cNvPr id="9" name="TextBox 8">
            <a:extLst>
              <a:ext uri="{FF2B5EF4-FFF2-40B4-BE49-F238E27FC236}">
                <a16:creationId xmlns:a16="http://schemas.microsoft.com/office/drawing/2014/main" id="{88DCABFF-A8F0-5D0F-2BB9-A5CC4A96B265}"/>
              </a:ext>
            </a:extLst>
          </p:cNvPr>
          <p:cNvSpPr txBox="1"/>
          <p:nvPr/>
        </p:nvSpPr>
        <p:spPr>
          <a:xfrm>
            <a:off x="1612900" y="2188131"/>
            <a:ext cx="2070100" cy="369332"/>
          </a:xfrm>
          <a:prstGeom prst="rect">
            <a:avLst/>
          </a:prstGeom>
          <a:noFill/>
        </p:spPr>
        <p:txBody>
          <a:bodyPr wrap="square" rtlCol="0">
            <a:spAutoFit/>
          </a:bodyPr>
          <a:lstStyle/>
          <a:p>
            <a:r>
              <a:rPr lang="en-IE"/>
              <a:t>1200-1500 words*</a:t>
            </a:r>
            <a:endParaRPr lang="en-GB"/>
          </a:p>
        </p:txBody>
      </p:sp>
      <p:sp>
        <p:nvSpPr>
          <p:cNvPr id="10" name="TextBox 9">
            <a:extLst>
              <a:ext uri="{FF2B5EF4-FFF2-40B4-BE49-F238E27FC236}">
                <a16:creationId xmlns:a16="http://schemas.microsoft.com/office/drawing/2014/main" id="{73731104-CC1B-2372-0670-FEB7BA05E109}"/>
              </a:ext>
            </a:extLst>
          </p:cNvPr>
          <p:cNvSpPr txBox="1"/>
          <p:nvPr/>
        </p:nvSpPr>
        <p:spPr>
          <a:xfrm>
            <a:off x="1866900" y="3059668"/>
            <a:ext cx="1701800" cy="369332"/>
          </a:xfrm>
          <a:prstGeom prst="rect">
            <a:avLst/>
          </a:prstGeom>
          <a:noFill/>
        </p:spPr>
        <p:txBody>
          <a:bodyPr wrap="square" rtlCol="0">
            <a:spAutoFit/>
          </a:bodyPr>
          <a:lstStyle/>
          <a:p>
            <a:r>
              <a:rPr lang="en-IE"/>
              <a:t>100-200 words</a:t>
            </a:r>
            <a:endParaRPr lang="en-GB"/>
          </a:p>
        </p:txBody>
      </p:sp>
      <p:sp>
        <p:nvSpPr>
          <p:cNvPr id="12" name="TextBox 11">
            <a:extLst>
              <a:ext uri="{FF2B5EF4-FFF2-40B4-BE49-F238E27FC236}">
                <a16:creationId xmlns:a16="http://schemas.microsoft.com/office/drawing/2014/main" id="{0C28DF8F-84B0-D867-4AFF-EF7598636BF7}"/>
              </a:ext>
            </a:extLst>
          </p:cNvPr>
          <p:cNvSpPr txBox="1"/>
          <p:nvPr/>
        </p:nvSpPr>
        <p:spPr>
          <a:xfrm>
            <a:off x="292100" y="158195"/>
            <a:ext cx="11607800" cy="707886"/>
          </a:xfrm>
          <a:prstGeom prst="rect">
            <a:avLst/>
          </a:prstGeom>
          <a:solidFill>
            <a:schemeClr val="bg1">
              <a:lumMod val="85000"/>
            </a:schemeClr>
          </a:solidFill>
        </p:spPr>
        <p:txBody>
          <a:bodyPr wrap="square" rtlCol="0">
            <a:spAutoFit/>
          </a:bodyPr>
          <a:lstStyle/>
          <a:p>
            <a:pPr algn="ctr"/>
            <a:r>
              <a:rPr lang="en-IE" sz="4000"/>
              <a:t>Overall structure, word count and mark allocation</a:t>
            </a:r>
          </a:p>
        </p:txBody>
      </p:sp>
      <p:sp>
        <p:nvSpPr>
          <p:cNvPr id="25" name="TextBox 24">
            <a:extLst>
              <a:ext uri="{FF2B5EF4-FFF2-40B4-BE49-F238E27FC236}">
                <a16:creationId xmlns:a16="http://schemas.microsoft.com/office/drawing/2014/main" id="{13A5F94C-8DAA-9F7B-53C5-50EBFDE04ED3}"/>
              </a:ext>
            </a:extLst>
          </p:cNvPr>
          <p:cNvSpPr txBox="1"/>
          <p:nvPr/>
        </p:nvSpPr>
        <p:spPr>
          <a:xfrm>
            <a:off x="6096000" y="6242169"/>
            <a:ext cx="6032462" cy="523220"/>
          </a:xfrm>
          <a:prstGeom prst="rect">
            <a:avLst/>
          </a:prstGeom>
          <a:solidFill>
            <a:schemeClr val="bg1"/>
          </a:solidFill>
        </p:spPr>
        <p:txBody>
          <a:bodyPr wrap="square">
            <a:spAutoFit/>
          </a:bodyPr>
          <a:lstStyle/>
          <a:p>
            <a:pPr algn="r"/>
            <a:r>
              <a:rPr lang="en-GB" sz="1400"/>
              <a:t>SEC, 2025, p.7-8 Leaving Certificate Examination</a:t>
            </a:r>
          </a:p>
          <a:p>
            <a:pPr algn="r"/>
            <a:r>
              <a:rPr lang="en-GB" sz="1400"/>
              <a:t>Sample Brief Ancient Greek Research Study – Text in Context</a:t>
            </a:r>
          </a:p>
        </p:txBody>
      </p:sp>
    </p:spTree>
    <p:extLst>
      <p:ext uri="{BB962C8B-B14F-4D97-AF65-F5344CB8AC3E}">
        <p14:creationId xmlns:p14="http://schemas.microsoft.com/office/powerpoint/2010/main" val="539622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2431A-CA1F-D168-BF5D-428983E43E94}"/>
              </a:ext>
            </a:extLst>
          </p:cNvPr>
          <p:cNvSpPr>
            <a:spLocks noGrp="1"/>
          </p:cNvSpPr>
          <p:nvPr>
            <p:ph type="title"/>
          </p:nvPr>
        </p:nvSpPr>
        <p:spPr>
          <a:xfrm>
            <a:off x="138404" y="18255"/>
            <a:ext cx="10515600" cy="1325563"/>
          </a:xfrm>
        </p:spPr>
        <p:txBody>
          <a:bodyPr/>
          <a:lstStyle/>
          <a:p>
            <a:r>
              <a:rPr lang="en-IE"/>
              <a:t>The AAC and Capstone Text</a:t>
            </a:r>
            <a:endParaRPr lang="en-GB"/>
          </a:p>
        </p:txBody>
      </p:sp>
      <p:sp>
        <p:nvSpPr>
          <p:cNvPr id="3" name="Content Placeholder 2">
            <a:extLst>
              <a:ext uri="{FF2B5EF4-FFF2-40B4-BE49-F238E27FC236}">
                <a16:creationId xmlns:a16="http://schemas.microsoft.com/office/drawing/2014/main" id="{9B0259EC-E5B5-C5D0-B19F-69DFB0141A14}"/>
              </a:ext>
            </a:extLst>
          </p:cNvPr>
          <p:cNvSpPr>
            <a:spLocks noGrp="1"/>
          </p:cNvSpPr>
          <p:nvPr>
            <p:ph idx="1"/>
          </p:nvPr>
        </p:nvSpPr>
        <p:spPr>
          <a:xfrm>
            <a:off x="877556" y="1825625"/>
            <a:ext cx="10515600" cy="4351338"/>
          </a:xfrm>
        </p:spPr>
        <p:txBody>
          <a:bodyPr/>
          <a:lstStyle/>
          <a:p>
            <a:endParaRPr lang="en-IE"/>
          </a:p>
          <a:p>
            <a:pPr marL="0" indent="0" algn="ctr">
              <a:buNone/>
            </a:pPr>
            <a:r>
              <a:rPr lang="en-GB">
                <a:solidFill>
                  <a:schemeClr val="tx1"/>
                </a:solidFill>
              </a:rPr>
              <a:t>“…it is important to note that candidates </a:t>
            </a:r>
            <a:r>
              <a:rPr lang="en-GB" b="1">
                <a:solidFill>
                  <a:srgbClr val="FF0000"/>
                </a:solidFill>
              </a:rPr>
              <a:t>are not permitted to include research on this year’s Capstone Text </a:t>
            </a:r>
            <a:r>
              <a:rPr lang="en-GB">
                <a:solidFill>
                  <a:schemeClr val="tx1"/>
                </a:solidFill>
              </a:rPr>
              <a:t>in their Research Study Report. This exclusion </a:t>
            </a:r>
            <a:r>
              <a:rPr lang="en-GB" b="1">
                <a:solidFill>
                  <a:srgbClr val="FF0000"/>
                </a:solidFill>
              </a:rPr>
              <a:t>pertains to the Capstone Text in its entirety </a:t>
            </a:r>
            <a:r>
              <a:rPr lang="en-GB">
                <a:solidFill>
                  <a:schemeClr val="tx1"/>
                </a:solidFill>
              </a:rPr>
              <a:t>and not only the sections prescribed in Ancient Greek and in translation.”</a:t>
            </a:r>
          </a:p>
        </p:txBody>
      </p:sp>
      <p:sp>
        <p:nvSpPr>
          <p:cNvPr id="5" name="TextBox 4">
            <a:extLst>
              <a:ext uri="{FF2B5EF4-FFF2-40B4-BE49-F238E27FC236}">
                <a16:creationId xmlns:a16="http://schemas.microsoft.com/office/drawing/2014/main" id="{8D95AEBD-C4DA-9354-8F48-FD115A997953}"/>
              </a:ext>
            </a:extLst>
          </p:cNvPr>
          <p:cNvSpPr txBox="1"/>
          <p:nvPr/>
        </p:nvSpPr>
        <p:spPr>
          <a:xfrm>
            <a:off x="6096000" y="6252802"/>
            <a:ext cx="6032462" cy="523220"/>
          </a:xfrm>
          <a:prstGeom prst="rect">
            <a:avLst/>
          </a:prstGeom>
          <a:solidFill>
            <a:schemeClr val="bg1"/>
          </a:solidFill>
        </p:spPr>
        <p:txBody>
          <a:bodyPr wrap="square">
            <a:spAutoFit/>
          </a:bodyPr>
          <a:lstStyle/>
          <a:p>
            <a:pPr algn="r"/>
            <a:r>
              <a:rPr lang="en-GB" sz="1400"/>
              <a:t>SEC, 2025, p.6 Leaving Certificate Examination</a:t>
            </a:r>
          </a:p>
          <a:p>
            <a:pPr algn="r"/>
            <a:r>
              <a:rPr lang="en-GB" sz="1400"/>
              <a:t>Sample Brief Ancient Greek Research Study – Text in Context</a:t>
            </a:r>
          </a:p>
        </p:txBody>
      </p:sp>
    </p:spTree>
    <p:extLst>
      <p:ext uri="{BB962C8B-B14F-4D97-AF65-F5344CB8AC3E}">
        <p14:creationId xmlns:p14="http://schemas.microsoft.com/office/powerpoint/2010/main" val="397813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B24BE61-BB8A-3AB2-0AA5-7EF299EFEFD4}"/>
              </a:ext>
            </a:extLst>
          </p:cNvPr>
          <p:cNvSpPr>
            <a:spLocks noGrp="1"/>
          </p:cNvSpPr>
          <p:nvPr>
            <p:ph sz="half" idx="2"/>
          </p:nvPr>
        </p:nvSpPr>
        <p:spPr>
          <a:xfrm>
            <a:off x="8020050" y="2376642"/>
            <a:ext cx="4171950" cy="1154907"/>
          </a:xfrm>
        </p:spPr>
        <p:txBody>
          <a:bodyPr>
            <a:noAutofit/>
          </a:bodyPr>
          <a:lstStyle/>
          <a:p>
            <a:pPr marL="0" indent="0" algn="ctr">
              <a:buNone/>
            </a:pPr>
            <a:r>
              <a:rPr lang="en-IE" sz="3600">
                <a:solidFill>
                  <a:schemeClr val="tx1"/>
                </a:solidFill>
              </a:rPr>
              <a:t>Overall structure: time to discuss</a:t>
            </a:r>
            <a:endParaRPr lang="en-GB" sz="3600">
              <a:solidFill>
                <a:schemeClr val="tx1"/>
              </a:solidFill>
            </a:endParaRPr>
          </a:p>
        </p:txBody>
      </p:sp>
      <p:grpSp>
        <p:nvGrpSpPr>
          <p:cNvPr id="7" name="Group 6">
            <a:extLst>
              <a:ext uri="{FF2B5EF4-FFF2-40B4-BE49-F238E27FC236}">
                <a16:creationId xmlns:a16="http://schemas.microsoft.com/office/drawing/2014/main" id="{E95F405A-1B55-B857-2F77-A8CE5F6C7A3B}"/>
              </a:ext>
            </a:extLst>
          </p:cNvPr>
          <p:cNvGrpSpPr/>
          <p:nvPr/>
        </p:nvGrpSpPr>
        <p:grpSpPr>
          <a:xfrm>
            <a:off x="838200" y="576262"/>
            <a:ext cx="7181850" cy="5705475"/>
            <a:chOff x="838200" y="365125"/>
            <a:chExt cx="7181850" cy="5705475"/>
          </a:xfrm>
        </p:grpSpPr>
        <p:pic>
          <p:nvPicPr>
            <p:cNvPr id="1026" name="Picture 2" descr="Oil painting of people feasting">
              <a:extLst>
                <a:ext uri="{FF2B5EF4-FFF2-40B4-BE49-F238E27FC236}">
                  <a16:creationId xmlns:a16="http://schemas.microsoft.com/office/drawing/2014/main" id="{69591955-EC7F-EF99-775A-E2B72CD719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65125"/>
              <a:ext cx="7181850" cy="5705475"/>
            </a:xfrm>
            <a:prstGeom prst="rect">
              <a:avLst/>
            </a:prstGeom>
            <a:noFill/>
            <a:ln>
              <a:solidFill>
                <a:srgbClr val="FFFFFF"/>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1A05EE4-7986-60DB-A543-4C245B98BA4A}"/>
                </a:ext>
              </a:extLst>
            </p:cNvPr>
            <p:cNvSpPr txBox="1"/>
            <p:nvPr/>
          </p:nvSpPr>
          <p:spPr>
            <a:xfrm>
              <a:off x="3133725" y="5608935"/>
              <a:ext cx="4886325" cy="461665"/>
            </a:xfrm>
            <a:prstGeom prst="rect">
              <a:avLst/>
            </a:prstGeom>
            <a:solidFill>
              <a:schemeClr val="bg1"/>
            </a:solidFill>
          </p:spPr>
          <p:txBody>
            <a:bodyPr wrap="square">
              <a:spAutoFit/>
            </a:bodyPr>
            <a:lstStyle/>
            <a:p>
              <a:r>
                <a:rPr lang="en-GB" sz="1200"/>
                <a:t>A Roman Feast depicted by Roberto Bompiani in the late 19th century. Getty Museum</a:t>
              </a:r>
            </a:p>
          </p:txBody>
        </p:sp>
      </p:grpSp>
    </p:spTree>
    <p:extLst>
      <p:ext uri="{BB962C8B-B14F-4D97-AF65-F5344CB8AC3E}">
        <p14:creationId xmlns:p14="http://schemas.microsoft.com/office/powerpoint/2010/main" val="13042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A7F9F80-74BD-7DC9-A718-1077E2FEFBB5}"/>
              </a:ext>
            </a:extLst>
          </p:cNvPr>
          <p:cNvSpPr/>
          <p:nvPr/>
        </p:nvSpPr>
        <p:spPr>
          <a:xfrm>
            <a:off x="1165123" y="5412658"/>
            <a:ext cx="11012129" cy="14305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9A2FA4F-5D64-44F8-F952-C2657A39B97C}"/>
              </a:ext>
            </a:extLst>
          </p:cNvPr>
          <p:cNvSpPr>
            <a:spLocks noGrp="1"/>
          </p:cNvSpPr>
          <p:nvPr>
            <p:ph type="title"/>
          </p:nvPr>
        </p:nvSpPr>
        <p:spPr>
          <a:xfrm>
            <a:off x="184894" y="14748"/>
            <a:ext cx="9578784" cy="1325563"/>
          </a:xfrm>
        </p:spPr>
        <p:txBody>
          <a:bodyPr>
            <a:normAutofit/>
          </a:bodyPr>
          <a:lstStyle/>
          <a:p>
            <a:r>
              <a:rPr lang="en-IE"/>
              <a:t>Sample Brief - Research Study - Linking to the Specification</a:t>
            </a:r>
          </a:p>
        </p:txBody>
      </p:sp>
      <p:pic>
        <p:nvPicPr>
          <p:cNvPr id="6" name="Picture 5">
            <a:extLst>
              <a:ext uri="{FF2B5EF4-FFF2-40B4-BE49-F238E27FC236}">
                <a16:creationId xmlns:a16="http://schemas.microsoft.com/office/drawing/2014/main" id="{A14F0356-5F6F-3AF4-447D-F3B30850AF5E}"/>
              </a:ext>
            </a:extLst>
          </p:cNvPr>
          <p:cNvPicPr>
            <a:picLocks noChangeAspect="1"/>
          </p:cNvPicPr>
          <p:nvPr/>
        </p:nvPicPr>
        <p:blipFill>
          <a:blip r:embed="rId3"/>
          <a:stretch>
            <a:fillRect/>
          </a:stretch>
        </p:blipFill>
        <p:spPr>
          <a:xfrm>
            <a:off x="5132907" y="1755544"/>
            <a:ext cx="5723602" cy="3988774"/>
          </a:xfrm>
          <a:prstGeom prst="rect">
            <a:avLst/>
          </a:prstGeom>
          <a:ln>
            <a:solidFill>
              <a:schemeClr val="bg1"/>
            </a:solidFill>
          </a:ln>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EF32765B-B653-8AD0-34D0-AE5C196D6A0F}"/>
              </a:ext>
            </a:extLst>
          </p:cNvPr>
          <p:cNvPicPr>
            <a:picLocks noChangeAspect="1"/>
          </p:cNvPicPr>
          <p:nvPr/>
        </p:nvPicPr>
        <p:blipFill>
          <a:blip r:embed="rId4"/>
          <a:stretch>
            <a:fillRect/>
          </a:stretch>
        </p:blipFill>
        <p:spPr>
          <a:xfrm>
            <a:off x="6303818" y="2682594"/>
            <a:ext cx="5668124" cy="3970319"/>
          </a:xfrm>
          <a:prstGeom prst="rect">
            <a:avLst/>
          </a:prstGeom>
          <a:ln>
            <a:solidFill>
              <a:schemeClr val="bg1"/>
            </a:solidFill>
          </a:ln>
          <a:effectLst>
            <a:outerShdw blurRad="63500" sx="102000" sy="102000" algn="ctr" rotWithShape="0">
              <a:prstClr val="black">
                <a:alpha val="40000"/>
              </a:prstClr>
            </a:outerShdw>
          </a:effectLst>
        </p:spPr>
      </p:pic>
      <p:grpSp>
        <p:nvGrpSpPr>
          <p:cNvPr id="7" name="Group 6">
            <a:extLst>
              <a:ext uri="{FF2B5EF4-FFF2-40B4-BE49-F238E27FC236}">
                <a16:creationId xmlns:a16="http://schemas.microsoft.com/office/drawing/2014/main" id="{39DDD263-5E99-905A-3BFF-17CCBD99936F}"/>
              </a:ext>
            </a:extLst>
          </p:cNvPr>
          <p:cNvGrpSpPr/>
          <p:nvPr/>
        </p:nvGrpSpPr>
        <p:grpSpPr>
          <a:xfrm>
            <a:off x="709395" y="2181014"/>
            <a:ext cx="3708329" cy="3778722"/>
            <a:chOff x="857699" y="2304779"/>
            <a:chExt cx="3708329" cy="3778722"/>
          </a:xfrm>
        </p:grpSpPr>
        <p:pic>
          <p:nvPicPr>
            <p:cNvPr id="4" name="Picture 3">
              <a:extLst>
                <a:ext uri="{FF2B5EF4-FFF2-40B4-BE49-F238E27FC236}">
                  <a16:creationId xmlns:a16="http://schemas.microsoft.com/office/drawing/2014/main" id="{A2D4E994-EFF9-405A-1899-A7385F69525B}"/>
                </a:ext>
              </a:extLst>
            </p:cNvPr>
            <p:cNvPicPr>
              <a:picLocks noChangeAspect="1"/>
            </p:cNvPicPr>
            <p:nvPr/>
          </p:nvPicPr>
          <p:blipFill>
            <a:blip r:embed="rId5"/>
            <a:srcRect l="8547" r="2481"/>
            <a:stretch>
              <a:fillRect/>
            </a:stretch>
          </p:blipFill>
          <p:spPr>
            <a:xfrm>
              <a:off x="857699" y="2304779"/>
              <a:ext cx="2430838" cy="3107879"/>
            </a:xfrm>
            <a:prstGeom prst="rect">
              <a:avLst/>
            </a:prstGeom>
            <a:ln>
              <a:solidFill>
                <a:srgbClr val="FFFFFF"/>
              </a:solidFill>
            </a:ln>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C597B34F-6A5B-0A72-5686-A30972AE17DB}"/>
                </a:ext>
              </a:extLst>
            </p:cNvPr>
            <p:cNvPicPr>
              <a:picLocks noChangeAspect="1"/>
            </p:cNvPicPr>
            <p:nvPr/>
          </p:nvPicPr>
          <p:blipFill>
            <a:blip r:embed="rId6"/>
            <a:srcRect b="2466"/>
            <a:stretch>
              <a:fillRect/>
            </a:stretch>
          </p:blipFill>
          <p:spPr>
            <a:xfrm>
              <a:off x="2135190" y="2975622"/>
              <a:ext cx="2430838" cy="3107879"/>
            </a:xfrm>
            <a:prstGeom prst="rect">
              <a:avLst/>
            </a:prstGeom>
            <a:ln>
              <a:solidFill>
                <a:schemeClr val="bg1"/>
              </a:solidFill>
            </a:ln>
            <a:effectLst>
              <a:outerShdw blurRad="63500" sx="102000" sy="102000" algn="ctr" rotWithShape="0">
                <a:prstClr val="black">
                  <a:alpha val="40000"/>
                </a:prstClr>
              </a:outerShdw>
            </a:effectLst>
          </p:spPr>
        </p:pic>
      </p:grpSp>
      <p:sp>
        <p:nvSpPr>
          <p:cNvPr id="3" name="TextBox 2">
            <a:extLst>
              <a:ext uri="{FF2B5EF4-FFF2-40B4-BE49-F238E27FC236}">
                <a16:creationId xmlns:a16="http://schemas.microsoft.com/office/drawing/2014/main" id="{93A55DEE-58A1-6397-C15F-9540CDADF943}"/>
              </a:ext>
            </a:extLst>
          </p:cNvPr>
          <p:cNvSpPr txBox="1"/>
          <p:nvPr/>
        </p:nvSpPr>
        <p:spPr>
          <a:xfrm>
            <a:off x="1136191" y="5166110"/>
            <a:ext cx="2854738" cy="369332"/>
          </a:xfrm>
          <a:prstGeom prst="rect">
            <a:avLst/>
          </a:prstGeom>
          <a:solidFill>
            <a:schemeClr val="accent2">
              <a:lumMod val="60000"/>
              <a:lumOff val="40000"/>
            </a:schemeClr>
          </a:solidFill>
        </p:spPr>
        <p:txBody>
          <a:bodyPr wrap="square" rtlCol="0">
            <a:spAutoFit/>
          </a:bodyPr>
          <a:lstStyle/>
          <a:p>
            <a:pPr algn="ctr"/>
            <a:r>
              <a:rPr lang="en-IE"/>
              <a:t>Read pages 6</a:t>
            </a:r>
            <a:endParaRPr lang="en-GB"/>
          </a:p>
        </p:txBody>
      </p:sp>
    </p:spTree>
    <p:extLst>
      <p:ext uri="{BB962C8B-B14F-4D97-AF65-F5344CB8AC3E}">
        <p14:creationId xmlns:p14="http://schemas.microsoft.com/office/powerpoint/2010/main" val="2538617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395C6B-48B8-86F7-8F85-D9343A356522}"/>
              </a:ext>
            </a:extLst>
          </p:cNvPr>
          <p:cNvPicPr>
            <a:picLocks noChangeAspect="1"/>
          </p:cNvPicPr>
          <p:nvPr/>
        </p:nvPicPr>
        <p:blipFill>
          <a:blip r:embed="rId3"/>
          <a:stretch>
            <a:fillRect/>
          </a:stretch>
        </p:blipFill>
        <p:spPr>
          <a:xfrm>
            <a:off x="866738" y="524066"/>
            <a:ext cx="4513336" cy="5809868"/>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5AB54F33-CC5B-77B8-E1DF-A582553FC2FC}"/>
              </a:ext>
            </a:extLst>
          </p:cNvPr>
          <p:cNvSpPr txBox="1"/>
          <p:nvPr/>
        </p:nvSpPr>
        <p:spPr>
          <a:xfrm>
            <a:off x="6230678" y="2136338"/>
            <a:ext cx="5465135" cy="2585323"/>
          </a:xfrm>
          <a:prstGeom prst="rect">
            <a:avLst/>
          </a:prstGeom>
          <a:noFill/>
        </p:spPr>
        <p:txBody>
          <a:bodyPr wrap="square" rtlCol="0">
            <a:spAutoFit/>
          </a:bodyPr>
          <a:lstStyle/>
          <a:p>
            <a:pPr marL="285750" indent="-285750">
              <a:buFont typeface="Arial" panose="020B0604020202020204" pitchFamily="34" charset="0"/>
              <a:buChar char="•"/>
            </a:pPr>
            <a:r>
              <a:rPr lang="en-IE"/>
              <a:t>Silent self reflection</a:t>
            </a:r>
          </a:p>
          <a:p>
            <a:pPr marL="285750" indent="-285750">
              <a:buFont typeface="Arial" panose="020B0604020202020204" pitchFamily="34" charset="0"/>
              <a:buChar char="•"/>
            </a:pPr>
            <a:endParaRPr lang="en-IE"/>
          </a:p>
          <a:p>
            <a:pPr marL="285750" indent="-285750">
              <a:buFont typeface="Arial" panose="020B0604020202020204" pitchFamily="34" charset="0"/>
              <a:buChar char="•"/>
            </a:pPr>
            <a:r>
              <a:rPr lang="en-IE"/>
              <a:t>Generate ideas in pairs building on original ideas</a:t>
            </a:r>
          </a:p>
          <a:p>
            <a:pPr marL="285750" indent="-285750">
              <a:buFont typeface="Arial" panose="020B0604020202020204" pitchFamily="34" charset="0"/>
              <a:buChar char="•"/>
            </a:pPr>
            <a:endParaRPr lang="en-IE"/>
          </a:p>
          <a:p>
            <a:pPr marL="285750" indent="-285750">
              <a:buFont typeface="Arial" panose="020B0604020202020204" pitchFamily="34" charset="0"/>
              <a:buChar char="•"/>
            </a:pPr>
            <a:r>
              <a:rPr lang="en-IE"/>
              <a:t>Share and further develop ideas in foursomes</a:t>
            </a:r>
            <a:r>
              <a:rPr lang="en-GB"/>
              <a:t> – attention focused on similarities and differences</a:t>
            </a:r>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Present one idea that stood out in the conversations – each group to share</a:t>
            </a:r>
            <a:endParaRPr lang="en-IE"/>
          </a:p>
        </p:txBody>
      </p:sp>
    </p:spTree>
    <p:extLst>
      <p:ext uri="{BB962C8B-B14F-4D97-AF65-F5344CB8AC3E}">
        <p14:creationId xmlns:p14="http://schemas.microsoft.com/office/powerpoint/2010/main" val="2272108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fade">
                                      <p:cBhvr>
                                        <p:cTn id="2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458" y="0"/>
            <a:ext cx="12191999" cy="6859441"/>
          </a:xfrm>
          <a:custGeom>
            <a:avLst/>
            <a:gdLst/>
            <a:ahLst/>
            <a:cxnLst/>
            <a:rect l="l" t="t" r="r" b="b"/>
            <a:pathLst>
              <a:path w="21374100" h="15116175">
                <a:moveTo>
                  <a:pt x="0" y="0"/>
                </a:moveTo>
                <a:lnTo>
                  <a:pt x="21374100" y="0"/>
                </a:lnTo>
                <a:lnTo>
                  <a:pt x="21374100" y="15116175"/>
                </a:lnTo>
                <a:lnTo>
                  <a:pt x="0" y="15116175"/>
                </a:lnTo>
                <a:lnTo>
                  <a:pt x="0" y="0"/>
                </a:lnTo>
                <a:close/>
              </a:path>
            </a:pathLst>
          </a:custGeom>
          <a:blipFill>
            <a:blip r:embed="rId3"/>
            <a:stretch>
              <a:fillRect l="-3599" t="-756" r="-3645" b="-781"/>
            </a:stretch>
          </a:blipFill>
        </p:spPr>
        <p:txBody>
          <a:bodyPr/>
          <a:lstStyle/>
          <a:p>
            <a:endParaRPr lang="en-GB" sz="817"/>
          </a:p>
        </p:txBody>
      </p:sp>
      <p:grpSp>
        <p:nvGrpSpPr>
          <p:cNvPr id="15" name="Group 14">
            <a:extLst>
              <a:ext uri="{FF2B5EF4-FFF2-40B4-BE49-F238E27FC236}">
                <a16:creationId xmlns:a16="http://schemas.microsoft.com/office/drawing/2014/main" id="{3F45AFBF-17E5-A37F-9587-00FB043716BD}"/>
              </a:ext>
            </a:extLst>
          </p:cNvPr>
          <p:cNvGrpSpPr/>
          <p:nvPr/>
        </p:nvGrpSpPr>
        <p:grpSpPr>
          <a:xfrm>
            <a:off x="363284" y="2271430"/>
            <a:ext cx="11549802" cy="3635468"/>
            <a:chOff x="537020" y="2271430"/>
            <a:chExt cx="11549802" cy="3635468"/>
          </a:xfrm>
        </p:grpSpPr>
        <p:sp>
          <p:nvSpPr>
            <p:cNvPr id="4" name="Freeform 4"/>
            <p:cNvSpPr/>
            <p:nvPr/>
          </p:nvSpPr>
          <p:spPr>
            <a:xfrm>
              <a:off x="537020" y="2271430"/>
              <a:ext cx="9469624" cy="3633969"/>
            </a:xfrm>
            <a:custGeom>
              <a:avLst/>
              <a:gdLst/>
              <a:ahLst/>
              <a:cxnLst/>
              <a:rect l="l" t="t" r="r" b="b"/>
              <a:pathLst>
                <a:path w="27824328" h="10677586">
                  <a:moveTo>
                    <a:pt x="0" y="0"/>
                  </a:moveTo>
                  <a:lnTo>
                    <a:pt x="27824328" y="0"/>
                  </a:lnTo>
                  <a:lnTo>
                    <a:pt x="27824328" y="10677586"/>
                  </a:lnTo>
                  <a:lnTo>
                    <a:pt x="0" y="106775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sz="817"/>
            </a:p>
          </p:txBody>
        </p:sp>
        <p:pic>
          <p:nvPicPr>
            <p:cNvPr id="18" name="Picture 17" descr="A yellow and orange circles and lines&#10;&#10;AI-generated content may be incorrect.">
              <a:extLst>
                <a:ext uri="{FF2B5EF4-FFF2-40B4-BE49-F238E27FC236}">
                  <a16:creationId xmlns:a16="http://schemas.microsoft.com/office/drawing/2014/main" id="{00A09FE6-39DE-E954-B728-0EA7217DF402}"/>
                </a:ext>
              </a:extLst>
            </p:cNvPr>
            <p:cNvPicPr>
              <a:picLocks noChangeAspect="1"/>
            </p:cNvPicPr>
            <p:nvPr/>
          </p:nvPicPr>
          <p:blipFill>
            <a:blip r:embed="rId6">
              <a:extLst>
                <a:ext uri="{28A0092B-C50C-407E-A947-70E740481C1C}">
                  <a14:useLocalDpi xmlns:a14="http://schemas.microsoft.com/office/drawing/2010/main" val="0"/>
                </a:ext>
              </a:extLst>
            </a:blip>
            <a:srcRect l="-3"/>
            <a:stretch>
              <a:fillRect/>
            </a:stretch>
          </p:blipFill>
          <p:spPr>
            <a:xfrm>
              <a:off x="8980812" y="2271430"/>
              <a:ext cx="3106010" cy="3635468"/>
            </a:xfrm>
            <a:prstGeom prst="rect">
              <a:avLst/>
            </a:prstGeom>
          </p:spPr>
        </p:pic>
      </p:grpSp>
      <p:sp>
        <p:nvSpPr>
          <p:cNvPr id="5" name="TextBox 5"/>
          <p:cNvSpPr txBox="1"/>
          <p:nvPr/>
        </p:nvSpPr>
        <p:spPr>
          <a:xfrm>
            <a:off x="519904" y="1216782"/>
            <a:ext cx="2923616" cy="1054648"/>
          </a:xfrm>
          <a:prstGeom prst="rect">
            <a:avLst/>
          </a:prstGeom>
        </p:spPr>
        <p:txBody>
          <a:bodyPr wrap="square" lIns="0" tIns="0" rIns="0" bIns="0" rtlCol="0" anchor="t">
            <a:spAutoFit/>
          </a:bodyPr>
          <a:lstStyle/>
          <a:p>
            <a:pPr algn="ctr">
              <a:lnSpc>
                <a:spcPts val="2147"/>
              </a:lnSpc>
              <a:spcBef>
                <a:spcPct val="0"/>
              </a:spcBef>
            </a:pPr>
            <a:r>
              <a:rPr lang="en-US" sz="1533" b="1">
                <a:solidFill>
                  <a:srgbClr val="000000"/>
                </a:solidFill>
                <a:latin typeface="Arial Bold"/>
                <a:ea typeface="Arial Bold"/>
                <a:cs typeface="Arial Bold"/>
                <a:sym typeface="Arial Bold"/>
              </a:rPr>
              <a:t>Classical Languages Introduction to Ancient Greek and Latin Specifications - Webinar</a:t>
            </a:r>
          </a:p>
        </p:txBody>
      </p:sp>
      <p:sp>
        <p:nvSpPr>
          <p:cNvPr id="6" name="TextBox 6"/>
          <p:cNvSpPr txBox="1"/>
          <p:nvPr/>
        </p:nvSpPr>
        <p:spPr>
          <a:xfrm>
            <a:off x="2873814" y="5947728"/>
            <a:ext cx="2408822" cy="516039"/>
          </a:xfrm>
          <a:prstGeom prst="rect">
            <a:avLst/>
          </a:prstGeom>
        </p:spPr>
        <p:txBody>
          <a:bodyPr lIns="0" tIns="0" rIns="0" bIns="0" rtlCol="0" anchor="t">
            <a:spAutoFit/>
          </a:bodyPr>
          <a:lstStyle/>
          <a:p>
            <a:pPr algn="ctr">
              <a:lnSpc>
                <a:spcPts val="2147"/>
              </a:lnSpc>
              <a:spcBef>
                <a:spcPct val="0"/>
              </a:spcBef>
            </a:pPr>
            <a:r>
              <a:rPr lang="en-US" sz="1533" b="1">
                <a:solidFill>
                  <a:srgbClr val="000000"/>
                </a:solidFill>
                <a:latin typeface="Arial Bold"/>
                <a:ea typeface="Arial Bold"/>
                <a:cs typeface="Arial Bold"/>
                <a:sym typeface="Arial Bold"/>
              </a:rPr>
              <a:t>Full Day Face to Face PLE - UCD</a:t>
            </a:r>
          </a:p>
        </p:txBody>
      </p:sp>
      <p:sp>
        <p:nvSpPr>
          <p:cNvPr id="7" name="TextBox 7"/>
          <p:cNvSpPr txBox="1"/>
          <p:nvPr/>
        </p:nvSpPr>
        <p:spPr>
          <a:xfrm>
            <a:off x="4946828" y="1486087"/>
            <a:ext cx="2569758" cy="785343"/>
          </a:xfrm>
          <a:prstGeom prst="rect">
            <a:avLst/>
          </a:prstGeom>
        </p:spPr>
        <p:txBody>
          <a:bodyPr wrap="square" lIns="0" tIns="0" rIns="0" bIns="0" rtlCol="0" anchor="t">
            <a:spAutoFit/>
          </a:bodyPr>
          <a:lstStyle/>
          <a:p>
            <a:pPr algn="ctr">
              <a:lnSpc>
                <a:spcPts val="2147"/>
              </a:lnSpc>
            </a:pPr>
            <a:r>
              <a:rPr lang="en-US" sz="1533" b="1">
                <a:solidFill>
                  <a:srgbClr val="000000"/>
                </a:solidFill>
                <a:latin typeface="Arial Bold"/>
                <a:ea typeface="Arial Bold"/>
                <a:cs typeface="Arial Bold"/>
                <a:sym typeface="Arial Bold"/>
              </a:rPr>
              <a:t>Classical Languages Sample Papers</a:t>
            </a:r>
          </a:p>
          <a:p>
            <a:pPr algn="ctr">
              <a:lnSpc>
                <a:spcPts val="2147"/>
              </a:lnSpc>
              <a:spcBef>
                <a:spcPct val="0"/>
              </a:spcBef>
            </a:pPr>
            <a:endParaRPr lang="en-US" sz="1533" b="1">
              <a:solidFill>
                <a:srgbClr val="000000"/>
              </a:solidFill>
              <a:latin typeface="Arial Bold"/>
              <a:ea typeface="Arial Bold"/>
              <a:cs typeface="Arial Bold"/>
              <a:sym typeface="Arial Bold"/>
            </a:endParaRPr>
          </a:p>
        </p:txBody>
      </p:sp>
      <p:sp>
        <p:nvSpPr>
          <p:cNvPr id="8" name="TextBox 8"/>
          <p:cNvSpPr txBox="1"/>
          <p:nvPr/>
        </p:nvSpPr>
        <p:spPr>
          <a:xfrm>
            <a:off x="7058752" y="5928805"/>
            <a:ext cx="2408822" cy="516039"/>
          </a:xfrm>
          <a:prstGeom prst="rect">
            <a:avLst/>
          </a:prstGeom>
        </p:spPr>
        <p:txBody>
          <a:bodyPr lIns="0" tIns="0" rIns="0" bIns="0" rtlCol="0" anchor="t">
            <a:spAutoFit/>
          </a:bodyPr>
          <a:lstStyle/>
          <a:p>
            <a:pPr algn="ctr">
              <a:lnSpc>
                <a:spcPts val="2147"/>
              </a:lnSpc>
              <a:spcBef>
                <a:spcPct val="0"/>
              </a:spcBef>
            </a:pPr>
            <a:r>
              <a:rPr lang="en-US" sz="1533" b="1">
                <a:solidFill>
                  <a:srgbClr val="000000"/>
                </a:solidFill>
                <a:latin typeface="Arial Bold"/>
                <a:ea typeface="Arial Bold"/>
                <a:cs typeface="Arial Bold"/>
                <a:sym typeface="Arial Bold"/>
              </a:rPr>
              <a:t>Full Day Face to Face PLE – Dublin West</a:t>
            </a:r>
          </a:p>
        </p:txBody>
      </p:sp>
      <p:sp>
        <p:nvSpPr>
          <p:cNvPr id="9" name="TextBox 9"/>
          <p:cNvSpPr txBox="1"/>
          <p:nvPr/>
        </p:nvSpPr>
        <p:spPr>
          <a:xfrm>
            <a:off x="1278466" y="281571"/>
            <a:ext cx="9635065" cy="981231"/>
          </a:xfrm>
          <a:prstGeom prst="rect">
            <a:avLst/>
          </a:prstGeom>
        </p:spPr>
        <p:txBody>
          <a:bodyPr wrap="square" lIns="0" tIns="0" rIns="0" bIns="0" rtlCol="0" anchor="t">
            <a:spAutoFit/>
          </a:bodyPr>
          <a:lstStyle/>
          <a:p>
            <a:pPr algn="ctr">
              <a:lnSpc>
                <a:spcPts val="3821"/>
              </a:lnSpc>
              <a:spcBef>
                <a:spcPct val="0"/>
              </a:spcBef>
            </a:pPr>
            <a:r>
              <a:rPr lang="en-US" sz="4400" b="1">
                <a:solidFill>
                  <a:srgbClr val="0E85AA"/>
                </a:solidFill>
                <a:latin typeface="Arial Bold"/>
                <a:ea typeface="Arial Bold"/>
                <a:cs typeface="Arial Bold"/>
                <a:sym typeface="Arial Bold"/>
              </a:rPr>
              <a:t>Oide Timeline of Supports for Classical Languages</a:t>
            </a:r>
          </a:p>
        </p:txBody>
      </p:sp>
      <p:sp>
        <p:nvSpPr>
          <p:cNvPr id="10" name="TextBox 10"/>
          <p:cNvSpPr txBox="1"/>
          <p:nvPr/>
        </p:nvSpPr>
        <p:spPr>
          <a:xfrm>
            <a:off x="1559178" y="3896949"/>
            <a:ext cx="789281" cy="415948"/>
          </a:xfrm>
          <a:prstGeom prst="rect">
            <a:avLst/>
          </a:prstGeom>
        </p:spPr>
        <p:txBody>
          <a:bodyPr wrap="square" lIns="0" tIns="0" rIns="0" bIns="0" rtlCol="0" anchor="t">
            <a:spAutoFit/>
          </a:bodyPr>
          <a:lstStyle/>
          <a:p>
            <a:pPr algn="ctr">
              <a:lnSpc>
                <a:spcPts val="1652"/>
              </a:lnSpc>
              <a:spcBef>
                <a:spcPct val="0"/>
              </a:spcBef>
            </a:pPr>
            <a:r>
              <a:rPr lang="en-US" sz="1180" b="1">
                <a:solidFill>
                  <a:srgbClr val="000000"/>
                </a:solidFill>
                <a:latin typeface="Arial Bold"/>
                <a:ea typeface="Arial Bold"/>
                <a:cs typeface="Arial Bold"/>
                <a:sym typeface="Arial Bold"/>
              </a:rPr>
              <a:t>November2024</a:t>
            </a:r>
          </a:p>
        </p:txBody>
      </p:sp>
      <p:sp>
        <p:nvSpPr>
          <p:cNvPr id="11" name="TextBox 11"/>
          <p:cNvSpPr txBox="1"/>
          <p:nvPr/>
        </p:nvSpPr>
        <p:spPr>
          <a:xfrm>
            <a:off x="3672952" y="3902054"/>
            <a:ext cx="789281" cy="415050"/>
          </a:xfrm>
          <a:prstGeom prst="rect">
            <a:avLst/>
          </a:prstGeom>
        </p:spPr>
        <p:txBody>
          <a:bodyPr lIns="0" tIns="0" rIns="0" bIns="0" rtlCol="0" anchor="t">
            <a:spAutoFit/>
          </a:bodyPr>
          <a:lstStyle/>
          <a:p>
            <a:pPr algn="ctr">
              <a:lnSpc>
                <a:spcPts val="1652"/>
              </a:lnSpc>
              <a:spcBef>
                <a:spcPct val="0"/>
              </a:spcBef>
            </a:pPr>
            <a:r>
              <a:rPr lang="en-US" sz="1150" b="1">
                <a:solidFill>
                  <a:srgbClr val="000000"/>
                </a:solidFill>
                <a:latin typeface="Arial Bold"/>
                <a:ea typeface="Arial Bold"/>
                <a:cs typeface="Arial Bold"/>
                <a:sym typeface="Arial Bold"/>
              </a:rPr>
              <a:t>March 2025</a:t>
            </a:r>
            <a:endParaRPr lang="en-US" sz="1180" b="1">
              <a:solidFill>
                <a:srgbClr val="000000"/>
              </a:solidFill>
              <a:latin typeface="Arial Bold"/>
              <a:ea typeface="Arial Bold"/>
              <a:cs typeface="Arial Bold"/>
              <a:sym typeface="Arial Bold"/>
            </a:endParaRPr>
          </a:p>
        </p:txBody>
      </p:sp>
      <p:sp>
        <p:nvSpPr>
          <p:cNvPr id="12" name="TextBox 12"/>
          <p:cNvSpPr txBox="1"/>
          <p:nvPr/>
        </p:nvSpPr>
        <p:spPr>
          <a:xfrm>
            <a:off x="5681830" y="3898554"/>
            <a:ext cx="971226" cy="415948"/>
          </a:xfrm>
          <a:prstGeom prst="rect">
            <a:avLst/>
          </a:prstGeom>
        </p:spPr>
        <p:txBody>
          <a:bodyPr lIns="0" tIns="0" rIns="0" bIns="0" rtlCol="0" anchor="t">
            <a:spAutoFit/>
          </a:bodyPr>
          <a:lstStyle/>
          <a:p>
            <a:pPr algn="ctr">
              <a:lnSpc>
                <a:spcPts val="1652"/>
              </a:lnSpc>
            </a:pPr>
            <a:r>
              <a:rPr lang="en-US" sz="1180" b="1">
                <a:solidFill>
                  <a:srgbClr val="000000"/>
                </a:solidFill>
                <a:latin typeface="Arial Bold"/>
                <a:ea typeface="Arial Bold"/>
                <a:cs typeface="Arial Bold"/>
                <a:sym typeface="Arial Bold"/>
              </a:rPr>
              <a:t>May</a:t>
            </a:r>
          </a:p>
          <a:p>
            <a:pPr algn="ctr">
              <a:lnSpc>
                <a:spcPts val="1652"/>
              </a:lnSpc>
              <a:spcBef>
                <a:spcPct val="0"/>
              </a:spcBef>
            </a:pPr>
            <a:r>
              <a:rPr lang="en-US" sz="1180" b="1">
                <a:solidFill>
                  <a:srgbClr val="000000"/>
                </a:solidFill>
                <a:latin typeface="Arial Bold"/>
                <a:ea typeface="Arial Bold"/>
                <a:cs typeface="Arial Bold"/>
                <a:sym typeface="Arial Bold"/>
              </a:rPr>
              <a:t>2025</a:t>
            </a:r>
          </a:p>
        </p:txBody>
      </p:sp>
      <p:sp>
        <p:nvSpPr>
          <p:cNvPr id="13" name="TextBox 13"/>
          <p:cNvSpPr txBox="1"/>
          <p:nvPr/>
        </p:nvSpPr>
        <p:spPr>
          <a:xfrm>
            <a:off x="7785435" y="3912902"/>
            <a:ext cx="971226" cy="415948"/>
          </a:xfrm>
          <a:prstGeom prst="rect">
            <a:avLst/>
          </a:prstGeom>
        </p:spPr>
        <p:txBody>
          <a:bodyPr wrap="square" lIns="0" tIns="0" rIns="0" bIns="0" rtlCol="0" anchor="t">
            <a:spAutoFit/>
          </a:bodyPr>
          <a:lstStyle/>
          <a:p>
            <a:pPr algn="ctr">
              <a:lnSpc>
                <a:spcPts val="1652"/>
              </a:lnSpc>
            </a:pPr>
            <a:r>
              <a:rPr lang="en-US" sz="1180" b="1">
                <a:solidFill>
                  <a:srgbClr val="000000"/>
                </a:solidFill>
                <a:latin typeface="Arial Bold"/>
                <a:ea typeface="Arial Bold"/>
                <a:cs typeface="Arial Bold"/>
                <a:sym typeface="Arial Bold"/>
              </a:rPr>
              <a:t>November</a:t>
            </a:r>
          </a:p>
          <a:p>
            <a:pPr algn="ctr">
              <a:lnSpc>
                <a:spcPts val="1652"/>
              </a:lnSpc>
            </a:pPr>
            <a:r>
              <a:rPr lang="en-US" sz="1180" b="1">
                <a:solidFill>
                  <a:srgbClr val="000000"/>
                </a:solidFill>
                <a:latin typeface="Arial Bold"/>
                <a:ea typeface="Arial Bold"/>
                <a:cs typeface="Arial Bold"/>
                <a:sym typeface="Arial Bold"/>
              </a:rPr>
              <a:t>2025</a:t>
            </a:r>
          </a:p>
        </p:txBody>
      </p:sp>
      <p:sp>
        <p:nvSpPr>
          <p:cNvPr id="14" name="TextBox 11">
            <a:extLst>
              <a:ext uri="{FF2B5EF4-FFF2-40B4-BE49-F238E27FC236}">
                <a16:creationId xmlns:a16="http://schemas.microsoft.com/office/drawing/2014/main" id="{7120A490-3B3B-D5BD-B678-CA90410EE66D}"/>
              </a:ext>
            </a:extLst>
          </p:cNvPr>
          <p:cNvSpPr txBox="1"/>
          <p:nvPr/>
        </p:nvSpPr>
        <p:spPr>
          <a:xfrm>
            <a:off x="6734062" y="3731777"/>
            <a:ext cx="942542" cy="622863"/>
          </a:xfrm>
          <a:prstGeom prst="rect">
            <a:avLst/>
          </a:prstGeom>
          <a:solidFill>
            <a:schemeClr val="accent6">
              <a:lumMod val="60000"/>
              <a:lumOff val="40000"/>
            </a:schemeClr>
          </a:solidFill>
          <a:ln>
            <a:solidFill>
              <a:schemeClr val="tx1"/>
            </a:solidFill>
          </a:ln>
        </p:spPr>
        <p:txBody>
          <a:bodyPr wrap="square" lIns="0" tIns="0" rIns="0" bIns="0" rtlCol="0" anchor="t">
            <a:spAutoFit/>
          </a:bodyPr>
          <a:lstStyle/>
          <a:p>
            <a:pPr algn="ctr">
              <a:lnSpc>
                <a:spcPts val="1652"/>
              </a:lnSpc>
              <a:spcBef>
                <a:spcPct val="0"/>
              </a:spcBef>
            </a:pPr>
            <a:r>
              <a:rPr lang="en-US" sz="800" b="1">
                <a:solidFill>
                  <a:srgbClr val="000000"/>
                </a:solidFill>
                <a:latin typeface="Arial Bold"/>
                <a:ea typeface="Arial Bold"/>
                <a:cs typeface="Arial Bold"/>
                <a:sym typeface="Arial Bold"/>
              </a:rPr>
              <a:t>New specifications begin to be taught in schools</a:t>
            </a:r>
          </a:p>
        </p:txBody>
      </p:sp>
      <p:sp>
        <p:nvSpPr>
          <p:cNvPr id="3" name="Oval 2">
            <a:extLst>
              <a:ext uri="{FF2B5EF4-FFF2-40B4-BE49-F238E27FC236}">
                <a16:creationId xmlns:a16="http://schemas.microsoft.com/office/drawing/2014/main" id="{1248F1E7-9DD1-4E17-6719-62B85D2D2285}"/>
              </a:ext>
            </a:extLst>
          </p:cNvPr>
          <p:cNvSpPr/>
          <p:nvPr/>
        </p:nvSpPr>
        <p:spPr>
          <a:xfrm>
            <a:off x="7777550" y="3608802"/>
            <a:ext cx="971227" cy="959223"/>
          </a:xfrm>
          <a:prstGeom prst="ellipse">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3">
            <a:extLst>
              <a:ext uri="{FF2B5EF4-FFF2-40B4-BE49-F238E27FC236}">
                <a16:creationId xmlns:a16="http://schemas.microsoft.com/office/drawing/2014/main" id="{1D7D853D-4EFE-D71E-A2A8-FD8A1AF565B5}"/>
              </a:ext>
            </a:extLst>
          </p:cNvPr>
          <p:cNvSpPr txBox="1"/>
          <p:nvPr/>
        </p:nvSpPr>
        <p:spPr>
          <a:xfrm>
            <a:off x="9921039" y="3880439"/>
            <a:ext cx="971226" cy="415948"/>
          </a:xfrm>
          <a:prstGeom prst="rect">
            <a:avLst/>
          </a:prstGeom>
        </p:spPr>
        <p:txBody>
          <a:bodyPr wrap="square" lIns="0" tIns="0" rIns="0" bIns="0" rtlCol="0" anchor="t">
            <a:spAutoFit/>
          </a:bodyPr>
          <a:lstStyle/>
          <a:p>
            <a:pPr algn="ctr">
              <a:lnSpc>
                <a:spcPts val="1652"/>
              </a:lnSpc>
            </a:pPr>
            <a:r>
              <a:rPr lang="en-US" sz="1180" b="1">
                <a:solidFill>
                  <a:srgbClr val="000000"/>
                </a:solidFill>
                <a:latin typeface="Arial Bold"/>
                <a:ea typeface="Arial Bold"/>
                <a:cs typeface="Arial Bold"/>
                <a:sym typeface="Arial Bold"/>
              </a:rPr>
              <a:t>Term 2</a:t>
            </a:r>
          </a:p>
          <a:p>
            <a:pPr algn="ctr">
              <a:lnSpc>
                <a:spcPts val="1652"/>
              </a:lnSpc>
            </a:pPr>
            <a:r>
              <a:rPr lang="en-US" sz="1180" b="1">
                <a:solidFill>
                  <a:srgbClr val="000000"/>
                </a:solidFill>
                <a:latin typeface="Arial Bold"/>
                <a:ea typeface="Arial Bold"/>
                <a:cs typeface="Arial Bold"/>
                <a:sym typeface="Arial Bold"/>
              </a:rPr>
              <a:t>2026</a:t>
            </a:r>
          </a:p>
        </p:txBody>
      </p:sp>
      <p:sp>
        <p:nvSpPr>
          <p:cNvPr id="17" name="TextBox 7">
            <a:extLst>
              <a:ext uri="{FF2B5EF4-FFF2-40B4-BE49-F238E27FC236}">
                <a16:creationId xmlns:a16="http://schemas.microsoft.com/office/drawing/2014/main" id="{007B7620-409E-3C46-663F-4D10794A7F69}"/>
              </a:ext>
            </a:extLst>
          </p:cNvPr>
          <p:cNvSpPr txBox="1"/>
          <p:nvPr/>
        </p:nvSpPr>
        <p:spPr>
          <a:xfrm>
            <a:off x="8986065" y="1486087"/>
            <a:ext cx="2569758" cy="785343"/>
          </a:xfrm>
          <a:prstGeom prst="rect">
            <a:avLst/>
          </a:prstGeom>
        </p:spPr>
        <p:txBody>
          <a:bodyPr wrap="square" lIns="0" tIns="0" rIns="0" bIns="0" rtlCol="0" anchor="t">
            <a:spAutoFit/>
          </a:bodyPr>
          <a:lstStyle/>
          <a:p>
            <a:pPr algn="ctr">
              <a:lnSpc>
                <a:spcPts val="2147"/>
              </a:lnSpc>
            </a:pPr>
            <a:r>
              <a:rPr lang="en-US" sz="1533" b="1">
                <a:solidFill>
                  <a:srgbClr val="000000"/>
                </a:solidFill>
                <a:latin typeface="Arial Bold"/>
                <a:ea typeface="Arial Bold"/>
                <a:cs typeface="Arial Bold"/>
                <a:sym typeface="Arial Bold"/>
              </a:rPr>
              <a:t>Classical Languages Collaborative</a:t>
            </a:r>
          </a:p>
          <a:p>
            <a:pPr algn="ctr">
              <a:lnSpc>
                <a:spcPts val="2147"/>
              </a:lnSpc>
              <a:spcBef>
                <a:spcPct val="0"/>
              </a:spcBef>
            </a:pPr>
            <a:endParaRPr lang="en-US" sz="1533" b="1">
              <a:solidFill>
                <a:srgbClr val="000000"/>
              </a:solidFill>
              <a:latin typeface="Arial Bold"/>
              <a:ea typeface="Arial Bold"/>
              <a:cs typeface="Arial Bold"/>
              <a:sym typeface="Arial Bo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par>
                                <p:cTn id="40" presetID="2" presetClass="entr" presetSubtype="4"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additive="base">
                                        <p:cTn id="42" dur="500" fill="hold"/>
                                        <p:tgtEl>
                                          <p:spTgt spid="3"/>
                                        </p:tgtEl>
                                        <p:attrNameLst>
                                          <p:attrName>ppt_x</p:attrName>
                                        </p:attrNameLst>
                                      </p:cBhvr>
                                      <p:tavLst>
                                        <p:tav tm="0">
                                          <p:val>
                                            <p:strVal val="#ppt_x"/>
                                          </p:val>
                                        </p:tav>
                                        <p:tav tm="100000">
                                          <p:val>
                                            <p:strVal val="#ppt_x"/>
                                          </p:val>
                                        </p:tav>
                                      </p:tavLst>
                                    </p:anim>
                                    <p:anim calcmode="lin" valueType="num">
                                      <p:cBhvr additive="base">
                                        <p:cTn id="4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P spid="12" grpId="0"/>
      <p:bldP spid="13" grpId="0"/>
      <p:bldP spid="14" grpId="0" animBg="1"/>
      <p:bldP spid="3" grpId="0" animBg="1"/>
      <p:bldP spid="16" grpId="0"/>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48904-F736-D599-8622-79934A4265D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C026C25-BFD4-88BE-A383-5DE18AA4E518}"/>
              </a:ext>
            </a:extLst>
          </p:cNvPr>
          <p:cNvSpPr/>
          <p:nvPr/>
        </p:nvSpPr>
        <p:spPr>
          <a:xfrm>
            <a:off x="6096000" y="5441924"/>
            <a:ext cx="6096000" cy="14160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50C61A3-45CA-0B9C-5599-0CD99B8BE73C}"/>
              </a:ext>
            </a:extLst>
          </p:cNvPr>
          <p:cNvSpPr>
            <a:spLocks noGrp="1"/>
          </p:cNvSpPr>
          <p:nvPr>
            <p:ph type="title"/>
          </p:nvPr>
        </p:nvSpPr>
        <p:spPr>
          <a:xfrm>
            <a:off x="91751" y="91919"/>
            <a:ext cx="10515600" cy="1325563"/>
          </a:xfrm>
        </p:spPr>
        <p:txBody>
          <a:bodyPr/>
          <a:lstStyle/>
          <a:p>
            <a:r>
              <a:rPr lang="en-GB"/>
              <a:t>In this session we:</a:t>
            </a:r>
            <a:endParaRPr lang="en-IE"/>
          </a:p>
        </p:txBody>
      </p:sp>
      <p:sp>
        <p:nvSpPr>
          <p:cNvPr id="5" name="Content Placeholder 2">
            <a:extLst>
              <a:ext uri="{FF2B5EF4-FFF2-40B4-BE49-F238E27FC236}">
                <a16:creationId xmlns:a16="http://schemas.microsoft.com/office/drawing/2014/main" id="{B94E6194-73CF-3EDB-366F-792EDDEF1A9E}"/>
              </a:ext>
            </a:extLst>
          </p:cNvPr>
          <p:cNvSpPr txBox="1">
            <a:spLocks/>
          </p:cNvSpPr>
          <p:nvPr/>
        </p:nvSpPr>
        <p:spPr>
          <a:xfrm>
            <a:off x="343711" y="1699318"/>
            <a:ext cx="5365958" cy="43062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E85A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E85A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E85A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GB" sz="2400">
              <a:solidFill>
                <a:schemeClr val="tx1"/>
              </a:solidFill>
            </a:endParaRPr>
          </a:p>
          <a:p>
            <a:pPr lvl="1">
              <a:lnSpc>
                <a:spcPct val="100000"/>
              </a:lnSpc>
            </a:pPr>
            <a:r>
              <a:rPr lang="en-GB" sz="2000">
                <a:solidFill>
                  <a:schemeClr val="tx1"/>
                </a:solidFill>
              </a:rPr>
              <a:t>examined the role of the Research Study as part of assessment for Classical Languages.</a:t>
            </a:r>
          </a:p>
          <a:p>
            <a:pPr lvl="1">
              <a:lnSpc>
                <a:spcPct val="100000"/>
              </a:lnSpc>
            </a:pPr>
            <a:endParaRPr lang="en-GB" sz="2000">
              <a:solidFill>
                <a:schemeClr val="tx1"/>
              </a:solidFill>
            </a:endParaRPr>
          </a:p>
          <a:p>
            <a:pPr lvl="1">
              <a:lnSpc>
                <a:spcPct val="100000"/>
              </a:lnSpc>
            </a:pPr>
            <a:r>
              <a:rPr lang="en-GB" sz="2000">
                <a:solidFill>
                  <a:schemeClr val="tx1"/>
                </a:solidFill>
              </a:rPr>
              <a:t>explored how to foster learner agency in everyday learning, teaching and assessment practices that support independent research processes and more specifically the AAC.</a:t>
            </a:r>
            <a:endParaRPr lang="en-IE" sz="2000">
              <a:solidFill>
                <a:schemeClr val="tx1"/>
              </a:solidFill>
            </a:endParaRPr>
          </a:p>
          <a:p>
            <a:pPr>
              <a:lnSpc>
                <a:spcPct val="100000"/>
              </a:lnSpc>
            </a:pPr>
            <a:endParaRPr lang="en-IE" sz="2400">
              <a:solidFill>
                <a:schemeClr val="tx1"/>
              </a:solidFill>
            </a:endParaRPr>
          </a:p>
          <a:p>
            <a:pPr marL="0" indent="0">
              <a:lnSpc>
                <a:spcPct val="100000"/>
              </a:lnSpc>
              <a:buNone/>
            </a:pPr>
            <a:endParaRPr lang="en-GB" sz="2400">
              <a:solidFill>
                <a:schemeClr val="tx1"/>
              </a:solidFill>
            </a:endParaRPr>
          </a:p>
        </p:txBody>
      </p:sp>
      <p:sp>
        <p:nvSpPr>
          <p:cNvPr id="4" name="TextBox 3">
            <a:extLst>
              <a:ext uri="{FF2B5EF4-FFF2-40B4-BE49-F238E27FC236}">
                <a16:creationId xmlns:a16="http://schemas.microsoft.com/office/drawing/2014/main" id="{9BEC8435-C0D9-6BCA-4FF6-F7C6DA900D6C}"/>
              </a:ext>
            </a:extLst>
          </p:cNvPr>
          <p:cNvSpPr txBox="1"/>
          <p:nvPr/>
        </p:nvSpPr>
        <p:spPr>
          <a:xfrm>
            <a:off x="5965831" y="5585072"/>
            <a:ext cx="6100175" cy="338554"/>
          </a:xfrm>
          <a:prstGeom prst="rect">
            <a:avLst/>
          </a:prstGeom>
          <a:solidFill>
            <a:schemeClr val="bg1"/>
          </a:solidFill>
        </p:spPr>
        <p:txBody>
          <a:bodyPr wrap="square" rtlCol="0">
            <a:spAutoFit/>
          </a:bodyPr>
          <a:lstStyle/>
          <a:p>
            <a:pPr algn="ctr"/>
            <a:endParaRPr lang="en-GB" sz="1600"/>
          </a:p>
        </p:txBody>
      </p:sp>
      <p:pic>
        <p:nvPicPr>
          <p:cNvPr id="3" name="Picture 2" descr="Cleopatra">
            <a:extLst>
              <a:ext uri="{FF2B5EF4-FFF2-40B4-BE49-F238E27FC236}">
                <a16:creationId xmlns:a16="http://schemas.microsoft.com/office/drawing/2014/main" id="{F790D748-412C-D0EE-831F-E652486F50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0590" y="1757065"/>
            <a:ext cx="5815248" cy="348914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9D89760-8BF3-347F-222D-2B613F1D4924}"/>
              </a:ext>
            </a:extLst>
          </p:cNvPr>
          <p:cNvPicPr>
            <a:picLocks noChangeAspect="1"/>
          </p:cNvPicPr>
          <p:nvPr/>
        </p:nvPicPr>
        <p:blipFill>
          <a:blip r:embed="rId4"/>
          <a:stretch>
            <a:fillRect/>
          </a:stretch>
        </p:blipFill>
        <p:spPr>
          <a:xfrm>
            <a:off x="5965831" y="5473247"/>
            <a:ext cx="6194073" cy="676715"/>
          </a:xfrm>
          <a:prstGeom prst="rect">
            <a:avLst/>
          </a:prstGeom>
        </p:spPr>
      </p:pic>
    </p:spTree>
    <p:extLst>
      <p:ext uri="{BB962C8B-B14F-4D97-AF65-F5344CB8AC3E}">
        <p14:creationId xmlns:p14="http://schemas.microsoft.com/office/powerpoint/2010/main" val="400232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3" end="3"/>
                                            </p:txEl>
                                          </p:spTgt>
                                        </p:tgtEl>
                                        <p:attrNameLst>
                                          <p:attrName>style.visibility</p:attrName>
                                        </p:attrNameLst>
                                      </p:cBhvr>
                                      <p:to>
                                        <p:strVal val="visible"/>
                                      </p:to>
                                    </p:set>
                                    <p:animEffect transition="in" filter="fade">
                                      <p:cBhvr>
                                        <p:cTn id="10" dur="500"/>
                                        <p:tgtEl>
                                          <p:spTgt spid="5">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pic>
        <p:nvPicPr>
          <p:cNvPr id="8" name="Picture 7">
            <a:extLst>
              <a:ext uri="{FF2B5EF4-FFF2-40B4-BE49-F238E27FC236}">
                <a16:creationId xmlns:a16="http://schemas.microsoft.com/office/drawing/2014/main" id="{160EEB2F-DC8A-F1FE-716B-5C5E9BDBD76D}"/>
              </a:ext>
            </a:extLst>
          </p:cNvPr>
          <p:cNvPicPr>
            <a:picLocks noChangeAspect="1"/>
          </p:cNvPicPr>
          <p:nvPr/>
        </p:nvPicPr>
        <p:blipFill>
          <a:blip r:embed="rId3"/>
          <a:srcRect b="9251"/>
          <a:stretch>
            <a:fillRect/>
          </a:stretch>
        </p:blipFill>
        <p:spPr>
          <a:xfrm>
            <a:off x="0" y="0"/>
            <a:ext cx="12192000" cy="6858000"/>
          </a:xfrm>
          <a:prstGeom prst="rect">
            <a:avLst/>
          </a:prstGeom>
        </p:spPr>
      </p:pic>
      <p:sp>
        <p:nvSpPr>
          <p:cNvPr id="370" name="Google Shape;370;p23"/>
          <p:cNvSpPr txBox="1">
            <a:spLocks noGrp="1"/>
          </p:cNvSpPr>
          <p:nvPr>
            <p:ph type="title"/>
          </p:nvPr>
        </p:nvSpPr>
        <p:spPr>
          <a:xfrm>
            <a:off x="3960125" y="3088441"/>
            <a:ext cx="4271750" cy="681117"/>
          </a:xfrm>
          <a:prstGeom prst="rect">
            <a:avLst/>
          </a:prstGeom>
          <a:solidFill>
            <a:schemeClr val="accent5">
              <a:lumMod val="20000"/>
              <a:lumOff val="80000"/>
            </a:schemeClr>
          </a:solidFill>
          <a:ln w="63500">
            <a:solidFill>
              <a:schemeClr val="bg1"/>
            </a:solid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ts val="4400"/>
              <a:buFont typeface="Calibri"/>
              <a:buNone/>
            </a:pPr>
            <a:r>
              <a:rPr lang="en-IE" b="1">
                <a:solidFill>
                  <a:schemeClr val="tx1"/>
                </a:solidFill>
                <a:latin typeface="Calibri"/>
                <a:ea typeface="Calibri"/>
                <a:cs typeface="Calibri"/>
                <a:sym typeface="Calibri"/>
              </a:rPr>
              <a:t>Tea/Coffee Break </a:t>
            </a:r>
            <a:endParaRPr>
              <a:solidFill>
                <a:schemeClr val="tx1"/>
              </a:solidFill>
              <a:latin typeface="Calibri"/>
              <a:ea typeface="Calibri"/>
              <a:cs typeface="Calibri"/>
              <a:sym typeface="Calibri"/>
            </a:endParaRPr>
          </a:p>
        </p:txBody>
      </p:sp>
      <p:sp>
        <p:nvSpPr>
          <p:cNvPr id="4" name="TextBox 3">
            <a:extLst>
              <a:ext uri="{FF2B5EF4-FFF2-40B4-BE49-F238E27FC236}">
                <a16:creationId xmlns:a16="http://schemas.microsoft.com/office/drawing/2014/main" id="{40F6D02B-6303-4957-00F2-4A00E9D3A967}"/>
              </a:ext>
            </a:extLst>
          </p:cNvPr>
          <p:cNvSpPr txBox="1"/>
          <p:nvPr/>
        </p:nvSpPr>
        <p:spPr>
          <a:xfrm>
            <a:off x="6096000" y="5393197"/>
            <a:ext cx="6094324" cy="1477328"/>
          </a:xfrm>
          <a:prstGeom prst="rect">
            <a:avLst/>
          </a:prstGeom>
          <a:solidFill>
            <a:schemeClr val="accent5">
              <a:lumMod val="20000"/>
              <a:lumOff val="80000"/>
            </a:schemeClr>
          </a:solidFill>
        </p:spPr>
        <p:txBody>
          <a:bodyPr wrap="square">
            <a:spAutoFit/>
          </a:bodyPr>
          <a:lstStyle/>
          <a:p>
            <a:r>
              <a:rPr lang="en-GB" b="0" i="0">
                <a:effectLst/>
                <a:latin typeface="Proxima Nova"/>
              </a:rPr>
              <a:t>A twelfth portion of the Cretan laws on the walls written in Doric Greek 5th to 6th century BCE at Gortyn, Crete, Greece</a:t>
            </a:r>
            <a:r>
              <a:rPr lang="en-GB">
                <a:latin typeface="Proxima Nova"/>
              </a:rPr>
              <a:t>.</a:t>
            </a:r>
            <a:r>
              <a:rPr lang="en-GB" b="0" i="0">
                <a:effectLst/>
                <a:latin typeface="Proxima Nova"/>
              </a:rPr>
              <a:t> </a:t>
            </a:r>
            <a:r>
              <a:rPr lang="en-GB">
                <a:latin typeface="Proxima Nova"/>
              </a:rPr>
              <a:t>I</a:t>
            </a:r>
            <a:r>
              <a:rPr lang="en-GB" b="0" i="0">
                <a:effectLst/>
                <a:latin typeface="Proxima Nova"/>
              </a:rPr>
              <a:t>t details laws on marriage, divorce, inheritance, property, and adultery, reflecting social hierarchies and differences in treatment based on class.</a:t>
            </a: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AE324-DDED-9432-83B3-C17E18A9054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C9282FD-3D27-B3D2-32BC-D5033F459449}"/>
              </a:ext>
            </a:extLst>
          </p:cNvPr>
          <p:cNvSpPr/>
          <p:nvPr/>
        </p:nvSpPr>
        <p:spPr>
          <a:xfrm>
            <a:off x="8378456" y="5932967"/>
            <a:ext cx="3813544" cy="9250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A8B800B-92F1-76CB-5E0C-7EF178982CD4}"/>
              </a:ext>
            </a:extLst>
          </p:cNvPr>
          <p:cNvSpPr>
            <a:spLocks noGrp="1"/>
          </p:cNvSpPr>
          <p:nvPr>
            <p:ph type="title"/>
          </p:nvPr>
        </p:nvSpPr>
        <p:spPr>
          <a:xfrm>
            <a:off x="591062" y="-127591"/>
            <a:ext cx="9571892" cy="1325563"/>
          </a:xfrm>
        </p:spPr>
        <p:txBody>
          <a:bodyPr>
            <a:noAutofit/>
          </a:bodyPr>
          <a:lstStyle/>
          <a:p>
            <a:r>
              <a:rPr lang="en-IE"/>
              <a:t>Early days</a:t>
            </a:r>
            <a:endParaRPr lang="en-GB">
              <a:solidFill>
                <a:srgbClr val="FFC000"/>
              </a:solidFill>
            </a:endParaRPr>
          </a:p>
        </p:txBody>
      </p:sp>
      <p:pic>
        <p:nvPicPr>
          <p:cNvPr id="5" name="Picture 4">
            <a:extLst>
              <a:ext uri="{FF2B5EF4-FFF2-40B4-BE49-F238E27FC236}">
                <a16:creationId xmlns:a16="http://schemas.microsoft.com/office/drawing/2014/main" id="{DF7CA3AC-B61F-025D-02ED-B6395889F3F7}"/>
              </a:ext>
            </a:extLst>
          </p:cNvPr>
          <p:cNvPicPr>
            <a:picLocks noChangeAspect="1"/>
          </p:cNvPicPr>
          <p:nvPr/>
        </p:nvPicPr>
        <p:blipFill>
          <a:blip r:embed="rId3">
            <a:alphaModFix amt="40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p:blipFill>
        <p:spPr>
          <a:xfrm>
            <a:off x="5082363" y="0"/>
            <a:ext cx="7109637" cy="6863554"/>
          </a:xfrm>
          <a:prstGeom prst="rect">
            <a:avLst/>
          </a:prstGeom>
        </p:spPr>
      </p:pic>
      <p:sp>
        <p:nvSpPr>
          <p:cNvPr id="3" name="Content Placeholder 2">
            <a:extLst>
              <a:ext uri="{FF2B5EF4-FFF2-40B4-BE49-F238E27FC236}">
                <a16:creationId xmlns:a16="http://schemas.microsoft.com/office/drawing/2014/main" id="{19851DF9-F46C-9BD8-0BD3-D37719521257}"/>
              </a:ext>
            </a:extLst>
          </p:cNvPr>
          <p:cNvSpPr>
            <a:spLocks noGrp="1"/>
          </p:cNvSpPr>
          <p:nvPr>
            <p:ph idx="1"/>
          </p:nvPr>
        </p:nvSpPr>
        <p:spPr>
          <a:xfrm>
            <a:off x="591062" y="957041"/>
            <a:ext cx="9209567" cy="5379964"/>
          </a:xfrm>
          <a:solidFill>
            <a:schemeClr val="bg1"/>
          </a:solidFill>
        </p:spPr>
        <p:txBody>
          <a:bodyPr>
            <a:noAutofit/>
          </a:bodyPr>
          <a:lstStyle/>
          <a:p>
            <a:pPr marL="342900" indent="-342900">
              <a:lnSpc>
                <a:spcPct val="100000"/>
              </a:lnSpc>
              <a:buFont typeface="+mj-lt"/>
              <a:buAutoNum type="arabicPeriod"/>
            </a:pPr>
            <a:endParaRPr lang="en-GB" sz="1800" dirty="0">
              <a:solidFill>
                <a:schemeClr val="tx1"/>
              </a:solidFill>
            </a:endParaRPr>
          </a:p>
          <a:p>
            <a:pPr marL="342900" indent="-342900">
              <a:lnSpc>
                <a:spcPct val="100000"/>
              </a:lnSpc>
              <a:buFont typeface="+mj-lt"/>
              <a:buAutoNum type="arabicPeriod"/>
            </a:pPr>
            <a:r>
              <a:rPr lang="en-GB" sz="1800" dirty="0">
                <a:solidFill>
                  <a:schemeClr val="tx1"/>
                </a:solidFill>
              </a:rPr>
              <a:t>How have your students responded to continuing or starting their learning an ancient language?</a:t>
            </a:r>
          </a:p>
          <a:p>
            <a:pPr marL="342900" indent="-342900">
              <a:lnSpc>
                <a:spcPct val="100000"/>
              </a:lnSpc>
              <a:buFont typeface="+mj-lt"/>
              <a:buAutoNum type="arabicPeriod"/>
            </a:pPr>
            <a:r>
              <a:rPr lang="en-GB" sz="1800" dirty="0">
                <a:solidFill>
                  <a:schemeClr val="tx1"/>
                </a:solidFill>
              </a:rPr>
              <a:t>Are there particular texts, topics, or themes that have sparked strong student interest?</a:t>
            </a:r>
          </a:p>
          <a:p>
            <a:pPr marL="342900" indent="-342900">
              <a:lnSpc>
                <a:spcPct val="100000"/>
              </a:lnSpc>
              <a:buFont typeface="+mj-lt"/>
              <a:buAutoNum type="arabicPeriod"/>
            </a:pPr>
            <a:r>
              <a:rPr lang="en-GB" sz="1800" dirty="0">
                <a:solidFill>
                  <a:schemeClr val="tx1"/>
                </a:solidFill>
              </a:rPr>
              <a:t>What teaching approaches have helped students engage most with the language and cultural content?</a:t>
            </a:r>
          </a:p>
          <a:p>
            <a:pPr marL="342900" indent="-342900">
              <a:lnSpc>
                <a:spcPct val="100000"/>
              </a:lnSpc>
              <a:buFont typeface="+mj-lt"/>
              <a:buAutoNum type="arabicPeriod"/>
            </a:pPr>
            <a:r>
              <a:rPr lang="en-GB" sz="1800" dirty="0">
                <a:solidFill>
                  <a:schemeClr val="tx1"/>
                </a:solidFill>
              </a:rPr>
              <a:t>Have you tried any new strategies or activities inspired by the new specification?</a:t>
            </a:r>
          </a:p>
          <a:p>
            <a:pPr marL="342900" indent="-342900">
              <a:lnSpc>
                <a:spcPct val="100000"/>
              </a:lnSpc>
              <a:buFont typeface="+mj-lt"/>
              <a:buAutoNum type="arabicPeriod"/>
            </a:pPr>
            <a:r>
              <a:rPr lang="en-GB" sz="1800" dirty="0">
                <a:solidFill>
                  <a:schemeClr val="tx1"/>
                </a:solidFill>
              </a:rPr>
              <a:t>What areas of the new specification have been most enjoyable or rewarding to teach so far?</a:t>
            </a:r>
          </a:p>
          <a:p>
            <a:pPr marL="342900" indent="-342900">
              <a:lnSpc>
                <a:spcPct val="100000"/>
              </a:lnSpc>
              <a:buFont typeface="+mj-lt"/>
              <a:buAutoNum type="arabicPeriod"/>
            </a:pPr>
            <a:r>
              <a:rPr lang="en-GB" sz="1800" dirty="0">
                <a:solidFill>
                  <a:schemeClr val="tx1"/>
                </a:solidFill>
              </a:rPr>
              <a:t>What areas of the specification are you most looking forward to teaching next?</a:t>
            </a:r>
          </a:p>
          <a:p>
            <a:pPr marL="342900" indent="-342900">
              <a:lnSpc>
                <a:spcPct val="100000"/>
              </a:lnSpc>
              <a:buFont typeface="+mj-lt"/>
              <a:buAutoNum type="arabicPeriod"/>
            </a:pPr>
            <a:r>
              <a:rPr lang="en-GB" sz="1800" dirty="0">
                <a:solidFill>
                  <a:schemeClr val="tx1"/>
                </a:solidFill>
              </a:rPr>
              <a:t>How are you supporting students with different levels of prior experience in Classical Languages?</a:t>
            </a:r>
          </a:p>
          <a:p>
            <a:pPr marL="342900" indent="-342900">
              <a:lnSpc>
                <a:spcPct val="100000"/>
              </a:lnSpc>
              <a:buFont typeface="+mj-lt"/>
              <a:buAutoNum type="arabicPeriod"/>
            </a:pPr>
            <a:r>
              <a:rPr lang="en-GB" sz="1800" dirty="0">
                <a:solidFill>
                  <a:schemeClr val="tx1"/>
                </a:solidFill>
              </a:rPr>
              <a:t> Other</a:t>
            </a:r>
          </a:p>
        </p:txBody>
      </p:sp>
    </p:spTree>
    <p:extLst>
      <p:ext uri="{BB962C8B-B14F-4D97-AF65-F5344CB8AC3E}">
        <p14:creationId xmlns:p14="http://schemas.microsoft.com/office/powerpoint/2010/main" val="2771217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5CE9F07-50AD-4D0A-1335-4450769EB7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1"/>
            <a:ext cx="12192000" cy="6858001"/>
          </a:xfrm>
          <a:prstGeom prst="rect">
            <a:avLst/>
          </a:prstGeom>
          <a:ln>
            <a:solidFill>
              <a:schemeClr val="bg1"/>
            </a:solidFill>
          </a:ln>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E67DDBF2-4A47-4CA8-D886-5D4C561A5427}"/>
              </a:ext>
            </a:extLst>
          </p:cNvPr>
          <p:cNvSpPr txBox="1"/>
          <p:nvPr/>
        </p:nvSpPr>
        <p:spPr>
          <a:xfrm>
            <a:off x="3687170" y="2767280"/>
            <a:ext cx="4817660" cy="1323439"/>
          </a:xfrm>
          <a:prstGeom prst="rect">
            <a:avLst/>
          </a:prstGeom>
          <a:solidFill>
            <a:schemeClr val="bg1">
              <a:alpha val="68000"/>
            </a:schemeClr>
          </a:solidFill>
          <a:effectLst>
            <a:outerShdw blurRad="50800" dist="50800" dir="5400000" algn="ctr" rotWithShape="0">
              <a:srgbClr val="000000">
                <a:alpha val="63000"/>
              </a:srgbClr>
            </a:outerShdw>
          </a:effectLst>
        </p:spPr>
        <p:txBody>
          <a:bodyPr wrap="square" rtlCol="0">
            <a:spAutoFit/>
          </a:bodyPr>
          <a:lstStyle/>
          <a:p>
            <a:pPr algn="ctr"/>
            <a:r>
              <a:rPr lang="en-IE" sz="8000"/>
              <a:t>Questions</a:t>
            </a:r>
            <a:endParaRPr lang="en-GB" sz="8000"/>
          </a:p>
        </p:txBody>
      </p:sp>
      <p:grpSp>
        <p:nvGrpSpPr>
          <p:cNvPr id="2" name="Group 1">
            <a:extLst>
              <a:ext uri="{FF2B5EF4-FFF2-40B4-BE49-F238E27FC236}">
                <a16:creationId xmlns:a16="http://schemas.microsoft.com/office/drawing/2014/main" id="{52311EF5-7714-28A1-88E1-4A543374F1AD}"/>
              </a:ext>
            </a:extLst>
          </p:cNvPr>
          <p:cNvGrpSpPr/>
          <p:nvPr/>
        </p:nvGrpSpPr>
        <p:grpSpPr>
          <a:xfrm>
            <a:off x="4069080" y="1897038"/>
            <a:ext cx="4435750" cy="4483576"/>
            <a:chOff x="4871544" y="2449587"/>
            <a:chExt cx="2664373" cy="2743435"/>
          </a:xfrm>
          <a:solidFill>
            <a:schemeClr val="accent5">
              <a:lumMod val="60000"/>
              <a:lumOff val="40000"/>
            </a:schemeClr>
          </a:solidFill>
        </p:grpSpPr>
        <p:sp>
          <p:nvSpPr>
            <p:cNvPr id="17" name="Rectangle 16">
              <a:extLst>
                <a:ext uri="{FF2B5EF4-FFF2-40B4-BE49-F238E27FC236}">
                  <a16:creationId xmlns:a16="http://schemas.microsoft.com/office/drawing/2014/main" id="{B40C568B-0FB6-B30C-4112-F7D7DB00BA74}"/>
                </a:ext>
              </a:extLst>
            </p:cNvPr>
            <p:cNvSpPr/>
            <p:nvPr/>
          </p:nvSpPr>
          <p:spPr>
            <a:xfrm>
              <a:off x="4871544" y="2449587"/>
              <a:ext cx="2664373" cy="2743435"/>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descr="A qr code with a few squares&#10;&#10;Description automatically generated">
              <a:extLst>
                <a:ext uri="{FF2B5EF4-FFF2-40B4-BE49-F238E27FC236}">
                  <a16:creationId xmlns:a16="http://schemas.microsoft.com/office/drawing/2014/main" id="{27C33C02-7D67-A2A4-B2C7-D0D9CE927B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1985" y="2689391"/>
              <a:ext cx="2160679" cy="2263608"/>
            </a:xfrm>
            <a:prstGeom prst="rect">
              <a:avLst/>
            </a:prstGeom>
            <a:grpFill/>
            <a:ln>
              <a:noFill/>
            </a:ln>
            <a:effectLst>
              <a:outerShdw blurRad="292100" dist="139700" dir="2700000" algn="tl" rotWithShape="0">
                <a:srgbClr val="333333">
                  <a:alpha val="65000"/>
                </a:srgbClr>
              </a:outerShdw>
            </a:effectLst>
          </p:spPr>
        </p:pic>
      </p:grpSp>
      <p:sp>
        <p:nvSpPr>
          <p:cNvPr id="21" name="Arrow: Down 20">
            <a:extLst>
              <a:ext uri="{FF2B5EF4-FFF2-40B4-BE49-F238E27FC236}">
                <a16:creationId xmlns:a16="http://schemas.microsoft.com/office/drawing/2014/main" id="{9EB71529-CF87-7E4E-F4F1-90EFCAA49B31}"/>
              </a:ext>
            </a:extLst>
          </p:cNvPr>
          <p:cNvSpPr/>
          <p:nvPr/>
        </p:nvSpPr>
        <p:spPr>
          <a:xfrm rot="5400000">
            <a:off x="2635321" y="979311"/>
            <a:ext cx="544588" cy="1905985"/>
          </a:xfrm>
          <a:prstGeom prst="downArrow">
            <a:avLst/>
          </a:prstGeom>
          <a:solidFill>
            <a:srgbClr val="FF0000"/>
          </a:solidFill>
          <a:ln w="57150">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pic>
        <p:nvPicPr>
          <p:cNvPr id="1026" name="Picture 2" descr="Tips and Tricks for Teachers on Padlet">
            <a:extLst>
              <a:ext uri="{FF2B5EF4-FFF2-40B4-BE49-F238E27FC236}">
                <a16:creationId xmlns:a16="http://schemas.microsoft.com/office/drawing/2014/main" id="{0ACEEE93-3CC4-B098-4681-D409A8A08F7E}"/>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l="26080" r="25931"/>
          <a:stretch>
            <a:fillRect/>
          </a:stretch>
        </p:blipFill>
        <p:spPr bwMode="auto">
          <a:xfrm>
            <a:off x="5307303" y="135719"/>
            <a:ext cx="1954621" cy="206887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6403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par>
                                <p:cTn id="19" presetID="10" presetClass="exit" presetSubtype="0" fill="hold" grpId="1" nodeType="withEffect">
                                  <p:stCondLst>
                                    <p:cond delay="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par>
                                <p:cTn id="27" presetID="10" presetClass="entr" presetSubtype="0" fill="hold" nodeType="with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fade">
                                      <p:cBhvr>
                                        <p:cTn id="2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1D19DFD-30F2-33D3-1357-3CAE9E078304}"/>
              </a:ext>
            </a:extLst>
          </p:cNvPr>
          <p:cNvSpPr>
            <a:spLocks noGrp="1"/>
          </p:cNvSpPr>
          <p:nvPr>
            <p:ph type="body" sz="half" idx="2"/>
          </p:nvPr>
        </p:nvSpPr>
        <p:spPr>
          <a:xfrm>
            <a:off x="193437" y="1609279"/>
            <a:ext cx="5165372" cy="4249261"/>
          </a:xfrm>
        </p:spPr>
        <p:txBody>
          <a:bodyPr vert="horz" lIns="91440" tIns="45720" rIns="91440" bIns="45720" rtlCol="0" anchor="t">
            <a:normAutofit/>
          </a:bodyPr>
          <a:lstStyle/>
          <a:p>
            <a:pPr algn="l">
              <a:lnSpc>
                <a:spcPct val="170000"/>
              </a:lnSpc>
            </a:pPr>
            <a:r>
              <a:rPr lang="en-IE" sz="4400"/>
              <a:t>S</a:t>
            </a:r>
            <a:r>
              <a:rPr lang="en-GB" sz="4400" err="1"/>
              <a:t>ession</a:t>
            </a:r>
            <a:r>
              <a:rPr lang="en-GB" sz="4400"/>
              <a:t> 1</a:t>
            </a:r>
          </a:p>
          <a:p>
            <a:pPr algn="l">
              <a:lnSpc>
                <a:spcPct val="120000"/>
              </a:lnSpc>
            </a:pPr>
            <a:r>
              <a:rPr lang="en-GB" sz="3200"/>
              <a:t>The role of the Research Study and fostering learner agency to support the AAC</a:t>
            </a:r>
            <a:endParaRPr lang="en-GB" sz="4400" i="1"/>
          </a:p>
          <a:p>
            <a:pPr algn="l">
              <a:lnSpc>
                <a:spcPct val="170000"/>
              </a:lnSpc>
            </a:pPr>
            <a:endParaRPr lang="en-IE" sz="2400"/>
          </a:p>
        </p:txBody>
      </p:sp>
    </p:spTree>
    <p:extLst>
      <p:ext uri="{BB962C8B-B14F-4D97-AF65-F5344CB8AC3E}">
        <p14:creationId xmlns:p14="http://schemas.microsoft.com/office/powerpoint/2010/main" val="3558523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C30953-BC5C-44E9-FA9C-4399D47D25ED}"/>
              </a:ext>
            </a:extLst>
          </p:cNvPr>
          <p:cNvSpPr/>
          <p:nvPr/>
        </p:nvSpPr>
        <p:spPr>
          <a:xfrm>
            <a:off x="6096000" y="5441924"/>
            <a:ext cx="6096000" cy="14160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F497CC1-DCA1-DC72-8C2F-F844C6999809}"/>
              </a:ext>
            </a:extLst>
          </p:cNvPr>
          <p:cNvSpPr>
            <a:spLocks noGrp="1"/>
          </p:cNvSpPr>
          <p:nvPr>
            <p:ph type="title"/>
          </p:nvPr>
        </p:nvSpPr>
        <p:spPr>
          <a:xfrm>
            <a:off x="91751" y="91919"/>
            <a:ext cx="10515600" cy="1325563"/>
          </a:xfrm>
        </p:spPr>
        <p:txBody>
          <a:bodyPr/>
          <a:lstStyle/>
          <a:p>
            <a:r>
              <a:rPr lang="en-GB"/>
              <a:t>In this session we will:</a:t>
            </a:r>
          </a:p>
        </p:txBody>
      </p:sp>
      <p:sp>
        <p:nvSpPr>
          <p:cNvPr id="5" name="Content Placeholder 2">
            <a:extLst>
              <a:ext uri="{FF2B5EF4-FFF2-40B4-BE49-F238E27FC236}">
                <a16:creationId xmlns:a16="http://schemas.microsoft.com/office/drawing/2014/main" id="{79BBD44C-10EB-7510-4D4A-5FFD02EA39A5}"/>
              </a:ext>
            </a:extLst>
          </p:cNvPr>
          <p:cNvSpPr txBox="1">
            <a:spLocks/>
          </p:cNvSpPr>
          <p:nvPr/>
        </p:nvSpPr>
        <p:spPr>
          <a:xfrm>
            <a:off x="256162" y="1278794"/>
            <a:ext cx="5839838" cy="43062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E85A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E85A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E85A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GB" sz="2400" dirty="0">
              <a:solidFill>
                <a:schemeClr val="tx1"/>
              </a:solidFill>
            </a:endParaRPr>
          </a:p>
          <a:p>
            <a:pPr lvl="1">
              <a:lnSpc>
                <a:spcPct val="100000"/>
              </a:lnSpc>
            </a:pPr>
            <a:r>
              <a:rPr lang="en-GB" dirty="0">
                <a:solidFill>
                  <a:schemeClr val="tx1"/>
                </a:solidFill>
              </a:rPr>
              <a:t>examine the role of the Research Study as part of learning, teaching and assessment.</a:t>
            </a:r>
          </a:p>
          <a:p>
            <a:pPr lvl="1">
              <a:lnSpc>
                <a:spcPct val="100000"/>
              </a:lnSpc>
            </a:pPr>
            <a:endParaRPr lang="en-GB" dirty="0">
              <a:solidFill>
                <a:schemeClr val="tx1"/>
              </a:solidFill>
            </a:endParaRPr>
          </a:p>
          <a:p>
            <a:pPr lvl="1">
              <a:lnSpc>
                <a:spcPct val="100000"/>
              </a:lnSpc>
            </a:pPr>
            <a:r>
              <a:rPr lang="en-GB" dirty="0">
                <a:solidFill>
                  <a:schemeClr val="tx1"/>
                </a:solidFill>
              </a:rPr>
              <a:t>explore how to foster learner agency in everyday learning, teaching and assessment practices that support independent research processes and more specifically the AAC.</a:t>
            </a:r>
            <a:endParaRPr lang="en-IE" dirty="0">
              <a:solidFill>
                <a:schemeClr val="tx1"/>
              </a:solidFill>
            </a:endParaRPr>
          </a:p>
          <a:p>
            <a:pPr>
              <a:lnSpc>
                <a:spcPct val="100000"/>
              </a:lnSpc>
            </a:pPr>
            <a:endParaRPr lang="en-IE" sz="2400" dirty="0">
              <a:solidFill>
                <a:schemeClr val="tx1"/>
              </a:solidFill>
            </a:endParaRPr>
          </a:p>
          <a:p>
            <a:pPr marL="0" indent="0">
              <a:lnSpc>
                <a:spcPct val="100000"/>
              </a:lnSpc>
              <a:buNone/>
            </a:pPr>
            <a:endParaRPr lang="en-GB" sz="2400" dirty="0">
              <a:solidFill>
                <a:schemeClr val="tx1"/>
              </a:solidFill>
            </a:endParaRPr>
          </a:p>
        </p:txBody>
      </p:sp>
      <p:sp>
        <p:nvSpPr>
          <p:cNvPr id="4" name="TextBox 3">
            <a:extLst>
              <a:ext uri="{FF2B5EF4-FFF2-40B4-BE49-F238E27FC236}">
                <a16:creationId xmlns:a16="http://schemas.microsoft.com/office/drawing/2014/main" id="{D72BE82B-239E-F1A4-3178-A7F36881DA24}"/>
              </a:ext>
            </a:extLst>
          </p:cNvPr>
          <p:cNvSpPr txBox="1"/>
          <p:nvPr/>
        </p:nvSpPr>
        <p:spPr>
          <a:xfrm>
            <a:off x="5965831" y="5585072"/>
            <a:ext cx="6100175" cy="584775"/>
          </a:xfrm>
          <a:prstGeom prst="rect">
            <a:avLst/>
          </a:prstGeom>
          <a:solidFill>
            <a:schemeClr val="bg1"/>
          </a:solidFill>
        </p:spPr>
        <p:txBody>
          <a:bodyPr wrap="square" rtlCol="0">
            <a:spAutoFit/>
          </a:bodyPr>
          <a:lstStyle/>
          <a:p>
            <a:pPr algn="ctr"/>
            <a:r>
              <a:rPr lang="en-GB" sz="1600"/>
              <a:t>1963 Cleopatra Elizabeth Taylor as Cleopatra and Richard Burton as Mark Antony</a:t>
            </a:r>
          </a:p>
        </p:txBody>
      </p:sp>
      <p:pic>
        <p:nvPicPr>
          <p:cNvPr id="2050" name="Picture 2" descr="Cleopatra">
            <a:extLst>
              <a:ext uri="{FF2B5EF4-FFF2-40B4-BE49-F238E27FC236}">
                <a16:creationId xmlns:a16="http://schemas.microsoft.com/office/drawing/2014/main" id="{83D2F6CE-E880-6BE1-5DCF-5FA9060461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0590" y="1757065"/>
            <a:ext cx="5815248" cy="348914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52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3" end="3"/>
                                            </p:txEl>
                                          </p:spTgt>
                                        </p:tgtEl>
                                        <p:attrNameLst>
                                          <p:attrName>style.visibility</p:attrName>
                                        </p:attrNameLst>
                                      </p:cBhvr>
                                      <p:to>
                                        <p:strVal val="visible"/>
                                      </p:to>
                                    </p:set>
                                    <p:animEffect transition="in" filter="fade">
                                      <p:cBhvr>
                                        <p:cTn id="10" dur="500"/>
                                        <p:tgtEl>
                                          <p:spTgt spid="5">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40CB7A0-B1FD-3FE7-B346-33E7D6A6436C}"/>
              </a:ext>
            </a:extLst>
          </p:cNvPr>
          <p:cNvSpPr/>
          <p:nvPr/>
        </p:nvSpPr>
        <p:spPr>
          <a:xfrm>
            <a:off x="85725" y="1405719"/>
            <a:ext cx="12096750" cy="53682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02B2FA84-3568-9D30-5832-270B0A492CF5}"/>
              </a:ext>
            </a:extLst>
          </p:cNvPr>
          <p:cNvPicPr>
            <a:picLocks noChangeAspect="1"/>
          </p:cNvPicPr>
          <p:nvPr/>
        </p:nvPicPr>
        <p:blipFill>
          <a:blip r:embed="rId3"/>
          <a:srcRect r="3022"/>
          <a:stretch/>
        </p:blipFill>
        <p:spPr>
          <a:xfrm>
            <a:off x="513536" y="926281"/>
            <a:ext cx="3340922" cy="4565941"/>
          </a:xfrm>
          <a:prstGeom prst="rect">
            <a:avLst/>
          </a:prstGeom>
          <a:ln>
            <a:solidFill>
              <a:schemeClr val="bg1"/>
            </a:solidFill>
          </a:ln>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061E7DED-CDB7-FE72-96C5-16A5463842E7}"/>
              </a:ext>
            </a:extLst>
          </p:cNvPr>
          <p:cNvPicPr>
            <a:picLocks noChangeAspect="1"/>
          </p:cNvPicPr>
          <p:nvPr/>
        </p:nvPicPr>
        <p:blipFill>
          <a:blip r:embed="rId4"/>
          <a:stretch>
            <a:fillRect/>
          </a:stretch>
        </p:blipFill>
        <p:spPr>
          <a:xfrm>
            <a:off x="8352374" y="945162"/>
            <a:ext cx="3366577" cy="4547060"/>
          </a:xfrm>
          <a:prstGeom prst="rect">
            <a:avLst/>
          </a:prstGeom>
          <a:ln>
            <a:solidFill>
              <a:schemeClr val="bg1"/>
            </a:solidFill>
          </a:ln>
          <a:effectLst>
            <a:outerShdw blurRad="63500" sx="102000" sy="102000" algn="ctr" rotWithShape="0">
              <a:prstClr val="black">
                <a:alpha val="40000"/>
              </a:prstClr>
            </a:outerShdw>
          </a:effectLst>
        </p:spPr>
      </p:pic>
      <p:sp>
        <p:nvSpPr>
          <p:cNvPr id="2" name="Title 1">
            <a:extLst>
              <a:ext uri="{FF2B5EF4-FFF2-40B4-BE49-F238E27FC236}">
                <a16:creationId xmlns:a16="http://schemas.microsoft.com/office/drawing/2014/main" id="{11C144CA-CC97-D2FD-0C3A-E883606E5AB8}"/>
              </a:ext>
            </a:extLst>
          </p:cNvPr>
          <p:cNvSpPr>
            <a:spLocks noGrp="1"/>
          </p:cNvSpPr>
          <p:nvPr>
            <p:ph type="title"/>
          </p:nvPr>
        </p:nvSpPr>
        <p:spPr>
          <a:xfrm>
            <a:off x="242557" y="-147651"/>
            <a:ext cx="10515600" cy="1325563"/>
          </a:xfrm>
        </p:spPr>
        <p:txBody>
          <a:bodyPr/>
          <a:lstStyle/>
          <a:p>
            <a:r>
              <a:rPr lang="en-IE"/>
              <a:t>Classical Languages key documents</a:t>
            </a:r>
            <a:endParaRPr lang="en-GB"/>
          </a:p>
        </p:txBody>
      </p:sp>
      <p:pic>
        <p:nvPicPr>
          <p:cNvPr id="13" name="Picture 12">
            <a:extLst>
              <a:ext uri="{FF2B5EF4-FFF2-40B4-BE49-F238E27FC236}">
                <a16:creationId xmlns:a16="http://schemas.microsoft.com/office/drawing/2014/main" id="{71E45986-F2FD-1430-16D4-50AA784732DF}"/>
              </a:ext>
            </a:extLst>
          </p:cNvPr>
          <p:cNvPicPr>
            <a:picLocks noChangeAspect="1"/>
          </p:cNvPicPr>
          <p:nvPr/>
        </p:nvPicPr>
        <p:blipFill>
          <a:blip r:embed="rId5"/>
          <a:stretch>
            <a:fillRect/>
          </a:stretch>
        </p:blipFill>
        <p:spPr>
          <a:xfrm>
            <a:off x="8258324" y="1083328"/>
            <a:ext cx="3286392" cy="4433083"/>
          </a:xfrm>
          <a:prstGeom prst="rect">
            <a:avLst/>
          </a:prstGeom>
          <a:ln>
            <a:solidFill>
              <a:schemeClr val="bg1"/>
            </a:solidFill>
          </a:ln>
          <a:effectLst>
            <a:outerShdw blurRad="63500" sx="102000" sy="102000" algn="ctr" rotWithShape="0">
              <a:prstClr val="black">
                <a:alpha val="40000"/>
              </a:prstClr>
            </a:outerShdw>
          </a:effectLst>
        </p:spPr>
      </p:pic>
      <p:pic>
        <p:nvPicPr>
          <p:cNvPr id="16" name="Picture 15">
            <a:extLst>
              <a:ext uri="{FF2B5EF4-FFF2-40B4-BE49-F238E27FC236}">
                <a16:creationId xmlns:a16="http://schemas.microsoft.com/office/drawing/2014/main" id="{C4D39A67-3003-3149-286E-6109D21A41CC}"/>
              </a:ext>
            </a:extLst>
          </p:cNvPr>
          <p:cNvPicPr>
            <a:picLocks noChangeAspect="1"/>
          </p:cNvPicPr>
          <p:nvPr/>
        </p:nvPicPr>
        <p:blipFill>
          <a:blip r:embed="rId6"/>
          <a:srcRect l="2635" r="3278" b="5822"/>
          <a:stretch/>
        </p:blipFill>
        <p:spPr>
          <a:xfrm>
            <a:off x="720340" y="1115807"/>
            <a:ext cx="3273658" cy="4444440"/>
          </a:xfrm>
          <a:prstGeom prst="rect">
            <a:avLst/>
          </a:prstGeom>
          <a:ln>
            <a:solidFill>
              <a:schemeClr val="bg1"/>
            </a:solidFill>
          </a:ln>
          <a:effectLst>
            <a:outerShdw blurRad="63500" sx="102000" sy="102000" algn="ctr" rotWithShape="0">
              <a:prstClr val="black">
                <a:alpha val="40000"/>
              </a:prstClr>
            </a:outerShdw>
          </a:effectLst>
        </p:spPr>
      </p:pic>
      <p:pic>
        <p:nvPicPr>
          <p:cNvPr id="15" name="Picture 14">
            <a:extLst>
              <a:ext uri="{FF2B5EF4-FFF2-40B4-BE49-F238E27FC236}">
                <a16:creationId xmlns:a16="http://schemas.microsoft.com/office/drawing/2014/main" id="{21F23D9E-60C6-D8DB-1308-1FA0FC694A60}"/>
              </a:ext>
            </a:extLst>
          </p:cNvPr>
          <p:cNvPicPr>
            <a:picLocks noChangeAspect="1"/>
          </p:cNvPicPr>
          <p:nvPr/>
        </p:nvPicPr>
        <p:blipFill>
          <a:blip r:embed="rId7"/>
          <a:srcRect l="1259" r="3650" b="9438"/>
          <a:stretch/>
        </p:blipFill>
        <p:spPr>
          <a:xfrm>
            <a:off x="941347" y="1244164"/>
            <a:ext cx="3340922" cy="4433083"/>
          </a:xfrm>
          <a:prstGeom prst="rect">
            <a:avLst/>
          </a:prstGeom>
          <a:ln>
            <a:solidFill>
              <a:schemeClr val="bg1"/>
            </a:solidFill>
          </a:ln>
          <a:effectLst>
            <a:outerShdw blurRad="63500" sx="102000" sy="102000" algn="ctr" rotWithShape="0">
              <a:prstClr val="black">
                <a:alpha val="40000"/>
              </a:prstClr>
            </a:outerShdw>
          </a:effectLst>
        </p:spPr>
      </p:pic>
      <p:pic>
        <p:nvPicPr>
          <p:cNvPr id="20" name="Picture 19">
            <a:extLst>
              <a:ext uri="{FF2B5EF4-FFF2-40B4-BE49-F238E27FC236}">
                <a16:creationId xmlns:a16="http://schemas.microsoft.com/office/drawing/2014/main" id="{7DA51D0C-A2D9-95DC-0954-CA3575ACC1F5}"/>
              </a:ext>
            </a:extLst>
          </p:cNvPr>
          <p:cNvPicPr>
            <a:picLocks noChangeAspect="1"/>
          </p:cNvPicPr>
          <p:nvPr/>
        </p:nvPicPr>
        <p:blipFill>
          <a:blip r:embed="rId8"/>
          <a:srcRect l="3793" r="3772" b="8294"/>
          <a:stretch/>
        </p:blipFill>
        <p:spPr>
          <a:xfrm>
            <a:off x="8126161" y="1231133"/>
            <a:ext cx="3290667" cy="4511997"/>
          </a:xfrm>
          <a:prstGeom prst="rect">
            <a:avLst/>
          </a:prstGeom>
          <a:ln>
            <a:solidFill>
              <a:schemeClr val="bg1"/>
            </a:solidFill>
          </a:ln>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6BEC12F8-482C-66B1-F4FE-F09BE7BB19DD}"/>
              </a:ext>
            </a:extLst>
          </p:cNvPr>
          <p:cNvPicPr>
            <a:picLocks noChangeAspect="1"/>
          </p:cNvPicPr>
          <p:nvPr/>
        </p:nvPicPr>
        <p:blipFill>
          <a:blip r:embed="rId9"/>
          <a:srcRect b="4181"/>
          <a:stretch/>
        </p:blipFill>
        <p:spPr>
          <a:xfrm>
            <a:off x="7802243" y="1405286"/>
            <a:ext cx="3459271" cy="4430058"/>
          </a:xfrm>
          <a:prstGeom prst="rect">
            <a:avLst/>
          </a:prstGeom>
          <a:ln>
            <a:solidFill>
              <a:schemeClr val="bg1"/>
            </a:solidFill>
          </a:ln>
          <a:effectLst>
            <a:outerShdw blurRad="63500" sx="102000" sy="102000" algn="ctr" rotWithShape="0">
              <a:prstClr val="black">
                <a:alpha val="40000"/>
              </a:prstClr>
            </a:outerShdw>
          </a:effectLst>
        </p:spPr>
      </p:pic>
      <p:pic>
        <p:nvPicPr>
          <p:cNvPr id="23" name="Picture 22">
            <a:extLst>
              <a:ext uri="{FF2B5EF4-FFF2-40B4-BE49-F238E27FC236}">
                <a16:creationId xmlns:a16="http://schemas.microsoft.com/office/drawing/2014/main" id="{7CA93E3B-97C3-0170-1C13-1EA4ECF04478}"/>
              </a:ext>
            </a:extLst>
          </p:cNvPr>
          <p:cNvPicPr>
            <a:picLocks noChangeAspect="1"/>
          </p:cNvPicPr>
          <p:nvPr/>
        </p:nvPicPr>
        <p:blipFill>
          <a:blip r:embed="rId10"/>
          <a:stretch>
            <a:fillRect/>
          </a:stretch>
        </p:blipFill>
        <p:spPr>
          <a:xfrm>
            <a:off x="7649473" y="1534088"/>
            <a:ext cx="3340922" cy="4547060"/>
          </a:xfrm>
          <a:prstGeom prst="rect">
            <a:avLst/>
          </a:prstGeom>
          <a:ln>
            <a:solidFill>
              <a:schemeClr val="bg1"/>
            </a:solidFill>
          </a:ln>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38F27EB6-F2AA-B540-A2CB-25E79FD9E776}"/>
              </a:ext>
            </a:extLst>
          </p:cNvPr>
          <p:cNvPicPr>
            <a:picLocks noChangeAspect="1"/>
          </p:cNvPicPr>
          <p:nvPr/>
        </p:nvPicPr>
        <p:blipFill>
          <a:blip r:embed="rId9"/>
          <a:srcRect b="4181"/>
          <a:stretch/>
        </p:blipFill>
        <p:spPr>
          <a:xfrm>
            <a:off x="1136279" y="1379238"/>
            <a:ext cx="3459271" cy="4430058"/>
          </a:xfrm>
          <a:prstGeom prst="rect">
            <a:avLst/>
          </a:prstGeom>
          <a:ln>
            <a:solidFill>
              <a:schemeClr val="bg1"/>
            </a:solidFill>
          </a:ln>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63525E28-59DE-700F-8872-9CBB33D83EB3}"/>
              </a:ext>
            </a:extLst>
          </p:cNvPr>
          <p:cNvPicPr>
            <a:picLocks noChangeAspect="1"/>
          </p:cNvPicPr>
          <p:nvPr/>
        </p:nvPicPr>
        <p:blipFill>
          <a:blip r:embed="rId11"/>
          <a:stretch>
            <a:fillRect/>
          </a:stretch>
        </p:blipFill>
        <p:spPr>
          <a:xfrm>
            <a:off x="1373376" y="1500303"/>
            <a:ext cx="3340922" cy="4552941"/>
          </a:xfrm>
          <a:prstGeom prst="rect">
            <a:avLst/>
          </a:prstGeom>
          <a:ln>
            <a:solidFill>
              <a:schemeClr val="bg1"/>
            </a:solidFill>
          </a:ln>
          <a:effectLst>
            <a:outerShdw blurRad="63500" sx="102000" sy="102000" algn="ctr" rotWithShape="0">
              <a:prstClr val="black">
                <a:alpha val="40000"/>
              </a:prstClr>
            </a:outerShdw>
          </a:effectLst>
        </p:spPr>
      </p:pic>
      <p:pic>
        <p:nvPicPr>
          <p:cNvPr id="17" name="Picture 16">
            <a:extLst>
              <a:ext uri="{FF2B5EF4-FFF2-40B4-BE49-F238E27FC236}">
                <a16:creationId xmlns:a16="http://schemas.microsoft.com/office/drawing/2014/main" id="{E3AE9E14-9C9C-50E0-FB1F-2E580B2ADB8B}"/>
              </a:ext>
            </a:extLst>
          </p:cNvPr>
          <p:cNvPicPr>
            <a:picLocks noChangeAspect="1"/>
          </p:cNvPicPr>
          <p:nvPr/>
        </p:nvPicPr>
        <p:blipFill>
          <a:blip r:embed="rId12"/>
          <a:stretch>
            <a:fillRect/>
          </a:stretch>
        </p:blipFill>
        <p:spPr>
          <a:xfrm>
            <a:off x="1584092" y="1681403"/>
            <a:ext cx="3340922" cy="4556269"/>
          </a:xfrm>
          <a:prstGeom prst="rect">
            <a:avLst/>
          </a:prstGeom>
          <a:ln>
            <a:solidFill>
              <a:schemeClr val="bg1"/>
            </a:solidFill>
          </a:ln>
          <a:effectLst>
            <a:outerShdw blurRad="63500" sx="102000" sy="102000" algn="ctr" rotWithShape="0">
              <a:prstClr val="black">
                <a:alpha val="40000"/>
              </a:prstClr>
            </a:outerShdw>
          </a:effectLst>
        </p:spPr>
      </p:pic>
      <p:pic>
        <p:nvPicPr>
          <p:cNvPr id="27" name="Picture 26">
            <a:extLst>
              <a:ext uri="{FF2B5EF4-FFF2-40B4-BE49-F238E27FC236}">
                <a16:creationId xmlns:a16="http://schemas.microsoft.com/office/drawing/2014/main" id="{FD311ACF-279E-5801-4727-FABDC3C4DC90}"/>
              </a:ext>
            </a:extLst>
          </p:cNvPr>
          <p:cNvPicPr>
            <a:picLocks noChangeAspect="1"/>
          </p:cNvPicPr>
          <p:nvPr/>
        </p:nvPicPr>
        <p:blipFill>
          <a:blip r:embed="rId13"/>
          <a:stretch>
            <a:fillRect/>
          </a:stretch>
        </p:blipFill>
        <p:spPr>
          <a:xfrm>
            <a:off x="7488402" y="1677831"/>
            <a:ext cx="3340922" cy="4547060"/>
          </a:xfrm>
          <a:prstGeom prst="rect">
            <a:avLst/>
          </a:prstGeom>
          <a:ln>
            <a:solidFill>
              <a:schemeClr val="bg1"/>
            </a:solidFill>
          </a:ln>
          <a:effectLst>
            <a:outerShdw blurRad="63500" sx="102000" sy="102000" algn="ctr" rotWithShape="0">
              <a:prstClr val="black">
                <a:alpha val="40000"/>
              </a:prstClr>
            </a:outerShdw>
          </a:effectLst>
        </p:spPr>
      </p:pic>
      <p:pic>
        <p:nvPicPr>
          <p:cNvPr id="19" name="Picture 18">
            <a:extLst>
              <a:ext uri="{FF2B5EF4-FFF2-40B4-BE49-F238E27FC236}">
                <a16:creationId xmlns:a16="http://schemas.microsoft.com/office/drawing/2014/main" id="{BEC375D4-1A61-5808-960D-FAC02E1F4595}"/>
              </a:ext>
            </a:extLst>
          </p:cNvPr>
          <p:cNvPicPr>
            <a:picLocks noChangeAspect="1"/>
          </p:cNvPicPr>
          <p:nvPr/>
        </p:nvPicPr>
        <p:blipFill>
          <a:blip r:embed="rId14"/>
          <a:stretch>
            <a:fillRect/>
          </a:stretch>
        </p:blipFill>
        <p:spPr>
          <a:xfrm>
            <a:off x="1833857" y="1847414"/>
            <a:ext cx="3340922" cy="4571358"/>
          </a:xfrm>
          <a:prstGeom prst="rect">
            <a:avLst/>
          </a:prstGeom>
          <a:ln>
            <a:solidFill>
              <a:schemeClr val="bg1"/>
            </a:solidFill>
          </a:ln>
          <a:effectLst>
            <a:outerShdw blurRad="63500" sx="102000" sy="102000" algn="ctr" rotWithShape="0">
              <a:prstClr val="black">
                <a:alpha val="40000"/>
              </a:prstClr>
            </a:outerShdw>
          </a:effectLst>
        </p:spPr>
      </p:pic>
      <p:pic>
        <p:nvPicPr>
          <p:cNvPr id="25" name="Picture 24">
            <a:extLst>
              <a:ext uri="{FF2B5EF4-FFF2-40B4-BE49-F238E27FC236}">
                <a16:creationId xmlns:a16="http://schemas.microsoft.com/office/drawing/2014/main" id="{41FC152F-61F8-5E16-EAAA-70CA06A47FB3}"/>
              </a:ext>
            </a:extLst>
          </p:cNvPr>
          <p:cNvPicPr>
            <a:picLocks noChangeAspect="1"/>
          </p:cNvPicPr>
          <p:nvPr/>
        </p:nvPicPr>
        <p:blipFill>
          <a:blip r:embed="rId15"/>
          <a:stretch>
            <a:fillRect/>
          </a:stretch>
        </p:blipFill>
        <p:spPr>
          <a:xfrm>
            <a:off x="7258210" y="1892205"/>
            <a:ext cx="3340922" cy="4535362"/>
          </a:xfrm>
          <a:prstGeom prst="rect">
            <a:avLst/>
          </a:prstGeom>
          <a:ln>
            <a:solidFill>
              <a:schemeClr val="bg1"/>
            </a:solidFill>
          </a:ln>
          <a:effectLst>
            <a:outerShdw blurRad="63500" sx="102000" sy="102000" algn="ctr" rotWithShape="0">
              <a:prstClr val="black">
                <a:alpha val="40000"/>
              </a:prstClr>
            </a:outerShdw>
          </a:effectLst>
        </p:spPr>
      </p:pic>
      <p:pic>
        <p:nvPicPr>
          <p:cNvPr id="21" name="Picture 20">
            <a:extLst>
              <a:ext uri="{FF2B5EF4-FFF2-40B4-BE49-F238E27FC236}">
                <a16:creationId xmlns:a16="http://schemas.microsoft.com/office/drawing/2014/main" id="{40024711-3212-5706-23B2-004BD76FFBE4}"/>
              </a:ext>
            </a:extLst>
          </p:cNvPr>
          <p:cNvPicPr>
            <a:picLocks noChangeAspect="1"/>
          </p:cNvPicPr>
          <p:nvPr/>
        </p:nvPicPr>
        <p:blipFill>
          <a:blip r:embed="rId16"/>
          <a:stretch>
            <a:fillRect/>
          </a:stretch>
        </p:blipFill>
        <p:spPr>
          <a:xfrm>
            <a:off x="2075547" y="2050259"/>
            <a:ext cx="3340922" cy="4552941"/>
          </a:xfrm>
          <a:prstGeom prst="rect">
            <a:avLst/>
          </a:prstGeom>
          <a:ln>
            <a:solidFill>
              <a:schemeClr val="bg1"/>
            </a:solidFill>
          </a:ln>
          <a:effectLst>
            <a:outerShdw blurRad="63500" sx="102000" sy="102000" algn="ctr" rotWithShape="0">
              <a:prstClr val="black">
                <a:alpha val="40000"/>
              </a:prstClr>
            </a:outerShdw>
          </a:effectLst>
        </p:spPr>
      </p:pic>
      <p:pic>
        <p:nvPicPr>
          <p:cNvPr id="29" name="Picture 28">
            <a:extLst>
              <a:ext uri="{FF2B5EF4-FFF2-40B4-BE49-F238E27FC236}">
                <a16:creationId xmlns:a16="http://schemas.microsoft.com/office/drawing/2014/main" id="{5A0DD2B5-C998-DC94-A516-45DE1EE2CC3D}"/>
              </a:ext>
            </a:extLst>
          </p:cNvPr>
          <p:cNvPicPr>
            <a:picLocks noChangeAspect="1"/>
          </p:cNvPicPr>
          <p:nvPr/>
        </p:nvPicPr>
        <p:blipFill>
          <a:blip r:embed="rId17"/>
          <a:stretch>
            <a:fillRect/>
          </a:stretch>
        </p:blipFill>
        <p:spPr>
          <a:xfrm>
            <a:off x="6952701" y="2068515"/>
            <a:ext cx="3340922" cy="4516427"/>
          </a:xfrm>
          <a:prstGeom prst="rect">
            <a:avLst/>
          </a:prstGeom>
          <a:ln>
            <a:solidFill>
              <a:schemeClr val="bg1"/>
            </a:solidFill>
          </a:ln>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0F203A46-8C6E-FEB3-1382-A2963156C60C}"/>
              </a:ext>
            </a:extLst>
          </p:cNvPr>
          <p:cNvPicPr>
            <a:picLocks noChangeAspect="1"/>
          </p:cNvPicPr>
          <p:nvPr/>
        </p:nvPicPr>
        <p:blipFill>
          <a:blip r:embed="rId18"/>
          <a:srcRect l="8547" r="3622" b="11119"/>
          <a:stretch>
            <a:fillRect/>
          </a:stretch>
        </p:blipFill>
        <p:spPr>
          <a:xfrm>
            <a:off x="6567441" y="2279976"/>
            <a:ext cx="3451652" cy="4413503"/>
          </a:xfrm>
          <a:prstGeom prst="rect">
            <a:avLst/>
          </a:prstGeom>
          <a:ln>
            <a:solidFill>
              <a:srgbClr val="FFFFFF"/>
            </a:solidFill>
          </a:ln>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E810F97E-32EB-0900-C2CC-8BFAB7CBE460}"/>
              </a:ext>
            </a:extLst>
          </p:cNvPr>
          <p:cNvPicPr>
            <a:picLocks noChangeAspect="1"/>
          </p:cNvPicPr>
          <p:nvPr/>
        </p:nvPicPr>
        <p:blipFill>
          <a:blip r:embed="rId19"/>
          <a:srcRect l="1283" r="-1" b="13311"/>
          <a:stretch>
            <a:fillRect/>
          </a:stretch>
        </p:blipFill>
        <p:spPr>
          <a:xfrm>
            <a:off x="2357862" y="2279976"/>
            <a:ext cx="3451653" cy="4413503"/>
          </a:xfrm>
          <a:prstGeom prst="rect">
            <a:avLst/>
          </a:prstGeom>
          <a:ln>
            <a:solidFill>
              <a:schemeClr val="bg1"/>
            </a:solidFill>
          </a:ln>
          <a:effectLst>
            <a:outerShdw blurRad="63500" sx="102000" sy="102000" algn="ctr" rotWithShape="0">
              <a:prstClr val="black">
                <a:alpha val="40000"/>
              </a:prstClr>
            </a:outerShdw>
          </a:effectLst>
        </p:spPr>
      </p:pic>
      <p:sp>
        <p:nvSpPr>
          <p:cNvPr id="7" name="Rectangle 6">
            <a:extLst>
              <a:ext uri="{FF2B5EF4-FFF2-40B4-BE49-F238E27FC236}">
                <a16:creationId xmlns:a16="http://schemas.microsoft.com/office/drawing/2014/main" id="{84E150E6-EBB9-A302-29FA-9B2C94CED295}"/>
              </a:ext>
            </a:extLst>
          </p:cNvPr>
          <p:cNvSpPr/>
          <p:nvPr/>
        </p:nvSpPr>
        <p:spPr>
          <a:xfrm>
            <a:off x="2575485" y="2460204"/>
            <a:ext cx="3472248" cy="4336200"/>
          </a:xfrm>
          <a:prstGeom prst="rect">
            <a:avLst/>
          </a:prstGeom>
          <a:solidFill>
            <a:schemeClr val="accent6">
              <a:lumMod val="75000"/>
            </a:schemeClr>
          </a:solidFill>
          <a:ln>
            <a:solidFill>
              <a:schemeClr val="bg1"/>
            </a:solidFill>
          </a:ln>
          <a:effectLst>
            <a:outerShdw blurRad="63500" sx="102000" sy="102000" algn="ctr"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IE"/>
              <a:t>January 2026</a:t>
            </a:r>
          </a:p>
          <a:p>
            <a:pPr algn="ctr"/>
            <a:endParaRPr lang="en-IE"/>
          </a:p>
          <a:p>
            <a:pPr algn="ctr"/>
            <a:r>
              <a:rPr lang="en-IE"/>
              <a:t>Ancient Greek</a:t>
            </a:r>
          </a:p>
          <a:p>
            <a:pPr algn="ctr"/>
            <a:endParaRPr lang="en-IE"/>
          </a:p>
          <a:p>
            <a:pPr algn="ctr"/>
            <a:r>
              <a:rPr lang="en-IE"/>
              <a:t>Live brief for AAC issued</a:t>
            </a:r>
            <a:endParaRPr lang="en-GB"/>
          </a:p>
        </p:txBody>
      </p:sp>
      <p:sp>
        <p:nvSpPr>
          <p:cNvPr id="31" name="Rectangle 30">
            <a:extLst>
              <a:ext uri="{FF2B5EF4-FFF2-40B4-BE49-F238E27FC236}">
                <a16:creationId xmlns:a16="http://schemas.microsoft.com/office/drawing/2014/main" id="{FB0A20D3-47CC-8FDB-88CA-C2885B696116}"/>
              </a:ext>
            </a:extLst>
          </p:cNvPr>
          <p:cNvSpPr/>
          <p:nvPr/>
        </p:nvSpPr>
        <p:spPr>
          <a:xfrm>
            <a:off x="6295574" y="2460203"/>
            <a:ext cx="3472248" cy="4336200"/>
          </a:xfrm>
          <a:prstGeom prst="rect">
            <a:avLst/>
          </a:prstGeom>
          <a:solidFill>
            <a:schemeClr val="accent6">
              <a:lumMod val="75000"/>
            </a:schemeClr>
          </a:solidFill>
          <a:ln>
            <a:solidFill>
              <a:schemeClr val="bg1"/>
            </a:solidFill>
          </a:ln>
          <a:effectLst>
            <a:outerShdw blurRad="63500" sx="102000" sy="102000" algn="ctr"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IE"/>
              <a:t>January 2026</a:t>
            </a:r>
          </a:p>
          <a:p>
            <a:pPr algn="ctr"/>
            <a:endParaRPr lang="en-IE"/>
          </a:p>
          <a:p>
            <a:pPr algn="ctr"/>
            <a:r>
              <a:rPr lang="en-IE"/>
              <a:t>Latin</a:t>
            </a:r>
          </a:p>
          <a:p>
            <a:pPr algn="ctr"/>
            <a:endParaRPr lang="en-IE"/>
          </a:p>
          <a:p>
            <a:pPr algn="ctr"/>
            <a:r>
              <a:rPr lang="en-IE"/>
              <a:t>Live brief for AAC issued</a:t>
            </a:r>
            <a:endParaRPr lang="en-GB"/>
          </a:p>
        </p:txBody>
      </p:sp>
    </p:spTree>
    <p:extLst>
      <p:ext uri="{BB962C8B-B14F-4D97-AF65-F5344CB8AC3E}">
        <p14:creationId xmlns:p14="http://schemas.microsoft.com/office/powerpoint/2010/main" val="87038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par>
                                <p:cTn id="40" presetID="10" presetClass="entr" presetSubtype="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par>
                                <p:cTn id="51" presetID="10" presetClass="entr" presetSubtype="0"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par>
                                <p:cTn id="59" presetID="10" presetClass="entr" presetSubtype="0"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cTn>
                              </p:par>
                              <p:par>
                                <p:cTn id="67" presetID="10" presetClass="entr" presetSubtype="0" fill="hold" nodeType="with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500"/>
                                        <p:tgtEl>
                                          <p:spTgt spid="29"/>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4"/>
                                        </p:tgtEl>
                                        <p:attrNameLst>
                                          <p:attrName>style.visibility</p:attrName>
                                        </p:attrNameLst>
                                      </p:cBhvr>
                                      <p:to>
                                        <p:strVal val="visible"/>
                                      </p:to>
                                    </p:set>
                                    <p:animEffect transition="in" filter="fade">
                                      <p:cBhvr>
                                        <p:cTn id="74" dur="500"/>
                                        <p:tgtEl>
                                          <p:spTgt spid="4"/>
                                        </p:tgtEl>
                                      </p:cBhvr>
                                    </p:animEffect>
                                  </p:childTnLst>
                                </p:cTn>
                              </p:par>
                              <p:par>
                                <p:cTn id="75" presetID="10" presetClass="entr" presetSubtype="0" fill="hold" nodeType="withEffect">
                                  <p:stCondLst>
                                    <p:cond delay="0"/>
                                  </p:stCondLst>
                                  <p:childTnLst>
                                    <p:set>
                                      <p:cBhvr>
                                        <p:cTn id="76" dur="1" fill="hold">
                                          <p:stCondLst>
                                            <p:cond delay="0"/>
                                          </p:stCondLst>
                                        </p:cTn>
                                        <p:tgtEl>
                                          <p:spTgt spid="5"/>
                                        </p:tgtEl>
                                        <p:attrNameLst>
                                          <p:attrName>style.visibility</p:attrName>
                                        </p:attrNameLst>
                                      </p:cBhvr>
                                      <p:to>
                                        <p:strVal val="visible"/>
                                      </p:to>
                                    </p:set>
                                    <p:animEffect transition="in" filter="fade">
                                      <p:cBhvr>
                                        <p:cTn id="77" dur="500"/>
                                        <p:tgtEl>
                                          <p:spTgt spid="5"/>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7"/>
                                        </p:tgtEl>
                                        <p:attrNameLst>
                                          <p:attrName>style.visibility</p:attrName>
                                        </p:attrNameLst>
                                      </p:cBhvr>
                                      <p:to>
                                        <p:strVal val="visible"/>
                                      </p:to>
                                    </p:set>
                                    <p:animEffect transition="in" filter="fade">
                                      <p:cBhvr>
                                        <p:cTn id="82" dur="500"/>
                                        <p:tgtEl>
                                          <p:spTgt spid="7"/>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fade">
                                      <p:cBhvr>
                                        <p:cTn id="8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animBg="1"/>
      <p:bldP spid="31" grpId="0" animBg="1"/>
    </p:bldLst>
  </p:timing>
</p:sld>
</file>

<file path=ppt/theme/theme1.xml><?xml version="1.0" encoding="utf-8"?>
<a:theme xmlns:a="http://schemas.openxmlformats.org/drawingml/2006/main" name="1_Oide blue theme_logo_state gold_state green_white tagli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Oide slide deck .potx" id="{941BD76F-6B7D-4C25-9C9B-84A48C6B5097}" vid="{90A686A0-9C5C-45DB-8E6A-7A22F9C239DC}"/>
    </a:ext>
  </a:extLst>
</a:theme>
</file>

<file path=ppt/theme/theme2.xml><?xml version="1.0" encoding="utf-8"?>
<a:theme xmlns:a="http://schemas.openxmlformats.org/drawingml/2006/main" name="Oide logo_black_blue tagli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Oide slide deck .potx" id="{941BD76F-6B7D-4C25-9C9B-84A48C6B5097}" vid="{27802C05-2C73-488C-806B-F9F618BB1F59}"/>
    </a:ext>
  </a:extLst>
</a:theme>
</file>

<file path=ppt/theme/theme3.xml><?xml version="1.0" encoding="utf-8"?>
<a:theme xmlns:a="http://schemas.openxmlformats.org/drawingml/2006/main" name="Oide logo_state gold_state green_blue tagli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Oide slide deck .potx" id="{941BD76F-6B7D-4C25-9C9B-84A48C6B5097}" vid="{98CF5E54-02A9-409A-B19C-5672F3849D0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Draft Oide slide deck </Template>
  <TotalTime>0</TotalTime>
  <Words>1982</Words>
  <Application>Microsoft Office PowerPoint</Application>
  <PresentationFormat>Widescreen</PresentationFormat>
  <Paragraphs>287</Paragraphs>
  <Slides>41</Slides>
  <Notes>40</Notes>
  <HiddenSlides>0</HiddenSlides>
  <MMClips>2</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41</vt:i4>
      </vt:variant>
    </vt:vector>
  </HeadingPairs>
  <TitlesOfParts>
    <vt:vector size="49" baseType="lpstr">
      <vt:lpstr>Aptos</vt:lpstr>
      <vt:lpstr>Arial</vt:lpstr>
      <vt:lpstr>Arial Bold</vt:lpstr>
      <vt:lpstr>Calibri</vt:lpstr>
      <vt:lpstr>Proxima Nova</vt:lpstr>
      <vt:lpstr>1_Oide blue theme_logo_state gold_state green_white tagline</vt:lpstr>
      <vt:lpstr>Oide logo_black_blue tagline</vt:lpstr>
      <vt:lpstr>Oide logo_state gold_state green_blue tagline</vt:lpstr>
      <vt:lpstr>Oide Senior Cycle Classical Languages Ancient Greek and Latin</vt:lpstr>
      <vt:lpstr>PowerPoint Presentation</vt:lpstr>
      <vt:lpstr>PowerPoint Presentation</vt:lpstr>
      <vt:lpstr>PowerPoint Presentation</vt:lpstr>
      <vt:lpstr>Early days</vt:lpstr>
      <vt:lpstr>PowerPoint Presentation</vt:lpstr>
      <vt:lpstr>PowerPoint Presentation</vt:lpstr>
      <vt:lpstr>In this session we will:</vt:lpstr>
      <vt:lpstr>Classical Languages key documents</vt:lpstr>
      <vt:lpstr>Where to find the key documents</vt:lpstr>
      <vt:lpstr>Prescribed Material for the Leaving Certificate 2027 - the Capstone Text</vt:lpstr>
      <vt:lpstr>Key documents for today</vt:lpstr>
      <vt:lpstr>PowerPoint Presentation</vt:lpstr>
      <vt:lpstr>General outline of the Research Study</vt:lpstr>
      <vt:lpstr>Key document:  Guidance to Support the Research Study</vt:lpstr>
      <vt:lpstr>PowerPoint Presentation</vt:lpstr>
      <vt:lpstr>PowerPoint Presentation</vt:lpstr>
      <vt:lpstr>Key points</vt:lpstr>
      <vt:lpstr>Key Competencies made visible through the Research Study</vt:lpstr>
      <vt:lpstr>Student participation</vt:lpstr>
      <vt:lpstr>Student participation and learner agency</vt:lpstr>
      <vt:lpstr>What is learner agency?</vt:lpstr>
      <vt:lpstr>Lundy Model</vt:lpstr>
      <vt:lpstr>What is the role of the teacher in developing learner agency?</vt:lpstr>
      <vt:lpstr>What is the role of the teacher in developing learner agency?</vt:lpstr>
      <vt:lpstr>Student Voice: Classical Studies at Leaving Certificate</vt:lpstr>
      <vt:lpstr>Classroom culture</vt:lpstr>
      <vt:lpstr>Classroom culture and classroom context</vt:lpstr>
      <vt:lpstr>The Research Study (AAC)</vt:lpstr>
      <vt:lpstr>The research process</vt:lpstr>
      <vt:lpstr>Key Document: Guidance to Support the Research Study</vt:lpstr>
      <vt:lpstr>PowerPoint Presentation</vt:lpstr>
      <vt:lpstr>PowerPoint Presentation</vt:lpstr>
      <vt:lpstr>Research Study Report - structure</vt:lpstr>
      <vt:lpstr>PowerPoint Presentation</vt:lpstr>
      <vt:lpstr>The AAC and Capstone Text</vt:lpstr>
      <vt:lpstr>PowerPoint Presentation</vt:lpstr>
      <vt:lpstr>Sample Brief - Research Study - Linking to the Specification</vt:lpstr>
      <vt:lpstr>PowerPoint Presentation</vt:lpstr>
      <vt:lpstr>In this session we:</vt:lpstr>
      <vt:lpstr>Tea/Coffee Break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2025-11-05T10:15:59Z</dcterms:created>
  <dcterms:modified xsi:type="dcterms:W3CDTF">2025-11-05T10:47:17Z</dcterms:modified>
</cp:coreProperties>
</file>