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8" r:id="rId1"/>
    <p:sldMasterId id="2147483675" r:id="rId2"/>
    <p:sldMasterId id="2147483689" r:id="rId3"/>
  </p:sldMasterIdLst>
  <p:notesMasterIdLst>
    <p:notesMasterId r:id="rId44"/>
  </p:notesMasterIdLst>
  <p:sldIdLst>
    <p:sldId id="279" r:id="rId4"/>
    <p:sldId id="3512" r:id="rId5"/>
    <p:sldId id="3498" r:id="rId6"/>
    <p:sldId id="287" r:id="rId7"/>
    <p:sldId id="3517" r:id="rId8"/>
    <p:sldId id="257" r:id="rId9"/>
    <p:sldId id="3523" r:id="rId10"/>
    <p:sldId id="285" r:id="rId11"/>
    <p:sldId id="296" r:id="rId12"/>
    <p:sldId id="3527" r:id="rId13"/>
    <p:sldId id="3521" r:id="rId14"/>
    <p:sldId id="3525" r:id="rId15"/>
    <p:sldId id="314" r:id="rId16"/>
    <p:sldId id="3532" r:id="rId17"/>
    <p:sldId id="301" r:id="rId18"/>
    <p:sldId id="3531" r:id="rId19"/>
    <p:sldId id="307" r:id="rId20"/>
    <p:sldId id="3534" r:id="rId21"/>
    <p:sldId id="271" r:id="rId22"/>
    <p:sldId id="3487" r:id="rId23"/>
    <p:sldId id="303" r:id="rId24"/>
    <p:sldId id="335" r:id="rId25"/>
    <p:sldId id="311" r:id="rId26"/>
    <p:sldId id="3559" r:id="rId27"/>
    <p:sldId id="302" r:id="rId28"/>
    <p:sldId id="312" r:id="rId29"/>
    <p:sldId id="276" r:id="rId30"/>
    <p:sldId id="328" r:id="rId31"/>
    <p:sldId id="316" r:id="rId32"/>
    <p:sldId id="3585" r:id="rId33"/>
    <p:sldId id="3586" r:id="rId34"/>
    <p:sldId id="3587" r:id="rId35"/>
    <p:sldId id="3581" r:id="rId36"/>
    <p:sldId id="3589" r:id="rId37"/>
    <p:sldId id="3526" r:id="rId38"/>
    <p:sldId id="3588" r:id="rId39"/>
    <p:sldId id="3561" r:id="rId40"/>
    <p:sldId id="3533" r:id="rId41"/>
    <p:sldId id="3570" r:id="rId42"/>
    <p:sldId id="325" r:id="rId4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E89CC7"/>
    <a:srgbClr val="24647C"/>
    <a:srgbClr val="0E85AA"/>
    <a:srgbClr val="FFFFFF"/>
    <a:srgbClr val="DEEDE9"/>
    <a:srgbClr val="FFCC66"/>
    <a:srgbClr val="FFCC00"/>
    <a:srgbClr val="DD7C5E"/>
    <a:srgbClr val="FC88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91" autoAdjust="0"/>
  </p:normalViewPr>
  <p:slideViewPr>
    <p:cSldViewPr snapToGrid="0">
      <p:cViewPr varScale="1">
        <p:scale>
          <a:sx n="70" d="100"/>
          <a:sy n="70" d="100"/>
        </p:scale>
        <p:origin x="283" y="62"/>
      </p:cViewPr>
      <p:guideLst/>
    </p:cSldViewPr>
  </p:slideViewPr>
  <p:notesTextViewPr>
    <p:cViewPr>
      <p:scale>
        <a:sx n="3" d="2"/>
        <a:sy n="3" d="2"/>
      </p:scale>
      <p:origin x="0" y="0"/>
    </p:cViewPr>
  </p:notesTextViewPr>
  <p:sorterViewPr>
    <p:cViewPr>
      <p:scale>
        <a:sx n="100" d="100"/>
        <a:sy n="100" d="100"/>
      </p:scale>
      <p:origin x="0" y="-1304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427" cy="513508"/>
          </a:xfrm>
          <a:prstGeom prst="rect">
            <a:avLst/>
          </a:prstGeom>
        </p:spPr>
        <p:txBody>
          <a:bodyPr vert="horz" lIns="99075" tIns="49538" rIns="99075" bIns="49538" rtlCol="0"/>
          <a:lstStyle>
            <a:lvl1pPr algn="l">
              <a:defRPr sz="1300"/>
            </a:lvl1pPr>
          </a:lstStyle>
          <a:p>
            <a:endParaRPr lang="en-IE"/>
          </a:p>
        </p:txBody>
      </p:sp>
      <p:sp>
        <p:nvSpPr>
          <p:cNvPr id="3" name="Date Placeholder 2"/>
          <p:cNvSpPr>
            <a:spLocks noGrp="1"/>
          </p:cNvSpPr>
          <p:nvPr>
            <p:ph type="dt" idx="1"/>
          </p:nvPr>
        </p:nvSpPr>
        <p:spPr>
          <a:xfrm>
            <a:off x="4023993" y="1"/>
            <a:ext cx="3078427" cy="513508"/>
          </a:xfrm>
          <a:prstGeom prst="rect">
            <a:avLst/>
          </a:prstGeom>
        </p:spPr>
        <p:txBody>
          <a:bodyPr vert="horz" lIns="99075" tIns="49538" rIns="99075" bIns="49538" rtlCol="0"/>
          <a:lstStyle>
            <a:lvl1pPr algn="r">
              <a:defRPr sz="1300"/>
            </a:lvl1pPr>
          </a:lstStyle>
          <a:p>
            <a:fld id="{B8CC1DB3-DFF0-432D-A295-DB98AA8C6A3F}" type="datetimeFigureOut">
              <a:rPr lang="en-IE" smtClean="0"/>
              <a:t>05/11/2025</a:t>
            </a:fld>
            <a:endParaRPr lang="en-IE"/>
          </a:p>
        </p:txBody>
      </p:sp>
      <p:sp>
        <p:nvSpPr>
          <p:cNvPr id="4" name="Slide Image Placeholder 3"/>
          <p:cNvSpPr>
            <a:spLocks noGrp="1" noRot="1" noChangeAspect="1"/>
          </p:cNvSpPr>
          <p:nvPr>
            <p:ph type="sldImg" idx="2"/>
          </p:nvPr>
        </p:nvSpPr>
        <p:spPr>
          <a:xfrm>
            <a:off x="481013" y="1277938"/>
            <a:ext cx="6142037" cy="3455987"/>
          </a:xfrm>
          <a:prstGeom prst="rect">
            <a:avLst/>
          </a:prstGeom>
          <a:noFill/>
          <a:ln w="12700">
            <a:solidFill>
              <a:prstClr val="black"/>
            </a:solidFill>
          </a:ln>
        </p:spPr>
        <p:txBody>
          <a:bodyPr vert="horz" lIns="99075" tIns="49538" rIns="99075" bIns="49538" rtlCol="0" anchor="ctr"/>
          <a:lstStyle/>
          <a:p>
            <a:endParaRPr lang="en-IE"/>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9721106"/>
            <a:ext cx="3078427" cy="513507"/>
          </a:xfrm>
          <a:prstGeom prst="rect">
            <a:avLst/>
          </a:prstGeom>
        </p:spPr>
        <p:txBody>
          <a:bodyPr vert="horz" lIns="99075" tIns="49538" rIns="99075" bIns="49538" rtlCol="0" anchor="b"/>
          <a:lstStyle>
            <a:lvl1pPr algn="l">
              <a:defRPr sz="1300"/>
            </a:lvl1pPr>
          </a:lstStyle>
          <a:p>
            <a:endParaRPr lang="en-IE"/>
          </a:p>
        </p:txBody>
      </p:sp>
      <p:sp>
        <p:nvSpPr>
          <p:cNvPr id="7" name="Slide Number Placeholder 6"/>
          <p:cNvSpPr>
            <a:spLocks noGrp="1"/>
          </p:cNvSpPr>
          <p:nvPr>
            <p:ph type="sldNum" sz="quarter" idx="5"/>
          </p:nvPr>
        </p:nvSpPr>
        <p:spPr>
          <a:xfrm>
            <a:off x="4023993" y="9721106"/>
            <a:ext cx="3078427" cy="513507"/>
          </a:xfrm>
          <a:prstGeom prst="rect">
            <a:avLst/>
          </a:prstGeom>
        </p:spPr>
        <p:txBody>
          <a:bodyPr vert="horz" lIns="99075" tIns="49538" rIns="99075" bIns="49538" rtlCol="0" anchor="b"/>
          <a:lstStyle>
            <a:lvl1pPr algn="r">
              <a:defRPr sz="1300"/>
            </a:lvl1pPr>
          </a:lstStyle>
          <a:p>
            <a:fld id="{4D9A7D6B-38A0-40C0-B1A2-4E6103F0BCBC}" type="slidenum">
              <a:rPr lang="en-IE" smtClean="0"/>
              <a:t>‹#›</a:t>
            </a:fld>
            <a:endParaRPr lang="en-IE"/>
          </a:p>
        </p:txBody>
      </p:sp>
    </p:spTree>
    <p:extLst>
      <p:ext uri="{BB962C8B-B14F-4D97-AF65-F5344CB8AC3E}">
        <p14:creationId xmlns:p14="http://schemas.microsoft.com/office/powerpoint/2010/main" val="3844099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0398A8D-3BC4-4660-BC4A-604E5D788B88}" type="slidenum">
              <a:rPr lang="en-IE" smtClean="0"/>
              <a:t>1</a:t>
            </a:fld>
            <a:endParaRPr lang="en-IE"/>
          </a:p>
        </p:txBody>
      </p:sp>
    </p:spTree>
    <p:extLst>
      <p:ext uri="{BB962C8B-B14F-4D97-AF65-F5344CB8AC3E}">
        <p14:creationId xmlns:p14="http://schemas.microsoft.com/office/powerpoint/2010/main" val="1873574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11</a:t>
            </a:fld>
            <a:endParaRPr lang="en-IE"/>
          </a:p>
        </p:txBody>
      </p:sp>
    </p:spTree>
    <p:extLst>
      <p:ext uri="{BB962C8B-B14F-4D97-AF65-F5344CB8AC3E}">
        <p14:creationId xmlns:p14="http://schemas.microsoft.com/office/powerpoint/2010/main" val="196539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B20FF-BE65-F8FC-335D-8792914D7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EE73A-25E8-623C-69FD-F08E56AA6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1864C-61A8-1181-F51F-7314763D14F2}"/>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C1F77E06-C724-123D-35CB-B2214E53CB7D}"/>
              </a:ext>
            </a:extLst>
          </p:cNvPr>
          <p:cNvSpPr>
            <a:spLocks noGrp="1"/>
          </p:cNvSpPr>
          <p:nvPr>
            <p:ph type="sldNum" sz="quarter" idx="5"/>
          </p:nvPr>
        </p:nvSpPr>
        <p:spPr/>
        <p:txBody>
          <a:bodyPr/>
          <a:lstStyle/>
          <a:p>
            <a:fld id="{40398A8D-3BC4-4660-BC4A-604E5D788B88}" type="slidenum">
              <a:rPr lang="en-IE" smtClean="0"/>
              <a:t>12</a:t>
            </a:fld>
            <a:endParaRPr lang="en-IE"/>
          </a:p>
        </p:txBody>
      </p:sp>
    </p:spTree>
    <p:extLst>
      <p:ext uri="{BB962C8B-B14F-4D97-AF65-F5344CB8AC3E}">
        <p14:creationId xmlns:p14="http://schemas.microsoft.com/office/powerpoint/2010/main" val="189793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13</a:t>
            </a:fld>
            <a:endParaRPr lang="en-IE"/>
          </a:p>
        </p:txBody>
      </p:sp>
    </p:spTree>
    <p:extLst>
      <p:ext uri="{BB962C8B-B14F-4D97-AF65-F5344CB8AC3E}">
        <p14:creationId xmlns:p14="http://schemas.microsoft.com/office/powerpoint/2010/main" val="3012036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CB26-9C17-3F02-E909-ACC8AD57D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BE24A-DE81-BCBA-52F3-F9DB55A64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9FCBF-464E-C693-45BC-47F723772C8A}"/>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F117FE13-0096-6FAF-AEE0-F40429EC9533}"/>
              </a:ext>
            </a:extLst>
          </p:cNvPr>
          <p:cNvSpPr>
            <a:spLocks noGrp="1"/>
          </p:cNvSpPr>
          <p:nvPr>
            <p:ph type="sldNum" sz="quarter" idx="5"/>
          </p:nvPr>
        </p:nvSpPr>
        <p:spPr/>
        <p:txBody>
          <a:bodyPr/>
          <a:lstStyle/>
          <a:p>
            <a:fld id="{40398A8D-3BC4-4660-BC4A-604E5D788B88}" type="slidenum">
              <a:rPr lang="en-IE" smtClean="0"/>
              <a:t>14</a:t>
            </a:fld>
            <a:endParaRPr lang="en-IE"/>
          </a:p>
        </p:txBody>
      </p:sp>
    </p:spTree>
    <p:extLst>
      <p:ext uri="{BB962C8B-B14F-4D97-AF65-F5344CB8AC3E}">
        <p14:creationId xmlns:p14="http://schemas.microsoft.com/office/powerpoint/2010/main" val="3246532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15</a:t>
            </a:fld>
            <a:endParaRPr lang="en-IE"/>
          </a:p>
        </p:txBody>
      </p:sp>
    </p:spTree>
    <p:extLst>
      <p:ext uri="{BB962C8B-B14F-4D97-AF65-F5344CB8AC3E}">
        <p14:creationId xmlns:p14="http://schemas.microsoft.com/office/powerpoint/2010/main" val="176154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17</a:t>
            </a:fld>
            <a:endParaRPr lang="en-IE"/>
          </a:p>
        </p:txBody>
      </p:sp>
    </p:spTree>
    <p:extLst>
      <p:ext uri="{BB962C8B-B14F-4D97-AF65-F5344CB8AC3E}">
        <p14:creationId xmlns:p14="http://schemas.microsoft.com/office/powerpoint/2010/main" val="3188400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19</a:t>
            </a:fld>
            <a:endParaRPr lang="en-IE"/>
          </a:p>
        </p:txBody>
      </p:sp>
    </p:spTree>
    <p:extLst>
      <p:ext uri="{BB962C8B-B14F-4D97-AF65-F5344CB8AC3E}">
        <p14:creationId xmlns:p14="http://schemas.microsoft.com/office/powerpoint/2010/main" val="3496963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20</a:t>
            </a:fld>
            <a:endParaRPr lang="en-IE"/>
          </a:p>
        </p:txBody>
      </p:sp>
    </p:spTree>
    <p:extLst>
      <p:ext uri="{BB962C8B-B14F-4D97-AF65-F5344CB8AC3E}">
        <p14:creationId xmlns:p14="http://schemas.microsoft.com/office/powerpoint/2010/main" val="357291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21</a:t>
            </a:fld>
            <a:endParaRPr lang="en-IE"/>
          </a:p>
        </p:txBody>
      </p:sp>
    </p:spTree>
    <p:extLst>
      <p:ext uri="{BB962C8B-B14F-4D97-AF65-F5344CB8AC3E}">
        <p14:creationId xmlns:p14="http://schemas.microsoft.com/office/powerpoint/2010/main" val="4035362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22</a:t>
            </a:fld>
            <a:endParaRPr lang="en-IE"/>
          </a:p>
        </p:txBody>
      </p:sp>
    </p:spTree>
    <p:extLst>
      <p:ext uri="{BB962C8B-B14F-4D97-AF65-F5344CB8AC3E}">
        <p14:creationId xmlns:p14="http://schemas.microsoft.com/office/powerpoint/2010/main" val="1504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7C9C2-91CE-916F-83C3-4241BF9B3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47BB6-03CE-5718-07B2-DFEB12DA9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73238-D160-1AD2-374D-D7FA7A16007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8B47C0-A9EC-C809-078E-938DDB6D00D5}"/>
              </a:ext>
            </a:extLst>
          </p:cNvPr>
          <p:cNvSpPr>
            <a:spLocks noGrp="1"/>
          </p:cNvSpPr>
          <p:nvPr>
            <p:ph type="sldNum" sz="quarter" idx="5"/>
          </p:nvPr>
        </p:nvSpPr>
        <p:spPr/>
        <p:txBody>
          <a:bodyPr/>
          <a:lstStyle/>
          <a:p>
            <a:fld id="{4D9A7D6B-38A0-40C0-B1A2-4E6103F0BCBC}" type="slidenum">
              <a:rPr lang="en-IE" smtClean="0"/>
              <a:t>2</a:t>
            </a:fld>
            <a:endParaRPr lang="en-IE"/>
          </a:p>
        </p:txBody>
      </p:sp>
    </p:spTree>
    <p:extLst>
      <p:ext uri="{BB962C8B-B14F-4D97-AF65-F5344CB8AC3E}">
        <p14:creationId xmlns:p14="http://schemas.microsoft.com/office/powerpoint/2010/main" val="1132921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23</a:t>
            </a:fld>
            <a:endParaRPr lang="en-IE"/>
          </a:p>
        </p:txBody>
      </p:sp>
    </p:spTree>
    <p:extLst>
      <p:ext uri="{BB962C8B-B14F-4D97-AF65-F5344CB8AC3E}">
        <p14:creationId xmlns:p14="http://schemas.microsoft.com/office/powerpoint/2010/main" val="994617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4DADB-9A20-E8D1-F0AF-9EC652D2E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93077-F57D-E859-0F84-ADB022841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B3D95-8722-497D-5F55-EC703F60E9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a:p>
        </p:txBody>
      </p:sp>
      <p:sp>
        <p:nvSpPr>
          <p:cNvPr id="4" name="Slide Number Placeholder 3">
            <a:extLst>
              <a:ext uri="{FF2B5EF4-FFF2-40B4-BE49-F238E27FC236}">
                <a16:creationId xmlns:a16="http://schemas.microsoft.com/office/drawing/2014/main" id="{57281C08-3A82-A0C6-5834-CC472DC30022}"/>
              </a:ext>
            </a:extLst>
          </p:cNvPr>
          <p:cNvSpPr>
            <a:spLocks noGrp="1"/>
          </p:cNvSpPr>
          <p:nvPr>
            <p:ph type="sldNum" sz="quarter" idx="5"/>
          </p:nvPr>
        </p:nvSpPr>
        <p:spPr/>
        <p:txBody>
          <a:bodyPr/>
          <a:lstStyle/>
          <a:p>
            <a:fld id="{40398A8D-3BC4-4660-BC4A-604E5D788B88}" type="slidenum">
              <a:rPr lang="en-IE" smtClean="0"/>
              <a:t>24</a:t>
            </a:fld>
            <a:endParaRPr lang="en-IE"/>
          </a:p>
        </p:txBody>
      </p:sp>
    </p:spTree>
    <p:extLst>
      <p:ext uri="{BB962C8B-B14F-4D97-AF65-F5344CB8AC3E}">
        <p14:creationId xmlns:p14="http://schemas.microsoft.com/office/powerpoint/2010/main" val="410254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25</a:t>
            </a:fld>
            <a:endParaRPr lang="en-IE"/>
          </a:p>
        </p:txBody>
      </p:sp>
    </p:spTree>
    <p:extLst>
      <p:ext uri="{BB962C8B-B14F-4D97-AF65-F5344CB8AC3E}">
        <p14:creationId xmlns:p14="http://schemas.microsoft.com/office/powerpoint/2010/main" val="133299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26</a:t>
            </a:fld>
            <a:endParaRPr lang="en-IE"/>
          </a:p>
        </p:txBody>
      </p:sp>
    </p:spTree>
    <p:extLst>
      <p:ext uri="{BB962C8B-B14F-4D97-AF65-F5344CB8AC3E}">
        <p14:creationId xmlns:p14="http://schemas.microsoft.com/office/powerpoint/2010/main" val="3801770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27</a:t>
            </a:fld>
            <a:endParaRPr lang="en-IE"/>
          </a:p>
        </p:txBody>
      </p:sp>
    </p:spTree>
    <p:extLst>
      <p:ext uri="{BB962C8B-B14F-4D97-AF65-F5344CB8AC3E}">
        <p14:creationId xmlns:p14="http://schemas.microsoft.com/office/powerpoint/2010/main" val="283770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28</a:t>
            </a:fld>
            <a:endParaRPr lang="en-IE"/>
          </a:p>
        </p:txBody>
      </p:sp>
    </p:spTree>
    <p:extLst>
      <p:ext uri="{BB962C8B-B14F-4D97-AF65-F5344CB8AC3E}">
        <p14:creationId xmlns:p14="http://schemas.microsoft.com/office/powerpoint/2010/main" val="2794226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29</a:t>
            </a:fld>
            <a:endParaRPr lang="en-IE"/>
          </a:p>
        </p:txBody>
      </p:sp>
    </p:spTree>
    <p:extLst>
      <p:ext uri="{BB962C8B-B14F-4D97-AF65-F5344CB8AC3E}">
        <p14:creationId xmlns:p14="http://schemas.microsoft.com/office/powerpoint/2010/main" val="3167785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30</a:t>
            </a:fld>
            <a:endParaRPr lang="en-IE"/>
          </a:p>
        </p:txBody>
      </p:sp>
    </p:spTree>
    <p:extLst>
      <p:ext uri="{BB962C8B-B14F-4D97-AF65-F5344CB8AC3E}">
        <p14:creationId xmlns:p14="http://schemas.microsoft.com/office/powerpoint/2010/main" val="2138951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31</a:t>
            </a:fld>
            <a:endParaRPr lang="en-IE"/>
          </a:p>
        </p:txBody>
      </p:sp>
    </p:spTree>
    <p:extLst>
      <p:ext uri="{BB962C8B-B14F-4D97-AF65-F5344CB8AC3E}">
        <p14:creationId xmlns:p14="http://schemas.microsoft.com/office/powerpoint/2010/main" val="305932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A7D6B-38A0-40C0-B1A2-4E6103F0BCBC}" type="slidenum">
              <a:rPr lang="en-IE" smtClean="0"/>
              <a:t>32</a:t>
            </a:fld>
            <a:endParaRPr lang="en-IE"/>
          </a:p>
        </p:txBody>
      </p:sp>
    </p:spTree>
    <p:extLst>
      <p:ext uri="{BB962C8B-B14F-4D97-AF65-F5344CB8AC3E}">
        <p14:creationId xmlns:p14="http://schemas.microsoft.com/office/powerpoint/2010/main" val="299614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F7876-2A29-F59E-4617-653FEBB25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DE87E-C3DD-EB05-CFAC-0F7351983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A3F74-CAD0-433D-0559-CF2164ADC488}"/>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356EB152-F552-5168-EBD6-8A23B97D69B6}"/>
              </a:ext>
            </a:extLst>
          </p:cNvPr>
          <p:cNvSpPr>
            <a:spLocks noGrp="1"/>
          </p:cNvSpPr>
          <p:nvPr>
            <p:ph type="sldNum" sz="quarter" idx="5"/>
          </p:nvPr>
        </p:nvSpPr>
        <p:spPr/>
        <p:txBody>
          <a:bodyPr/>
          <a:lstStyle/>
          <a:p>
            <a:fld id="{40398A8D-3BC4-4660-BC4A-604E5D788B88}" type="slidenum">
              <a:rPr lang="en-IE" smtClean="0"/>
              <a:t>3</a:t>
            </a:fld>
            <a:endParaRPr lang="en-IE"/>
          </a:p>
        </p:txBody>
      </p:sp>
    </p:spTree>
    <p:extLst>
      <p:ext uri="{BB962C8B-B14F-4D97-AF65-F5344CB8AC3E}">
        <p14:creationId xmlns:p14="http://schemas.microsoft.com/office/powerpoint/2010/main" val="2625649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33</a:t>
            </a:fld>
            <a:endParaRPr lang="en-IE"/>
          </a:p>
        </p:txBody>
      </p:sp>
    </p:spTree>
    <p:extLst>
      <p:ext uri="{BB962C8B-B14F-4D97-AF65-F5344CB8AC3E}">
        <p14:creationId xmlns:p14="http://schemas.microsoft.com/office/powerpoint/2010/main" val="4069412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a:extLst>
            <a:ext uri="{FF2B5EF4-FFF2-40B4-BE49-F238E27FC236}">
              <a16:creationId xmlns:a16="http://schemas.microsoft.com/office/drawing/2014/main" id="{27B14030-D2F5-61E2-F00B-A96A20B83BE9}"/>
            </a:ext>
          </a:extLst>
        </p:cNvPr>
        <p:cNvGrpSpPr/>
        <p:nvPr/>
      </p:nvGrpSpPr>
      <p:grpSpPr>
        <a:xfrm>
          <a:off x="0" y="0"/>
          <a:ext cx="0" cy="0"/>
          <a:chOff x="0" y="0"/>
          <a:chExt cx="0" cy="0"/>
        </a:xfrm>
      </p:grpSpPr>
      <p:sp>
        <p:nvSpPr>
          <p:cNvPr id="608" name="Google Shape;608;p44:notes">
            <a:extLst>
              <a:ext uri="{FF2B5EF4-FFF2-40B4-BE49-F238E27FC236}">
                <a16:creationId xmlns:a16="http://schemas.microsoft.com/office/drawing/2014/main" id="{981E5006-D67F-862D-7DE7-55BCCACAF8C0}"/>
              </a:ext>
            </a:extLst>
          </p:cNvPr>
          <p:cNvSpPr txBox="1">
            <a:spLocks noGrp="1"/>
          </p:cNvSpPr>
          <p:nvPr>
            <p:ph type="body" idx="1"/>
          </p:nvPr>
        </p:nvSpPr>
        <p:spPr>
          <a:xfrm>
            <a:off x="493109" y="7095888"/>
            <a:ext cx="3944865" cy="5805729"/>
          </a:xfrm>
          <a:prstGeom prst="rect">
            <a:avLst/>
          </a:prstGeom>
        </p:spPr>
        <p:txBody>
          <a:bodyPr spcFirstLastPara="1" wrap="square" lIns="99044" tIns="49508" rIns="99044" bIns="49508" anchor="t" anchorCtr="0">
            <a:noAutofit/>
          </a:bodyPr>
          <a:lstStyle/>
          <a:p>
            <a:endParaRPr/>
          </a:p>
        </p:txBody>
      </p:sp>
      <p:sp>
        <p:nvSpPr>
          <p:cNvPr id="609" name="Google Shape;609;p44:notes">
            <a:extLst>
              <a:ext uri="{FF2B5EF4-FFF2-40B4-BE49-F238E27FC236}">
                <a16:creationId xmlns:a16="http://schemas.microsoft.com/office/drawing/2014/main" id="{0A566D58-A01B-5C29-DF3D-F27BED0C9D56}"/>
              </a:ext>
            </a:extLst>
          </p:cNvPr>
          <p:cNvSpPr>
            <a:spLocks noGrp="1" noRot="1" noChangeAspect="1"/>
          </p:cNvSpPr>
          <p:nvPr>
            <p:ph type="sldImg" idx="2"/>
          </p:nvPr>
        </p:nvSpPr>
        <p:spPr>
          <a:xfrm>
            <a:off x="-1955800" y="1843088"/>
            <a:ext cx="8842375" cy="49752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487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7360-87D4-9D27-680F-E6AAC29BC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FDC2E-4A83-6C82-4A29-955CF1609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5820F-1E24-2A1C-D13B-1F363A301AE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0E782F0-C13C-1A08-63E7-7F088E3AAFFD}"/>
              </a:ext>
            </a:extLst>
          </p:cNvPr>
          <p:cNvSpPr>
            <a:spLocks noGrp="1"/>
          </p:cNvSpPr>
          <p:nvPr>
            <p:ph type="sldNum" sz="quarter" idx="5"/>
          </p:nvPr>
        </p:nvSpPr>
        <p:spPr/>
        <p:txBody>
          <a:bodyPr/>
          <a:lstStyle/>
          <a:p>
            <a:fld id="{4D9A7D6B-38A0-40C0-B1A2-4E6103F0BCBC}" type="slidenum">
              <a:rPr lang="en-IE" smtClean="0"/>
              <a:t>35</a:t>
            </a:fld>
            <a:endParaRPr lang="en-IE"/>
          </a:p>
        </p:txBody>
      </p:sp>
    </p:spTree>
    <p:extLst>
      <p:ext uri="{BB962C8B-B14F-4D97-AF65-F5344CB8AC3E}">
        <p14:creationId xmlns:p14="http://schemas.microsoft.com/office/powerpoint/2010/main" val="295640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36</a:t>
            </a:fld>
            <a:endParaRPr lang="en-IE"/>
          </a:p>
        </p:txBody>
      </p:sp>
    </p:spTree>
    <p:extLst>
      <p:ext uri="{BB962C8B-B14F-4D97-AF65-F5344CB8AC3E}">
        <p14:creationId xmlns:p14="http://schemas.microsoft.com/office/powerpoint/2010/main" val="3741252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37</a:t>
            </a:fld>
            <a:endParaRPr lang="en-IE"/>
          </a:p>
        </p:txBody>
      </p:sp>
    </p:spTree>
    <p:extLst>
      <p:ext uri="{BB962C8B-B14F-4D97-AF65-F5344CB8AC3E}">
        <p14:creationId xmlns:p14="http://schemas.microsoft.com/office/powerpoint/2010/main" val="1443313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38</a:t>
            </a:fld>
            <a:endParaRPr lang="en-IE"/>
          </a:p>
        </p:txBody>
      </p:sp>
    </p:spTree>
    <p:extLst>
      <p:ext uri="{BB962C8B-B14F-4D97-AF65-F5344CB8AC3E}">
        <p14:creationId xmlns:p14="http://schemas.microsoft.com/office/powerpoint/2010/main" val="3117576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8D24-1F4C-757C-AB50-0EF4A27D3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B11E6-6BC4-7BFD-AE4B-04166D640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A54CC-B716-84F5-67AF-EFEB92A7FE8A}"/>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228A0997-4DD1-8040-3C6B-CE64BBED60BC}"/>
              </a:ext>
            </a:extLst>
          </p:cNvPr>
          <p:cNvSpPr>
            <a:spLocks noGrp="1"/>
          </p:cNvSpPr>
          <p:nvPr>
            <p:ph type="sldNum" sz="quarter" idx="5"/>
          </p:nvPr>
        </p:nvSpPr>
        <p:spPr/>
        <p:txBody>
          <a:bodyPr/>
          <a:lstStyle/>
          <a:p>
            <a:fld id="{40398A8D-3BC4-4660-BC4A-604E5D788B88}" type="slidenum">
              <a:rPr lang="en-IE" smtClean="0"/>
              <a:t>39</a:t>
            </a:fld>
            <a:endParaRPr lang="en-IE"/>
          </a:p>
        </p:txBody>
      </p:sp>
    </p:spTree>
    <p:extLst>
      <p:ext uri="{BB962C8B-B14F-4D97-AF65-F5344CB8AC3E}">
        <p14:creationId xmlns:p14="http://schemas.microsoft.com/office/powerpoint/2010/main" val="1261146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4:notes"/>
          <p:cNvSpPr txBox="1">
            <a:spLocks noGrp="1"/>
          </p:cNvSpPr>
          <p:nvPr>
            <p:ph type="body" idx="1"/>
          </p:nvPr>
        </p:nvSpPr>
        <p:spPr>
          <a:xfrm>
            <a:off x="493109" y="7095888"/>
            <a:ext cx="3944865" cy="5805729"/>
          </a:xfrm>
          <a:prstGeom prst="rect">
            <a:avLst/>
          </a:prstGeom>
        </p:spPr>
        <p:txBody>
          <a:bodyPr spcFirstLastPara="1" wrap="square" lIns="99044" tIns="49508" rIns="99044" bIns="49508" anchor="t" anchorCtr="0">
            <a:noAutofit/>
          </a:bodyPr>
          <a:lstStyle/>
          <a:p>
            <a:endParaRPr/>
          </a:p>
        </p:txBody>
      </p:sp>
      <p:sp>
        <p:nvSpPr>
          <p:cNvPr id="609" name="Google Shape;609;p44:notes"/>
          <p:cNvSpPr>
            <a:spLocks noGrp="1" noRot="1" noChangeAspect="1"/>
          </p:cNvSpPr>
          <p:nvPr>
            <p:ph type="sldImg" idx="2"/>
          </p:nvPr>
        </p:nvSpPr>
        <p:spPr>
          <a:xfrm>
            <a:off x="-1955800" y="1843088"/>
            <a:ext cx="8842375" cy="4975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4</a:t>
            </a:fld>
            <a:endParaRPr lang="en-IE"/>
          </a:p>
        </p:txBody>
      </p:sp>
    </p:spTree>
    <p:extLst>
      <p:ext uri="{BB962C8B-B14F-4D97-AF65-F5344CB8AC3E}">
        <p14:creationId xmlns:p14="http://schemas.microsoft.com/office/powerpoint/2010/main" val="274524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547F5-B26B-9615-CAB5-94714E8AA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0D8A0-58F6-4B4A-D0F6-8DD074A0B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7944D-E43D-7C3E-8783-0E9F35A76E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a:p>
        </p:txBody>
      </p:sp>
      <p:sp>
        <p:nvSpPr>
          <p:cNvPr id="4" name="Slide Number Placeholder 3">
            <a:extLst>
              <a:ext uri="{FF2B5EF4-FFF2-40B4-BE49-F238E27FC236}">
                <a16:creationId xmlns:a16="http://schemas.microsoft.com/office/drawing/2014/main" id="{95A9F7B6-1D5A-CA1A-A1FA-7862419B7FDF}"/>
              </a:ext>
            </a:extLst>
          </p:cNvPr>
          <p:cNvSpPr>
            <a:spLocks noGrp="1"/>
          </p:cNvSpPr>
          <p:nvPr>
            <p:ph type="sldNum" sz="quarter" idx="5"/>
          </p:nvPr>
        </p:nvSpPr>
        <p:spPr/>
        <p:txBody>
          <a:bodyPr/>
          <a:lstStyle/>
          <a:p>
            <a:fld id="{40398A8D-3BC4-4660-BC4A-604E5D788B88}" type="slidenum">
              <a:rPr lang="en-IE" smtClean="0"/>
              <a:t>5</a:t>
            </a:fld>
            <a:endParaRPr lang="en-IE"/>
          </a:p>
        </p:txBody>
      </p:sp>
    </p:spTree>
    <p:extLst>
      <p:ext uri="{BB962C8B-B14F-4D97-AF65-F5344CB8AC3E}">
        <p14:creationId xmlns:p14="http://schemas.microsoft.com/office/powerpoint/2010/main" val="123275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6</a:t>
            </a:fld>
            <a:endParaRPr lang="en-IE"/>
          </a:p>
        </p:txBody>
      </p:sp>
    </p:spTree>
    <p:extLst>
      <p:ext uri="{BB962C8B-B14F-4D97-AF65-F5344CB8AC3E}">
        <p14:creationId xmlns:p14="http://schemas.microsoft.com/office/powerpoint/2010/main" val="222292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8</a:t>
            </a:fld>
            <a:endParaRPr lang="en-IE"/>
          </a:p>
        </p:txBody>
      </p:sp>
    </p:spTree>
    <p:extLst>
      <p:ext uri="{BB962C8B-B14F-4D97-AF65-F5344CB8AC3E}">
        <p14:creationId xmlns:p14="http://schemas.microsoft.com/office/powerpoint/2010/main" val="2425043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9</a:t>
            </a:fld>
            <a:endParaRPr lang="en-IE"/>
          </a:p>
        </p:txBody>
      </p:sp>
    </p:spTree>
    <p:extLst>
      <p:ext uri="{BB962C8B-B14F-4D97-AF65-F5344CB8AC3E}">
        <p14:creationId xmlns:p14="http://schemas.microsoft.com/office/powerpoint/2010/main" val="15365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10</a:t>
            </a:fld>
            <a:endParaRPr lang="en-IE"/>
          </a:p>
        </p:txBody>
      </p:sp>
    </p:spTree>
    <p:extLst>
      <p:ext uri="{BB962C8B-B14F-4D97-AF65-F5344CB8AC3E}">
        <p14:creationId xmlns:p14="http://schemas.microsoft.com/office/powerpoint/2010/main" val="18485845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3.jpeg"/><Relationship Id="rId9"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amp; Subtitle  l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92147569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72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62E17F0A-5EE9-86E9-24B3-3BB05F25D7D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515B56A4-E8EF-13F7-2D75-8DEA98FC27C8}"/>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250C41C5-F769-839B-5C27-51EF88B34FD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090111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493D7BEE-8AA5-A4B3-6608-E47BEB0F8838}"/>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E4AAD831-1A85-248E-B6FB-C1DAF9768777}"/>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38BD33-D18E-77EB-0BBB-2C494D3E6E8F}"/>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26146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8CF39ECE-A175-CF8E-3E44-D55E3BD8541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0DA13B98-EDF3-7FDC-937A-78F9775C4FBE}"/>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EAEA92D8-78A3-1D28-E774-8F2C35A49E4A}"/>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29219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F3ED693-25CB-8E4C-A868-41428AC80AB9}"/>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1" name="Footer Placeholder 3">
            <a:extLst>
              <a:ext uri="{FF2B5EF4-FFF2-40B4-BE49-F238E27FC236}">
                <a16:creationId xmlns:a16="http://schemas.microsoft.com/office/drawing/2014/main" id="{DE8FE0ED-54CC-3702-9686-3A6D59A3044F}"/>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E61CD43C-DAE6-8ECD-FFE7-5A10664773E2}"/>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86524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A8FE454E-E564-5C1B-F926-543CB0A85DD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7" name="Footer Placeholder 3">
            <a:extLst>
              <a:ext uri="{FF2B5EF4-FFF2-40B4-BE49-F238E27FC236}">
                <a16:creationId xmlns:a16="http://schemas.microsoft.com/office/drawing/2014/main" id="{08F55B7E-1B43-B508-E820-4C174A48013C}"/>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2DA3393-AF25-EB4D-82B2-952BFA6A5AF3}"/>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1220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3FC6BF20-FA7A-E970-ABE1-5A900396BF7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6" name="Footer Placeholder 3">
            <a:extLst>
              <a:ext uri="{FF2B5EF4-FFF2-40B4-BE49-F238E27FC236}">
                <a16:creationId xmlns:a16="http://schemas.microsoft.com/office/drawing/2014/main" id="{F772F687-EC36-7312-27FE-F4DB0690914A}"/>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4BEF84E9-84E1-4D0F-E6DB-54F5A3716CE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3005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694EF508-52B1-D783-C23A-3B91F7BE1FFA}"/>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61D2B174-AE76-CFC3-7E75-6BB07683D77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DD3DB970-E0B4-32B4-077A-93B093471CE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38122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307EEB32-2D86-EEAD-68D2-39738B77E3B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F51823DA-2247-40BC-3BD3-8F493C3E06FF}"/>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8B4B57D7-A4AF-4CC0-B4FC-8C6C42E17B2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26205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C41F2112-34CD-B090-A46C-0F21C38AFE5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6A06C3A2-8A2C-A36E-0A52-977DEC121E6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D1EA71-E8CF-A6E8-FCFE-84500A74508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6501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amp; Subtitle  ligh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427858458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D20CA218-FAF3-5E5A-9E70-1F587D6B61F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1DB3ECF7-1D9C-BC33-E4DC-A3163C1BCB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C48572F-182D-7AEB-6AEC-F1AF993F565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18480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D168F624-ED4D-59B5-F013-4C0E23827FAE}"/>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1" name="Footer Placeholder 3">
            <a:extLst>
              <a:ext uri="{FF2B5EF4-FFF2-40B4-BE49-F238E27FC236}">
                <a16:creationId xmlns:a16="http://schemas.microsoft.com/office/drawing/2014/main" id="{F42FF36C-AEFF-42B3-34AF-22E56AFD2B64}"/>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75E6B44C-E4C6-244B-FD92-FDD4C924551C}"/>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97777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D6106A2E-6CDC-2E42-8C1F-B0D07C2CF58F}"/>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7" name="Footer Placeholder 3">
            <a:extLst>
              <a:ext uri="{FF2B5EF4-FFF2-40B4-BE49-F238E27FC236}">
                <a16:creationId xmlns:a16="http://schemas.microsoft.com/office/drawing/2014/main" id="{A152F8E6-C355-3775-C62B-9177CE1032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089F997-4E34-B78D-7D40-69634420CEB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01376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C822598-1FCF-9249-FE5C-118167B99F44}"/>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6" name="Footer Placeholder 3">
            <a:extLst>
              <a:ext uri="{FF2B5EF4-FFF2-40B4-BE49-F238E27FC236}">
                <a16:creationId xmlns:a16="http://schemas.microsoft.com/office/drawing/2014/main" id="{7FEA0737-0070-AC59-A53E-74849F7995E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EFF9D7CC-7E1A-55E7-3882-AC787631AC0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585306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CE37D7F1-A548-4E78-D892-D0BC6EC23C37}"/>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AE9C0755-0DBA-11D3-8E50-A10F7C1E49FB}"/>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6D7679D-3331-4730-DAE8-6497283F7F52}"/>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456286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3DA3458F-4712-F11A-2E11-A1EB02C273DC}"/>
              </a:ext>
            </a:extLst>
          </p:cNvPr>
          <p:cNvPicPr>
            <a:picLocks noChangeAspect="1"/>
          </p:cNvPicPr>
          <p:nvPr userDrawn="1"/>
        </p:nvPicPr>
        <p:blipFill>
          <a:blip r:embed="rId2"/>
          <a:srcRect t="4651" b="35112"/>
          <a:stretch>
            <a:fillRect/>
          </a:stretch>
        </p:blipFill>
        <p:spPr>
          <a:xfrm>
            <a:off x="3862831" y="0"/>
            <a:ext cx="8414894"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3105546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8" name="Picture 4">
            <a:extLst>
              <a:ext uri="{FF2B5EF4-FFF2-40B4-BE49-F238E27FC236}">
                <a16:creationId xmlns:a16="http://schemas.microsoft.com/office/drawing/2014/main" id="{19EC9C28-6C3C-64BB-6B33-D2D28CFF77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a:fillRect/>
          </a:stretch>
        </p:blipFill>
        <p:spPr bwMode="auto">
          <a:xfrm>
            <a:off x="3810071" y="1"/>
            <a:ext cx="83819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472692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47BE0EC6-F365-8E88-6EAC-4FEE6CB870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58937" y="-10887"/>
            <a:ext cx="8738393" cy="6858001"/>
          </a:xfrm>
          <a:prstGeom prst="rect">
            <a:avLst/>
          </a:prstGeom>
          <a:solidFill>
            <a:srgbClr val="C00000">
              <a:alpha val="48000"/>
            </a:srgbClr>
          </a:solidFill>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2" y="-10886"/>
            <a:ext cx="5879989"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2230264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5022AE74-6A87-BA47-8530-0DD3CD7589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31771" y="0"/>
            <a:ext cx="8354673"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44" y="0"/>
            <a:ext cx="585333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444" y="0"/>
            <a:ext cx="5843244"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7444"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849439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A close-up of a piece of paper&#10;&#10;AI-generated content may be incorrect.">
            <a:extLst>
              <a:ext uri="{FF2B5EF4-FFF2-40B4-BE49-F238E27FC236}">
                <a16:creationId xmlns:a16="http://schemas.microsoft.com/office/drawing/2014/main" id="{B210AD6C-D4DA-AC83-3E22-94325B11DB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6061" y="1"/>
            <a:ext cx="8375939"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7284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bench with a dragon and a painting on the wall&#10;&#10;AI-generated content may be incorrect.">
            <a:extLst>
              <a:ext uri="{FF2B5EF4-FFF2-40B4-BE49-F238E27FC236}">
                <a16:creationId xmlns:a16="http://schemas.microsoft.com/office/drawing/2014/main" id="{CD07BE52-4FBA-2527-D861-4D1D06C77B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0065" y="0"/>
            <a:ext cx="11696760"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482527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9372" y="-12700"/>
            <a:ext cx="6223000" cy="6858000"/>
          </a:xfrm>
          <a:prstGeom prst="rect">
            <a:avLst/>
          </a:prstGeom>
        </p:spPr>
      </p:pic>
      <p:pic>
        <p:nvPicPr>
          <p:cNvPr id="2050" name="Picture 2" descr="A vivid depiction of Apollo, the ancient Greek god of light and music,  playing a golden lyre under the sun's radiant beams">
            <a:extLst>
              <a:ext uri="{FF2B5EF4-FFF2-40B4-BE49-F238E27FC236}">
                <a16:creationId xmlns:a16="http://schemas.microsoft.com/office/drawing/2014/main" id="{EC8BFAA5-A18A-FBE4-4EF7-FC4255EBE5B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3534301" y="-12700"/>
            <a:ext cx="8663256" cy="6977380"/>
          </a:xfrm>
          <a:prstGeom prst="rect">
            <a:avLst/>
          </a:prstGeom>
          <a:noFill/>
          <a:extLst>
            <a:ext uri="{909E8E84-426E-40DD-AFC4-6F175D3DCCD1}">
              <a14:hiddenFill xmlns:a14="http://schemas.microsoft.com/office/drawing/2010/main">
                <a:solidFill>
                  <a:srgbClr val="FFFFFF"/>
                </a:solidFill>
              </a14:hiddenFill>
            </a:ext>
          </a:extLst>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527365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painting of a person and person&#10;&#10;Description automatically generated">
            <a:extLst>
              <a:ext uri="{FF2B5EF4-FFF2-40B4-BE49-F238E27FC236}">
                <a16:creationId xmlns:a16="http://schemas.microsoft.com/office/drawing/2014/main" id="{D8F2B683-E4B7-19A0-8C0E-6AD1D05A59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90486" y="0"/>
            <a:ext cx="8507071"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2315"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426575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9A09-F8BE-88E6-BA4B-9FEC1271F142}"/>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280987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0577AA4A-A491-7958-A596-373E6AC6B2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24918" y="-193480"/>
            <a:ext cx="9216617" cy="8180643"/>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10849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5101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781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9729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59788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38320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5.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4.png"/><Relationship Id="rId5" Type="http://schemas.openxmlformats.org/officeDocument/2006/relationships/slideLayout" Target="../slideLayouts/slideLayout15.xml"/><Relationship Id="rId10" Type="http://schemas.openxmlformats.org/officeDocument/2006/relationships/image" Target="../media/image23.svg"/><Relationship Id="rId4" Type="http://schemas.openxmlformats.org/officeDocument/2006/relationships/slideLayout" Target="../slideLayouts/slideLayout14.xml"/><Relationship Id="rId9" Type="http://schemas.openxmlformats.org/officeDocument/2006/relationships/image" Target="../media/image2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26.png"/><Relationship Id="rId3" Type="http://schemas.openxmlformats.org/officeDocument/2006/relationships/slideLayout" Target="../slideLayouts/slideLayout20.xml"/><Relationship Id="rId21" Type="http://schemas.openxmlformats.org/officeDocument/2006/relationships/image" Target="../media/image3.sv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7.sv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807117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Tagline balck">
            <a:extLst>
              <a:ext uri="{FF2B5EF4-FFF2-40B4-BE49-F238E27FC236}">
                <a16:creationId xmlns:a16="http://schemas.microsoft.com/office/drawing/2014/main" id="{2B2EEFF1-F9C4-54BC-1AAC-E59A01D24F2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26" cy="420686"/>
          </a:xfrm>
          <a:prstGeom prst="rect">
            <a:avLst/>
          </a:prstGeom>
        </p:spPr>
      </p:pic>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Date Placeholder 2">
            <a:extLst>
              <a:ext uri="{FF2B5EF4-FFF2-40B4-BE49-F238E27FC236}">
                <a16:creationId xmlns:a16="http://schemas.microsoft.com/office/drawing/2014/main" id="{69600CFA-360F-FE9A-024C-4ED0D94F9D9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2" name="Footer Placeholder 3">
            <a:extLst>
              <a:ext uri="{FF2B5EF4-FFF2-40B4-BE49-F238E27FC236}">
                <a16:creationId xmlns:a16="http://schemas.microsoft.com/office/drawing/2014/main" id="{33A777B9-099E-0BE2-37CE-208164DC3CA4}"/>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3" name="Slide Number Placeholder 4">
            <a:extLst>
              <a:ext uri="{FF2B5EF4-FFF2-40B4-BE49-F238E27FC236}">
                <a16:creationId xmlns:a16="http://schemas.microsoft.com/office/drawing/2014/main" id="{75EF9B09-CFD1-0EFD-031F-5191823B3E99}"/>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6345703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6"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DA7461-6BCB-787F-8686-337D55A28E0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693427" y="6347019"/>
            <a:ext cx="3334318" cy="420685"/>
          </a:xfrm>
          <a:prstGeom prst="rect">
            <a:avLst/>
          </a:prstGeom>
        </p:spPr>
      </p:pic>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E433BEB-E663-3FC4-69E6-D2FE929206E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1" name="Footer Placeholder 3">
            <a:extLst>
              <a:ext uri="{FF2B5EF4-FFF2-40B4-BE49-F238E27FC236}">
                <a16:creationId xmlns:a16="http://schemas.microsoft.com/office/drawing/2014/main" id="{EEF992B7-500A-F63F-3935-F0BB0242A4E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C91D3E72-AA00-455D-FC16-4DF4160090D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95836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 id="2147483732" r:id="rId8"/>
    <p:sldLayoutId id="2147483755" r:id="rId9"/>
    <p:sldLayoutId id="2147483729" r:id="rId10"/>
    <p:sldLayoutId id="2147483730" r:id="rId11"/>
    <p:sldLayoutId id="2147483731" r:id="rId12"/>
    <p:sldLayoutId id="2147483712" r:id="rId13"/>
    <p:sldLayoutId id="2147483727" r:id="rId14"/>
    <p:sldLayoutId id="2147483711" r:id="rId15"/>
    <p:sldLayoutId id="2147483752" r:id="rId16"/>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69.png"/><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71.jpeg"/></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hyperlink" Target="https://menotomymatters.com/howto/covid-libraries/" TargetMode="External"/><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jpe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5.png"/><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video" Target="https://jctie-my.sharepoint.com/:v:/g/personal/derek_kirwan_oide_ie/EVYcuPxkxeRIj1sauN3CoG8Br_meC6dopN4XuO-RkRGHNw?e=osiubD&amp;nav=eyJyZWZlcnJhbEluZm8iOnsicmVmZXJyYWxBcHAiOiJTdHJlYW1XZWJBcHAiLCJyZWZlcnJhbFZpZXciOiJTaGFyZURpYWxvZyIsInJlZmVycmFsQXBwUGxhdGZvcm0iOiJXZWIiLCJyZWZlcnJhbE1vZGUiOiJ2aWV3In19" TargetMode="External"/><Relationship Id="rId5" Type="http://schemas.openxmlformats.org/officeDocument/2006/relationships/image" Target="../media/image91.jpeg"/><Relationship Id="rId4" Type="http://schemas.openxmlformats.org/officeDocument/2006/relationships/image" Target="../media/image90.jpe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94.jpe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40.jpeg"/><Relationship Id="rId4" Type="http://schemas.openxmlformats.org/officeDocument/2006/relationships/image" Target="../media/image39.jpe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1.jpe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49.svg"/><Relationship Id="rId3" Type="http://schemas.openxmlformats.org/officeDocument/2006/relationships/image" Target="../media/image55.jpeg"/><Relationship Id="rId7" Type="http://schemas.openxmlformats.org/officeDocument/2006/relationships/image" Target="../media/image58.png"/><Relationship Id="rId12"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47.png"/><Relationship Id="rId10" Type="http://schemas.openxmlformats.org/officeDocument/2006/relationships/image" Target="../media/image61.svg"/><Relationship Id="rId4" Type="http://schemas.openxmlformats.org/officeDocument/2006/relationships/image" Target="../media/image56.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26BF-BBC1-4B1B-69B4-45FE3542D77E}"/>
              </a:ext>
            </a:extLst>
          </p:cNvPr>
          <p:cNvSpPr>
            <a:spLocks noGrp="1"/>
          </p:cNvSpPr>
          <p:nvPr>
            <p:ph type="title"/>
          </p:nvPr>
        </p:nvSpPr>
        <p:spPr>
          <a:xfrm>
            <a:off x="247260" y="1867641"/>
            <a:ext cx="3857625" cy="1069975"/>
          </a:xfrm>
        </p:spPr>
        <p:txBody>
          <a:bodyPr anchor="ctr">
            <a:normAutofit/>
          </a:bodyPr>
          <a:lstStyle/>
          <a:p>
            <a:r>
              <a:rPr lang="en-IE" sz="4000"/>
              <a:t>Session 2</a:t>
            </a:r>
          </a:p>
        </p:txBody>
      </p:sp>
      <p:sp>
        <p:nvSpPr>
          <p:cNvPr id="4" name="Text Placeholder 3">
            <a:extLst>
              <a:ext uri="{FF2B5EF4-FFF2-40B4-BE49-F238E27FC236}">
                <a16:creationId xmlns:a16="http://schemas.microsoft.com/office/drawing/2014/main" id="{C4DEE756-5E85-61E1-D1B0-9D6855291033}"/>
              </a:ext>
            </a:extLst>
          </p:cNvPr>
          <p:cNvSpPr>
            <a:spLocks noGrp="1"/>
          </p:cNvSpPr>
          <p:nvPr>
            <p:ph type="body" sz="half" idx="2"/>
          </p:nvPr>
        </p:nvSpPr>
        <p:spPr>
          <a:xfrm>
            <a:off x="247260" y="2937616"/>
            <a:ext cx="4941428" cy="3691231"/>
          </a:xfrm>
        </p:spPr>
        <p:txBody>
          <a:bodyPr>
            <a:noAutofit/>
          </a:bodyPr>
          <a:lstStyle/>
          <a:p>
            <a:pPr>
              <a:lnSpc>
                <a:spcPct val="100000"/>
              </a:lnSpc>
            </a:pPr>
            <a:r>
              <a:rPr lang="en-IE" sz="3000"/>
              <a:t>Making connections, evaluating sources, conducting research and finding a narrow focus for the Research Study Report</a:t>
            </a:r>
          </a:p>
        </p:txBody>
      </p:sp>
    </p:spTree>
    <p:extLst>
      <p:ext uri="{BB962C8B-B14F-4D97-AF65-F5344CB8AC3E}">
        <p14:creationId xmlns:p14="http://schemas.microsoft.com/office/powerpoint/2010/main" val="32575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irs on a patio on side of lake">
            <a:extLst>
              <a:ext uri="{FF2B5EF4-FFF2-40B4-BE49-F238E27FC236}">
                <a16:creationId xmlns:a16="http://schemas.microsoft.com/office/drawing/2014/main" id="{76E26D72-F396-B441-524F-D6A9FBC65AB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
            <a:ext cx="12192000" cy="6858001"/>
          </a:xfrm>
        </p:spPr>
      </p:pic>
      <p:sp>
        <p:nvSpPr>
          <p:cNvPr id="2" name="Title 1">
            <a:extLst>
              <a:ext uri="{FF2B5EF4-FFF2-40B4-BE49-F238E27FC236}">
                <a16:creationId xmlns:a16="http://schemas.microsoft.com/office/drawing/2014/main" id="{37C3B27E-DDD1-BE4A-78E6-56DF14DF68D7}"/>
              </a:ext>
            </a:extLst>
          </p:cNvPr>
          <p:cNvSpPr>
            <a:spLocks noGrp="1"/>
          </p:cNvSpPr>
          <p:nvPr>
            <p:ph type="title"/>
          </p:nvPr>
        </p:nvSpPr>
        <p:spPr>
          <a:xfrm>
            <a:off x="838200" y="214812"/>
            <a:ext cx="10515600" cy="1325563"/>
          </a:xfrm>
        </p:spPr>
        <p:txBody>
          <a:bodyPr/>
          <a:lstStyle/>
          <a:p>
            <a:r>
              <a:rPr lang="en-GB">
                <a:solidFill>
                  <a:schemeClr val="bg1"/>
                </a:solidFill>
              </a:rPr>
              <a:t>PAUSE</a:t>
            </a:r>
          </a:p>
        </p:txBody>
      </p:sp>
      <p:pic>
        <p:nvPicPr>
          <p:cNvPr id="7" name="Picture 6" descr="A pair of shoes on a shelf&#10;&#10;Description automatically generated">
            <a:extLst>
              <a:ext uri="{FF2B5EF4-FFF2-40B4-BE49-F238E27FC236}">
                <a16:creationId xmlns:a16="http://schemas.microsoft.com/office/drawing/2014/main" id="{401988B4-B337-6793-6F2D-C04A11C0E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83329"/>
            <a:ext cx="1354846" cy="1074671"/>
          </a:xfrm>
          <a:prstGeom prst="rect">
            <a:avLst/>
          </a:prstGeom>
        </p:spPr>
      </p:pic>
    </p:spTree>
    <p:extLst>
      <p:ext uri="{BB962C8B-B14F-4D97-AF65-F5344CB8AC3E}">
        <p14:creationId xmlns:p14="http://schemas.microsoft.com/office/powerpoint/2010/main" val="177653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en grass field with blue sky">
            <a:extLst>
              <a:ext uri="{FF2B5EF4-FFF2-40B4-BE49-F238E27FC236}">
                <a16:creationId xmlns:a16="http://schemas.microsoft.com/office/drawing/2014/main" id="{52F43AE0-EF03-F11F-B158-0E60863205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1"/>
          </a:xfrm>
          <a:prstGeom prst="rect">
            <a:avLst/>
          </a:prstGeom>
        </p:spPr>
      </p:pic>
      <p:sp>
        <p:nvSpPr>
          <p:cNvPr id="2" name="Title 1">
            <a:extLst>
              <a:ext uri="{FF2B5EF4-FFF2-40B4-BE49-F238E27FC236}">
                <a16:creationId xmlns:a16="http://schemas.microsoft.com/office/drawing/2014/main" id="{F96245DE-4C7C-4376-F4A9-A9F0736BCA74}"/>
              </a:ext>
            </a:extLst>
          </p:cNvPr>
          <p:cNvSpPr>
            <a:spLocks noGrp="1"/>
          </p:cNvSpPr>
          <p:nvPr>
            <p:ph type="title"/>
          </p:nvPr>
        </p:nvSpPr>
        <p:spPr>
          <a:xfrm>
            <a:off x="0" y="1"/>
            <a:ext cx="12192000" cy="1949116"/>
          </a:xfrm>
          <a:solidFill>
            <a:schemeClr val="bg1">
              <a:alpha val="54000"/>
            </a:schemeClr>
          </a:solidFill>
        </p:spPr>
        <p:txBody>
          <a:bodyPr>
            <a:normAutofit/>
          </a:bodyPr>
          <a:lstStyle/>
          <a:p>
            <a:pPr algn="ctr"/>
            <a:r>
              <a:rPr lang="en-IE" sz="4000">
                <a:solidFill>
                  <a:schemeClr val="tx1"/>
                </a:solidFill>
              </a:rPr>
              <a:t>What </a:t>
            </a:r>
            <a:r>
              <a:rPr lang="en-IE" sz="4000">
                <a:solidFill>
                  <a:schemeClr val="bg1"/>
                </a:solidFill>
              </a:rPr>
              <a:t>questions</a:t>
            </a:r>
            <a:r>
              <a:rPr lang="en-IE" sz="4000">
                <a:solidFill>
                  <a:schemeClr val="tx1"/>
                </a:solidFill>
              </a:rPr>
              <a:t> do you have?</a:t>
            </a:r>
            <a:br>
              <a:rPr lang="en-IE" sz="4000">
                <a:solidFill>
                  <a:schemeClr val="tx1"/>
                </a:solidFill>
              </a:rPr>
            </a:br>
            <a:r>
              <a:rPr lang="en-IE" sz="4000">
                <a:solidFill>
                  <a:schemeClr val="tx1"/>
                </a:solidFill>
              </a:rPr>
              <a:t>What </a:t>
            </a:r>
            <a:r>
              <a:rPr lang="en-IE" sz="4000">
                <a:solidFill>
                  <a:schemeClr val="bg1"/>
                </a:solidFill>
              </a:rPr>
              <a:t>broad area </a:t>
            </a:r>
            <a:r>
              <a:rPr lang="en-IE" sz="4000">
                <a:solidFill>
                  <a:schemeClr val="tx1"/>
                </a:solidFill>
              </a:rPr>
              <a:t>will you now examine more closely?</a:t>
            </a:r>
            <a:endParaRPr lang="en-GB" sz="4000">
              <a:solidFill>
                <a:schemeClr val="tx1"/>
              </a:solidFill>
            </a:endParaRPr>
          </a:p>
        </p:txBody>
      </p:sp>
      <p:pic>
        <p:nvPicPr>
          <p:cNvPr id="4" name="Picture 3" descr="A pair of shoes on a shelf&#10;&#10;Description automatically generated">
            <a:extLst>
              <a:ext uri="{FF2B5EF4-FFF2-40B4-BE49-F238E27FC236}">
                <a16:creationId xmlns:a16="http://schemas.microsoft.com/office/drawing/2014/main" id="{153A951C-C0B1-937C-5B59-410452F6D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83328"/>
            <a:ext cx="1354846" cy="1074671"/>
          </a:xfrm>
          <a:prstGeom prst="rect">
            <a:avLst/>
          </a:prstGeom>
        </p:spPr>
      </p:pic>
    </p:spTree>
    <p:extLst>
      <p:ext uri="{BB962C8B-B14F-4D97-AF65-F5344CB8AC3E}">
        <p14:creationId xmlns:p14="http://schemas.microsoft.com/office/powerpoint/2010/main" val="273772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23C7B-6EEA-2A3D-2543-8DAC41200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70B13-C3FC-19F5-62F9-2621333DCA97}"/>
              </a:ext>
            </a:extLst>
          </p:cNvPr>
          <p:cNvSpPr>
            <a:spLocks noGrp="1"/>
          </p:cNvSpPr>
          <p:nvPr>
            <p:ph type="title"/>
          </p:nvPr>
        </p:nvSpPr>
        <p:spPr>
          <a:xfrm>
            <a:off x="177174" y="64028"/>
            <a:ext cx="9686283" cy="1325563"/>
          </a:xfrm>
        </p:spPr>
        <p:txBody>
          <a:bodyPr>
            <a:normAutofit fontScale="90000"/>
          </a:bodyPr>
          <a:lstStyle/>
          <a:p>
            <a:r>
              <a:rPr lang="en-IE"/>
              <a:t>Key Document:</a:t>
            </a:r>
            <a:br>
              <a:rPr lang="en-IE"/>
            </a:br>
            <a:r>
              <a:rPr lang="en-IE"/>
              <a:t>Guidance to Support the Research Study</a:t>
            </a:r>
          </a:p>
        </p:txBody>
      </p:sp>
      <p:pic>
        <p:nvPicPr>
          <p:cNvPr id="3" name="Picture 2">
            <a:extLst>
              <a:ext uri="{FF2B5EF4-FFF2-40B4-BE49-F238E27FC236}">
                <a16:creationId xmlns:a16="http://schemas.microsoft.com/office/drawing/2014/main" id="{1EE597C5-20EB-27A9-76D2-6DECE9329F65}"/>
              </a:ext>
            </a:extLst>
          </p:cNvPr>
          <p:cNvPicPr>
            <a:picLocks noChangeAspect="1"/>
          </p:cNvPicPr>
          <p:nvPr/>
        </p:nvPicPr>
        <p:blipFill>
          <a:blip r:embed="rId3"/>
          <a:srcRect l="2635" r="3278" b="5822"/>
          <a:stretch/>
        </p:blipFill>
        <p:spPr>
          <a:xfrm>
            <a:off x="2154666" y="1604561"/>
            <a:ext cx="3273658" cy="4444440"/>
          </a:xfrm>
          <a:prstGeom prst="rect">
            <a:avLst/>
          </a:prstGeom>
          <a:ln>
            <a:solidFill>
              <a:schemeClr val="bg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DF681977-0F8A-F09A-26F3-263DC600DB5A}"/>
              </a:ext>
            </a:extLst>
          </p:cNvPr>
          <p:cNvPicPr>
            <a:picLocks noChangeAspect="1"/>
          </p:cNvPicPr>
          <p:nvPr/>
        </p:nvPicPr>
        <p:blipFill>
          <a:blip r:embed="rId4"/>
          <a:stretch>
            <a:fillRect/>
          </a:stretch>
        </p:blipFill>
        <p:spPr>
          <a:xfrm>
            <a:off x="6763678" y="1615918"/>
            <a:ext cx="3286392" cy="4433083"/>
          </a:xfrm>
          <a:prstGeom prst="rect">
            <a:avLst/>
          </a:prstGeom>
          <a:ln>
            <a:solidFill>
              <a:schemeClr val="bg1"/>
            </a:solidFill>
          </a:ln>
          <a:effectLst>
            <a:outerShdw blurRad="63500" sx="102000" sy="102000" algn="ctr" rotWithShape="0">
              <a:prstClr val="black">
                <a:alpha val="40000"/>
              </a:prstClr>
            </a:outerShdw>
          </a:effectLst>
        </p:spPr>
      </p:pic>
      <p:sp>
        <p:nvSpPr>
          <p:cNvPr id="4" name="Title 1">
            <a:extLst>
              <a:ext uri="{FF2B5EF4-FFF2-40B4-BE49-F238E27FC236}">
                <a16:creationId xmlns:a16="http://schemas.microsoft.com/office/drawing/2014/main" id="{B2D831F5-D1B3-48D2-4008-F7B84CBFD56E}"/>
              </a:ext>
            </a:extLst>
          </p:cNvPr>
          <p:cNvSpPr txBox="1">
            <a:spLocks/>
          </p:cNvSpPr>
          <p:nvPr/>
        </p:nvSpPr>
        <p:spPr>
          <a:xfrm>
            <a:off x="4350491" y="4886793"/>
            <a:ext cx="3491018" cy="947238"/>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lnSpc>
                <a:spcPct val="120000"/>
              </a:lnSpc>
            </a:pPr>
            <a:r>
              <a:rPr lang="en-IE">
                <a:solidFill>
                  <a:schemeClr val="tx1"/>
                </a:solidFill>
              </a:rPr>
              <a:t>Read page 6 closely </a:t>
            </a:r>
            <a:r>
              <a:rPr lang="en-IE">
                <a:solidFill>
                  <a:schemeClr val="bg1"/>
                </a:solidFill>
              </a:rPr>
              <a:t>with purpose</a:t>
            </a:r>
            <a:endParaRPr lang="en-GB">
              <a:solidFill>
                <a:schemeClr val="bg1"/>
              </a:solidFill>
            </a:endParaRPr>
          </a:p>
        </p:txBody>
      </p:sp>
      <p:sp>
        <p:nvSpPr>
          <p:cNvPr id="5" name="Title 1">
            <a:extLst>
              <a:ext uri="{FF2B5EF4-FFF2-40B4-BE49-F238E27FC236}">
                <a16:creationId xmlns:a16="http://schemas.microsoft.com/office/drawing/2014/main" id="{29DDBCC0-736C-D140-F471-EBEE6A2661F2}"/>
              </a:ext>
            </a:extLst>
          </p:cNvPr>
          <p:cNvSpPr txBox="1">
            <a:spLocks/>
          </p:cNvSpPr>
          <p:nvPr/>
        </p:nvSpPr>
        <p:spPr>
          <a:xfrm>
            <a:off x="4350491" y="3826781"/>
            <a:ext cx="3491018" cy="947238"/>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lnSpc>
                <a:spcPct val="120000"/>
              </a:lnSpc>
            </a:pPr>
            <a:r>
              <a:rPr lang="en-IE">
                <a:solidFill>
                  <a:schemeClr val="tx1"/>
                </a:solidFill>
              </a:rPr>
              <a:t>What </a:t>
            </a:r>
            <a:r>
              <a:rPr lang="en-IE">
                <a:solidFill>
                  <a:schemeClr val="bg1"/>
                </a:solidFill>
              </a:rPr>
              <a:t>questions</a:t>
            </a:r>
            <a:r>
              <a:rPr lang="en-IE">
                <a:solidFill>
                  <a:schemeClr val="tx1"/>
                </a:solidFill>
              </a:rPr>
              <a:t> do you want answered?</a:t>
            </a:r>
            <a:endParaRPr lang="en-GB">
              <a:solidFill>
                <a:srgbClr val="FF0000"/>
              </a:solidFill>
            </a:endParaRPr>
          </a:p>
        </p:txBody>
      </p:sp>
      <p:pic>
        <p:nvPicPr>
          <p:cNvPr id="6" name="Picture 5" descr="A pair of shoes on a shelf&#10;&#10;Description automatically generated">
            <a:extLst>
              <a:ext uri="{FF2B5EF4-FFF2-40B4-BE49-F238E27FC236}">
                <a16:creationId xmlns:a16="http://schemas.microsoft.com/office/drawing/2014/main" id="{D073C5A2-BDBC-DA8F-60AE-81ECA716C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01464"/>
            <a:ext cx="1354846" cy="1074671"/>
          </a:xfrm>
          <a:prstGeom prst="rect">
            <a:avLst/>
          </a:prstGeom>
        </p:spPr>
      </p:pic>
    </p:spTree>
    <p:extLst>
      <p:ext uri="{BB962C8B-B14F-4D97-AF65-F5344CB8AC3E}">
        <p14:creationId xmlns:p14="http://schemas.microsoft.com/office/powerpoint/2010/main" val="95542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ir of shoes on a shelf&#10;&#10;Description automatically generated">
            <a:extLst>
              <a:ext uri="{FF2B5EF4-FFF2-40B4-BE49-F238E27FC236}">
                <a16:creationId xmlns:a16="http://schemas.microsoft.com/office/drawing/2014/main" id="{A63E2E2A-9FD4-B97D-98F5-D445CAF88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47471"/>
            <a:ext cx="1170774" cy="928664"/>
          </a:xfrm>
          <a:prstGeom prst="rect">
            <a:avLst/>
          </a:prstGeom>
        </p:spPr>
      </p:pic>
      <p:pic>
        <p:nvPicPr>
          <p:cNvPr id="2050" name="Picture 2">
            <a:extLst>
              <a:ext uri="{FF2B5EF4-FFF2-40B4-BE49-F238E27FC236}">
                <a16:creationId xmlns:a16="http://schemas.microsoft.com/office/drawing/2014/main" id="{5F37E92E-B246-5343-0979-8D9D8B41B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83314" y="1275938"/>
            <a:ext cx="3586607" cy="4598388"/>
          </a:xfrm>
          <a:prstGeom prst="rect">
            <a:avLst/>
          </a:prstGeom>
          <a:noFill/>
          <a:ln>
            <a:solidFill>
              <a:srgbClr val="26447C"/>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134157F-94E2-B352-F9DF-6734D6C1D93A}"/>
              </a:ext>
            </a:extLst>
          </p:cNvPr>
          <p:cNvSpPr/>
          <p:nvPr/>
        </p:nvSpPr>
        <p:spPr>
          <a:xfrm>
            <a:off x="190314" y="155972"/>
            <a:ext cx="10135715" cy="983431"/>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0A5B445F-ABA4-67C1-0F9C-8DC4177E7D77}"/>
              </a:ext>
            </a:extLst>
          </p:cNvPr>
          <p:cNvSpPr>
            <a:spLocks noGrp="1"/>
          </p:cNvSpPr>
          <p:nvPr>
            <p:ph type="title"/>
          </p:nvPr>
        </p:nvSpPr>
        <p:spPr>
          <a:xfrm>
            <a:off x="190314" y="19436"/>
            <a:ext cx="9325068" cy="1325563"/>
          </a:xfrm>
        </p:spPr>
        <p:txBody>
          <a:bodyPr>
            <a:normAutofit/>
          </a:bodyPr>
          <a:lstStyle/>
          <a:p>
            <a:r>
              <a:rPr lang="en-IE"/>
              <a:t>What is your research focus? Share </a:t>
            </a:r>
          </a:p>
        </p:txBody>
      </p:sp>
      <p:pic>
        <p:nvPicPr>
          <p:cNvPr id="2052" name="Picture 4">
            <a:extLst>
              <a:ext uri="{FF2B5EF4-FFF2-40B4-BE49-F238E27FC236}">
                <a16:creationId xmlns:a16="http://schemas.microsoft.com/office/drawing/2014/main" id="{F2736F9C-645E-DA72-EA18-AE41CAF91B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a:fillRect/>
          </a:stretch>
        </p:blipFill>
        <p:spPr bwMode="auto">
          <a:xfrm>
            <a:off x="5560434" y="1257718"/>
            <a:ext cx="6253766" cy="3235679"/>
          </a:xfrm>
          <a:prstGeom prst="rect">
            <a:avLst/>
          </a:prstGeom>
          <a:noFill/>
          <a:ln>
            <a:solidFill>
              <a:srgbClr val="26447C"/>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077A36E-16BB-4EE1-B4FD-010C9EBA6C5B}"/>
              </a:ext>
            </a:extLst>
          </p:cNvPr>
          <p:cNvSpPr txBox="1"/>
          <p:nvPr/>
        </p:nvSpPr>
        <p:spPr>
          <a:xfrm>
            <a:off x="5560434" y="4593617"/>
            <a:ext cx="6306684" cy="2031325"/>
          </a:xfrm>
          <a:prstGeom prst="rect">
            <a:avLst/>
          </a:prstGeom>
          <a:solidFill>
            <a:schemeClr val="bg1"/>
          </a:solidFill>
        </p:spPr>
        <p:txBody>
          <a:bodyPr wrap="square">
            <a:spAutoFit/>
          </a:bodyPr>
          <a:lstStyle/>
          <a:p>
            <a:r>
              <a:rPr lang="el-GR" dirty="0"/>
              <a:t>[2] αὐτὴ δὲ κατέκειτο μὲν ὑπὸ σκιάδι χρυσοπάστῳ κεκοσμημένη γραφικῶς ὥσπερ Ἀφροδίτη, παῖδες δὲ τοῖς γραφικοῖς Ἔρωσιν εἰκασμένοι παρ᾽ ἑκάτερον ἑστῶτες ἐρρίπιζον. ὁμοίως δὲ καὶ θεραπαινίδες αἱ καλλιστεύουσαι Νηρηΐδων ἔχουσαι καὶ Χαρίτων στολάς, αἱ μὲν πρὸς οἴαξιν, αἱ δὲ πρὸς κάλοις ἦσαν. ὀδμαὶ δὲ θαυμασταὶ τὰς ὄχθας ἀπὸ θυμιαμάτων πολλῶν κατεῖχον.</a:t>
            </a:r>
            <a:endParaRPr lang="en-GB" dirty="0"/>
          </a:p>
        </p:txBody>
      </p:sp>
      <p:sp>
        <p:nvSpPr>
          <p:cNvPr id="13" name="Rectangle 12">
            <a:extLst>
              <a:ext uri="{FF2B5EF4-FFF2-40B4-BE49-F238E27FC236}">
                <a16:creationId xmlns:a16="http://schemas.microsoft.com/office/drawing/2014/main" id="{0E5DA525-D460-BADB-BA9B-F1F072DA34A5}"/>
              </a:ext>
            </a:extLst>
          </p:cNvPr>
          <p:cNvSpPr/>
          <p:nvPr/>
        </p:nvSpPr>
        <p:spPr>
          <a:xfrm>
            <a:off x="7794171" y="6237513"/>
            <a:ext cx="4386943" cy="6059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639802C-C9E3-DC81-6FE0-455D30459F49}"/>
              </a:ext>
            </a:extLst>
          </p:cNvPr>
          <p:cNvSpPr txBox="1"/>
          <p:nvPr/>
        </p:nvSpPr>
        <p:spPr>
          <a:xfrm>
            <a:off x="10161815" y="6355829"/>
            <a:ext cx="6128656" cy="369332"/>
          </a:xfrm>
          <a:prstGeom prst="rect">
            <a:avLst/>
          </a:prstGeom>
          <a:noFill/>
        </p:spPr>
        <p:txBody>
          <a:bodyPr wrap="square">
            <a:spAutoFit/>
          </a:bodyPr>
          <a:lstStyle/>
          <a:p>
            <a:r>
              <a:rPr lang="en-GB"/>
              <a:t>Plut. Ant. 26.2</a:t>
            </a:r>
          </a:p>
        </p:txBody>
      </p:sp>
      <p:sp>
        <p:nvSpPr>
          <p:cNvPr id="19" name="Oval 18">
            <a:extLst>
              <a:ext uri="{FF2B5EF4-FFF2-40B4-BE49-F238E27FC236}">
                <a16:creationId xmlns:a16="http://schemas.microsoft.com/office/drawing/2014/main" id="{DE51A9E8-8752-8F1C-DA30-9267B6B88231}"/>
              </a:ext>
            </a:extLst>
          </p:cNvPr>
          <p:cNvSpPr/>
          <p:nvPr/>
        </p:nvSpPr>
        <p:spPr>
          <a:xfrm>
            <a:off x="1304823" y="1375458"/>
            <a:ext cx="3165098" cy="35650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52351FE0-76F0-73E4-A950-F20C4CECBC18}"/>
              </a:ext>
            </a:extLst>
          </p:cNvPr>
          <p:cNvCxnSpPr>
            <a:cxnSpLocks/>
            <a:stCxn id="19" idx="6"/>
          </p:cNvCxnSpPr>
          <p:nvPr/>
        </p:nvCxnSpPr>
        <p:spPr>
          <a:xfrm>
            <a:off x="4469921" y="3157974"/>
            <a:ext cx="1037595" cy="17825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65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2AAB0-4086-58D0-0894-701E84CD5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D36EE-F5A9-E06D-01F6-1D9196260190}"/>
              </a:ext>
            </a:extLst>
          </p:cNvPr>
          <p:cNvSpPr>
            <a:spLocks noGrp="1"/>
          </p:cNvSpPr>
          <p:nvPr>
            <p:ph type="title"/>
          </p:nvPr>
        </p:nvSpPr>
        <p:spPr>
          <a:xfrm>
            <a:off x="186504" y="40917"/>
            <a:ext cx="9686283" cy="1325563"/>
          </a:xfrm>
        </p:spPr>
        <p:txBody>
          <a:bodyPr>
            <a:normAutofit fontScale="90000"/>
          </a:bodyPr>
          <a:lstStyle/>
          <a:p>
            <a:r>
              <a:rPr lang="en-IE"/>
              <a:t>Key Document:</a:t>
            </a:r>
            <a:br>
              <a:rPr lang="en-IE"/>
            </a:br>
            <a:r>
              <a:rPr lang="en-IE"/>
              <a:t>Guidance to Support the Research Study</a:t>
            </a:r>
          </a:p>
        </p:txBody>
      </p:sp>
      <p:pic>
        <p:nvPicPr>
          <p:cNvPr id="3" name="Picture 2">
            <a:extLst>
              <a:ext uri="{FF2B5EF4-FFF2-40B4-BE49-F238E27FC236}">
                <a16:creationId xmlns:a16="http://schemas.microsoft.com/office/drawing/2014/main" id="{0BD0AFB3-D1F3-2F4E-C8EB-F2426A79377B}"/>
              </a:ext>
            </a:extLst>
          </p:cNvPr>
          <p:cNvPicPr>
            <a:picLocks noChangeAspect="1"/>
          </p:cNvPicPr>
          <p:nvPr/>
        </p:nvPicPr>
        <p:blipFill>
          <a:blip r:embed="rId3"/>
          <a:srcRect l="2635" r="3278" b="5822"/>
          <a:stretch/>
        </p:blipFill>
        <p:spPr>
          <a:xfrm>
            <a:off x="2154666" y="1604561"/>
            <a:ext cx="3273658" cy="4444440"/>
          </a:xfrm>
          <a:prstGeom prst="rect">
            <a:avLst/>
          </a:prstGeom>
          <a:ln>
            <a:solidFill>
              <a:schemeClr val="bg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23D54D07-5DA5-7056-75DF-27BDD6F4735E}"/>
              </a:ext>
            </a:extLst>
          </p:cNvPr>
          <p:cNvPicPr>
            <a:picLocks noChangeAspect="1"/>
          </p:cNvPicPr>
          <p:nvPr/>
        </p:nvPicPr>
        <p:blipFill>
          <a:blip r:embed="rId4"/>
          <a:stretch>
            <a:fillRect/>
          </a:stretch>
        </p:blipFill>
        <p:spPr>
          <a:xfrm>
            <a:off x="6763678" y="1615918"/>
            <a:ext cx="3286392" cy="4433083"/>
          </a:xfrm>
          <a:prstGeom prst="rect">
            <a:avLst/>
          </a:prstGeom>
          <a:ln>
            <a:solidFill>
              <a:schemeClr val="bg1"/>
            </a:solidFill>
          </a:ln>
          <a:effectLst>
            <a:outerShdw blurRad="63500" sx="102000" sy="102000" algn="ctr" rotWithShape="0">
              <a:prstClr val="black">
                <a:alpha val="40000"/>
              </a:prstClr>
            </a:outerShdw>
          </a:effectLst>
        </p:spPr>
      </p:pic>
      <p:sp>
        <p:nvSpPr>
          <p:cNvPr id="4" name="Title 1">
            <a:extLst>
              <a:ext uri="{FF2B5EF4-FFF2-40B4-BE49-F238E27FC236}">
                <a16:creationId xmlns:a16="http://schemas.microsoft.com/office/drawing/2014/main" id="{1A18B226-A789-9DA6-7698-C3481CBF8C5F}"/>
              </a:ext>
            </a:extLst>
          </p:cNvPr>
          <p:cNvSpPr txBox="1">
            <a:spLocks/>
          </p:cNvSpPr>
          <p:nvPr/>
        </p:nvSpPr>
        <p:spPr>
          <a:xfrm>
            <a:off x="4194547" y="3429000"/>
            <a:ext cx="3802909" cy="947238"/>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lnSpc>
                <a:spcPct val="120000"/>
              </a:lnSpc>
            </a:pPr>
            <a:r>
              <a:rPr lang="en-IE">
                <a:solidFill>
                  <a:schemeClr val="tx1"/>
                </a:solidFill>
              </a:rPr>
              <a:t>Read page 7</a:t>
            </a:r>
          </a:p>
          <a:p>
            <a:pPr algn="ctr">
              <a:lnSpc>
                <a:spcPct val="120000"/>
              </a:lnSpc>
            </a:pPr>
            <a:r>
              <a:rPr lang="en-IE">
                <a:solidFill>
                  <a:schemeClr val="tx1"/>
                </a:solidFill>
              </a:rPr>
              <a:t>Planning and researching the topic</a:t>
            </a:r>
            <a:endParaRPr lang="en-GB">
              <a:solidFill>
                <a:srgbClr val="FF0000"/>
              </a:solidFill>
            </a:endParaRPr>
          </a:p>
        </p:txBody>
      </p:sp>
    </p:spTree>
    <p:extLst>
      <p:ext uri="{BB962C8B-B14F-4D97-AF65-F5344CB8AC3E}">
        <p14:creationId xmlns:p14="http://schemas.microsoft.com/office/powerpoint/2010/main" val="311047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7E00CD-5B99-5963-A710-702737E84001}"/>
              </a:ext>
            </a:extLst>
          </p:cNvPr>
          <p:cNvPicPr>
            <a:picLocks noGrp="1" noChangeAspect="1"/>
          </p:cNvPicPr>
          <p:nvPr>
            <p:ph sz="half" idx="1"/>
          </p:nvPr>
        </p:nvPicPr>
        <p:blipFill>
          <a:blip r:embed="rId3"/>
          <a:stretch>
            <a:fillRect/>
          </a:stretch>
        </p:blipFill>
        <p:spPr>
          <a:xfrm>
            <a:off x="583861" y="2114097"/>
            <a:ext cx="11024277" cy="2323974"/>
          </a:xfrm>
          <a:prstGeom prst="rect">
            <a:avLst/>
          </a:prstGeom>
        </p:spPr>
      </p:pic>
      <p:sp>
        <p:nvSpPr>
          <p:cNvPr id="2" name="Title 1">
            <a:extLst>
              <a:ext uri="{FF2B5EF4-FFF2-40B4-BE49-F238E27FC236}">
                <a16:creationId xmlns:a16="http://schemas.microsoft.com/office/drawing/2014/main" id="{E1BE1578-2BB1-E48E-FE18-16A7C2A0FF3E}"/>
              </a:ext>
            </a:extLst>
          </p:cNvPr>
          <p:cNvSpPr>
            <a:spLocks noGrp="1"/>
          </p:cNvSpPr>
          <p:nvPr>
            <p:ph type="title"/>
          </p:nvPr>
        </p:nvSpPr>
        <p:spPr>
          <a:xfrm>
            <a:off x="201359" y="85060"/>
            <a:ext cx="10220325" cy="1325563"/>
          </a:xfrm>
        </p:spPr>
        <p:txBody>
          <a:bodyPr>
            <a:normAutofit/>
          </a:bodyPr>
          <a:lstStyle/>
          <a:p>
            <a:r>
              <a:rPr lang="en-IE" sz="3600"/>
              <a:t>What strategies/methods have, or could you use to help students conduct effective research? </a:t>
            </a:r>
          </a:p>
        </p:txBody>
      </p:sp>
      <p:pic>
        <p:nvPicPr>
          <p:cNvPr id="2050" name="Picture 2" descr="Queen Mary University of London">
            <a:extLst>
              <a:ext uri="{FF2B5EF4-FFF2-40B4-BE49-F238E27FC236}">
                <a16:creationId xmlns:a16="http://schemas.microsoft.com/office/drawing/2014/main" id="{9AC397BB-8486-78FB-C3F8-439A9A455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383" y="4503673"/>
            <a:ext cx="3517232" cy="23081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6CBC37C-628E-13E3-F585-5C67E7C68D7C}"/>
              </a:ext>
            </a:extLst>
          </p:cNvPr>
          <p:cNvSpPr/>
          <p:nvPr/>
        </p:nvSpPr>
        <p:spPr>
          <a:xfrm>
            <a:off x="4057651" y="3383848"/>
            <a:ext cx="2236580" cy="2857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253699F-57FE-1506-32F5-B2E933D1816D}"/>
              </a:ext>
            </a:extLst>
          </p:cNvPr>
          <p:cNvSpPr/>
          <p:nvPr/>
        </p:nvSpPr>
        <p:spPr>
          <a:xfrm>
            <a:off x="9571192" y="3381907"/>
            <a:ext cx="1700985" cy="3062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570D5FA-3721-2FA1-DE78-DAB7890E0E0B}"/>
              </a:ext>
            </a:extLst>
          </p:cNvPr>
          <p:cNvSpPr/>
          <p:nvPr/>
        </p:nvSpPr>
        <p:spPr>
          <a:xfrm>
            <a:off x="693821" y="3688194"/>
            <a:ext cx="2434390" cy="3062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92E0719-9F2B-4D48-2EE4-4EE7B32CD990}"/>
              </a:ext>
            </a:extLst>
          </p:cNvPr>
          <p:cNvSpPr/>
          <p:nvPr/>
        </p:nvSpPr>
        <p:spPr>
          <a:xfrm>
            <a:off x="2851484" y="4062007"/>
            <a:ext cx="5943600" cy="2693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8DCC98A-FDED-B391-FBCE-3B08FBE5327A}"/>
              </a:ext>
            </a:extLst>
          </p:cNvPr>
          <p:cNvSpPr/>
          <p:nvPr/>
        </p:nvSpPr>
        <p:spPr>
          <a:xfrm>
            <a:off x="7686676" y="3737999"/>
            <a:ext cx="2735010" cy="2450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A39B8FF-68E1-7337-A5B7-B0AC773907F5}"/>
              </a:ext>
            </a:extLst>
          </p:cNvPr>
          <p:cNvSpPr txBox="1"/>
          <p:nvPr/>
        </p:nvSpPr>
        <p:spPr>
          <a:xfrm>
            <a:off x="8579518" y="6282526"/>
            <a:ext cx="3517232" cy="507831"/>
          </a:xfrm>
          <a:prstGeom prst="rect">
            <a:avLst/>
          </a:prstGeom>
          <a:solidFill>
            <a:schemeClr val="bg1"/>
          </a:solidFill>
        </p:spPr>
        <p:txBody>
          <a:bodyPr wrap="square">
            <a:spAutoFit/>
          </a:bodyPr>
          <a:lstStyle/>
          <a:p>
            <a:r>
              <a:rPr lang="en-GB" sz="1300"/>
              <a:t>NCCA, 2024, p.7 Guidance to </a:t>
            </a:r>
            <a:r>
              <a:rPr lang="en-GB" sz="1400"/>
              <a:t>support</a:t>
            </a:r>
            <a:r>
              <a:rPr lang="en-GB" sz="1300"/>
              <a:t> the Leaving Certificate Latin Research Study</a:t>
            </a:r>
          </a:p>
        </p:txBody>
      </p:sp>
    </p:spTree>
    <p:extLst>
      <p:ext uri="{BB962C8B-B14F-4D97-AF65-F5344CB8AC3E}">
        <p14:creationId xmlns:p14="http://schemas.microsoft.com/office/powerpoint/2010/main" val="142069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2D570-DD78-295F-0A46-911000A19F1C}"/>
              </a:ext>
            </a:extLst>
          </p:cNvPr>
          <p:cNvSpPr>
            <a:spLocks noGrp="1"/>
          </p:cNvSpPr>
          <p:nvPr>
            <p:ph type="title"/>
          </p:nvPr>
        </p:nvSpPr>
        <p:spPr>
          <a:xfrm>
            <a:off x="455645" y="562768"/>
            <a:ext cx="10515600" cy="1325563"/>
          </a:xfrm>
        </p:spPr>
        <p:txBody>
          <a:bodyPr/>
          <a:lstStyle/>
          <a:p>
            <a:r>
              <a:rPr lang="en-GB"/>
              <a:t>Key Document:</a:t>
            </a:r>
            <a:br>
              <a:rPr lang="en-GB"/>
            </a:br>
            <a:r>
              <a:rPr lang="en-GB"/>
              <a:t>Guidance to Support the Research Study</a:t>
            </a:r>
          </a:p>
        </p:txBody>
      </p:sp>
      <p:pic>
        <p:nvPicPr>
          <p:cNvPr id="6" name="Picture 5">
            <a:extLst>
              <a:ext uri="{FF2B5EF4-FFF2-40B4-BE49-F238E27FC236}">
                <a16:creationId xmlns:a16="http://schemas.microsoft.com/office/drawing/2014/main" id="{EC834E59-47BE-2066-D7A3-CBA654513EFD}"/>
              </a:ext>
            </a:extLst>
          </p:cNvPr>
          <p:cNvPicPr>
            <a:picLocks noChangeAspect="1"/>
          </p:cNvPicPr>
          <p:nvPr/>
        </p:nvPicPr>
        <p:blipFill>
          <a:blip r:embed="rId2"/>
          <a:stretch>
            <a:fillRect/>
          </a:stretch>
        </p:blipFill>
        <p:spPr>
          <a:xfrm>
            <a:off x="313232" y="2370138"/>
            <a:ext cx="11717935" cy="3262312"/>
          </a:xfrm>
          <a:prstGeom prst="rect">
            <a:avLst/>
          </a:prstGeom>
        </p:spPr>
      </p:pic>
      <p:sp>
        <p:nvSpPr>
          <p:cNvPr id="3" name="TextBox 2">
            <a:extLst>
              <a:ext uri="{FF2B5EF4-FFF2-40B4-BE49-F238E27FC236}">
                <a16:creationId xmlns:a16="http://schemas.microsoft.com/office/drawing/2014/main" id="{FC2E15D3-F978-FDD5-E2C0-C56D015941A0}"/>
              </a:ext>
            </a:extLst>
          </p:cNvPr>
          <p:cNvSpPr txBox="1"/>
          <p:nvPr/>
        </p:nvSpPr>
        <p:spPr>
          <a:xfrm>
            <a:off x="8579518" y="6282526"/>
            <a:ext cx="3517232" cy="523220"/>
          </a:xfrm>
          <a:prstGeom prst="rect">
            <a:avLst/>
          </a:prstGeom>
          <a:solidFill>
            <a:schemeClr val="bg1"/>
          </a:solidFill>
        </p:spPr>
        <p:txBody>
          <a:bodyPr wrap="square">
            <a:spAutoFit/>
          </a:bodyPr>
          <a:lstStyle/>
          <a:p>
            <a:r>
              <a:rPr lang="en-GB" sz="1400"/>
              <a:t>NCCA, 2024, p.7 Guidance to support the Leaving Certificate Latin Research Study</a:t>
            </a:r>
          </a:p>
        </p:txBody>
      </p:sp>
    </p:spTree>
    <p:extLst>
      <p:ext uri="{BB962C8B-B14F-4D97-AF65-F5344CB8AC3E}">
        <p14:creationId xmlns:p14="http://schemas.microsoft.com/office/powerpoint/2010/main" val="196896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7989A-B5FA-F576-0DB0-46AFC982CDDB}"/>
              </a:ext>
            </a:extLst>
          </p:cNvPr>
          <p:cNvSpPr>
            <a:spLocks noGrp="1"/>
          </p:cNvSpPr>
          <p:nvPr>
            <p:ph idx="1"/>
          </p:nvPr>
        </p:nvSpPr>
        <p:spPr>
          <a:xfrm>
            <a:off x="1569304" y="2750357"/>
            <a:ext cx="9459787" cy="2355322"/>
          </a:xfrm>
          <a:solidFill>
            <a:schemeClr val="bg1"/>
          </a:solidFill>
        </p:spPr>
        <p:txBody>
          <a:bodyPr>
            <a:normAutofit fontScale="92500"/>
          </a:bodyPr>
          <a:lstStyle/>
          <a:p>
            <a:pPr marL="0" indent="0" algn="ctr">
              <a:buNone/>
            </a:pPr>
            <a:r>
              <a:rPr lang="en-GB" sz="3200" i="1">
                <a:solidFill>
                  <a:schemeClr val="tx1"/>
                </a:solidFill>
              </a:rPr>
              <a:t>“Appropriate sources for the research study could include books, dictionaries, commentaries, translations, journal articles, newspaper or magazine articles, images, websites, podcasts, blogs, interviews or television and radio documentaries.”</a:t>
            </a:r>
            <a:endParaRPr lang="en-IE" sz="3200">
              <a:solidFill>
                <a:schemeClr val="tx1"/>
              </a:solidFill>
            </a:endParaRPr>
          </a:p>
        </p:txBody>
      </p:sp>
      <p:sp>
        <p:nvSpPr>
          <p:cNvPr id="18" name="Rectangle 17">
            <a:extLst>
              <a:ext uri="{FF2B5EF4-FFF2-40B4-BE49-F238E27FC236}">
                <a16:creationId xmlns:a16="http://schemas.microsoft.com/office/drawing/2014/main" id="{5EA84095-DF88-0656-6B8D-06570A143554}"/>
              </a:ext>
            </a:extLst>
          </p:cNvPr>
          <p:cNvSpPr/>
          <p:nvPr/>
        </p:nvSpPr>
        <p:spPr>
          <a:xfrm>
            <a:off x="178133" y="5113421"/>
            <a:ext cx="11989803" cy="1732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337C69-D651-849E-1C47-7EEABD875DA3}"/>
              </a:ext>
            </a:extLst>
          </p:cNvPr>
          <p:cNvSpPr>
            <a:spLocks noGrp="1"/>
          </p:cNvSpPr>
          <p:nvPr>
            <p:ph type="title"/>
          </p:nvPr>
        </p:nvSpPr>
        <p:spPr>
          <a:xfrm>
            <a:off x="704850" y="265487"/>
            <a:ext cx="11188700" cy="1325563"/>
          </a:xfrm>
        </p:spPr>
        <p:txBody>
          <a:bodyPr/>
          <a:lstStyle/>
          <a:p>
            <a:r>
              <a:rPr lang="en-IE"/>
              <a:t>How to conduct research?</a:t>
            </a:r>
            <a:br>
              <a:rPr lang="en-IE"/>
            </a:br>
            <a:r>
              <a:rPr lang="en-IE" sz="3200"/>
              <a:t>Selecting appropriate and reliable sources</a:t>
            </a:r>
          </a:p>
        </p:txBody>
      </p:sp>
      <p:pic>
        <p:nvPicPr>
          <p:cNvPr id="1030" name="Picture 6" descr="UCL Press partners with JSTOR | Library Services - UCL – University College  London">
            <a:extLst>
              <a:ext uri="{FF2B5EF4-FFF2-40B4-BE49-F238E27FC236}">
                <a16:creationId xmlns:a16="http://schemas.microsoft.com/office/drawing/2014/main" id="{6F0DEBD9-6BBD-5E0D-D4BE-99641815A5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29" b="19788"/>
          <a:stretch>
            <a:fillRect/>
          </a:stretch>
        </p:blipFill>
        <p:spPr bwMode="auto">
          <a:xfrm>
            <a:off x="8111787" y="5306842"/>
            <a:ext cx="3889297" cy="1420258"/>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FA01D6-3602-FE23-CAD7-9D4CCBFCAD7D}"/>
              </a:ext>
            </a:extLst>
          </p:cNvPr>
          <p:cNvPicPr>
            <a:picLocks noChangeAspect="1"/>
          </p:cNvPicPr>
          <p:nvPr/>
        </p:nvPicPr>
        <p:blipFill rotWithShape="1">
          <a:blip r:embed="rId4"/>
          <a:srcRect r="30275" b="42845"/>
          <a:stretch>
            <a:fillRect/>
          </a:stretch>
        </p:blipFill>
        <p:spPr>
          <a:xfrm>
            <a:off x="4625612" y="5280874"/>
            <a:ext cx="3127533" cy="1420258"/>
          </a:xfrm>
          <a:prstGeom prst="rect">
            <a:avLst/>
          </a:prstGeom>
          <a:ln>
            <a:solidFill>
              <a:schemeClr val="bg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5B7EBA75-10A8-3F32-C593-2045E3BFAC83}"/>
              </a:ext>
            </a:extLst>
          </p:cNvPr>
          <p:cNvPicPr>
            <a:picLocks noChangeAspect="1"/>
          </p:cNvPicPr>
          <p:nvPr/>
        </p:nvPicPr>
        <p:blipFill>
          <a:blip r:embed="rId5"/>
          <a:srcRect t="4727"/>
          <a:stretch>
            <a:fillRect/>
          </a:stretch>
        </p:blipFill>
        <p:spPr>
          <a:xfrm>
            <a:off x="783924" y="1640188"/>
            <a:ext cx="5405455" cy="1020368"/>
          </a:xfrm>
          <a:prstGeom prst="rect">
            <a:avLst/>
          </a:prstGeom>
          <a:ln>
            <a:solidFill>
              <a:schemeClr val="bg1"/>
            </a:solidFill>
          </a:ln>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75D04CBB-E60E-D18C-19B1-30B9ACAEB77B}"/>
              </a:ext>
            </a:extLst>
          </p:cNvPr>
          <p:cNvPicPr>
            <a:picLocks noChangeAspect="1"/>
          </p:cNvPicPr>
          <p:nvPr/>
        </p:nvPicPr>
        <p:blipFill>
          <a:blip r:embed="rId6"/>
          <a:stretch>
            <a:fillRect/>
          </a:stretch>
        </p:blipFill>
        <p:spPr>
          <a:xfrm>
            <a:off x="2502956" y="2882624"/>
            <a:ext cx="7592485" cy="581106"/>
          </a:xfrm>
          <a:prstGeom prst="rect">
            <a:avLst/>
          </a:prstGeom>
          <a:ln>
            <a:solidFill>
              <a:schemeClr val="bg1"/>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4AA875DF-0194-5D9B-756F-732221BDAB76}"/>
              </a:ext>
            </a:extLst>
          </p:cNvPr>
          <p:cNvPicPr>
            <a:picLocks noChangeAspect="1"/>
          </p:cNvPicPr>
          <p:nvPr/>
        </p:nvPicPr>
        <p:blipFill>
          <a:blip r:embed="rId7"/>
          <a:stretch>
            <a:fillRect/>
          </a:stretch>
        </p:blipFill>
        <p:spPr>
          <a:xfrm>
            <a:off x="7397153" y="1640188"/>
            <a:ext cx="4322647" cy="1012626"/>
          </a:xfrm>
          <a:prstGeom prst="rect">
            <a:avLst/>
          </a:prstGeom>
          <a:ln>
            <a:solidFill>
              <a:schemeClr val="bg1"/>
            </a:solidFill>
          </a:ln>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41526AB7-8627-3224-0624-AFED6889B0E3}"/>
              </a:ext>
            </a:extLst>
          </p:cNvPr>
          <p:cNvPicPr>
            <a:picLocks noChangeAspect="1"/>
          </p:cNvPicPr>
          <p:nvPr/>
        </p:nvPicPr>
        <p:blipFill>
          <a:blip r:embed="rId8"/>
          <a:stretch>
            <a:fillRect/>
          </a:stretch>
        </p:blipFill>
        <p:spPr>
          <a:xfrm>
            <a:off x="424039" y="5306842"/>
            <a:ext cx="3821929" cy="1420258"/>
          </a:xfrm>
          <a:prstGeom prst="rect">
            <a:avLst/>
          </a:prstGeom>
          <a:ln>
            <a:solidFill>
              <a:schemeClr val="bg1"/>
            </a:solidFill>
          </a:ln>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09FDB880-7DC8-E7DA-D402-28B6ABA8E150}"/>
              </a:ext>
            </a:extLst>
          </p:cNvPr>
          <p:cNvPicPr>
            <a:picLocks noChangeAspect="1"/>
          </p:cNvPicPr>
          <p:nvPr/>
        </p:nvPicPr>
        <p:blipFill>
          <a:blip r:embed="rId9"/>
          <a:stretch>
            <a:fillRect/>
          </a:stretch>
        </p:blipFill>
        <p:spPr>
          <a:xfrm>
            <a:off x="2945930" y="3617340"/>
            <a:ext cx="6706536" cy="676369"/>
          </a:xfrm>
          <a:prstGeom prst="rect">
            <a:avLst/>
          </a:prstGeom>
          <a:ln>
            <a:solidFill>
              <a:schemeClr val="bg1"/>
            </a:solidFill>
          </a:ln>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34D63329-F8E2-885B-D3C5-0F48CC23282E}"/>
              </a:ext>
            </a:extLst>
          </p:cNvPr>
          <p:cNvPicPr>
            <a:picLocks noChangeAspect="1"/>
          </p:cNvPicPr>
          <p:nvPr/>
        </p:nvPicPr>
        <p:blipFill>
          <a:blip r:embed="rId10"/>
          <a:stretch>
            <a:fillRect/>
          </a:stretch>
        </p:blipFill>
        <p:spPr>
          <a:xfrm>
            <a:off x="2407693" y="4388079"/>
            <a:ext cx="7687748" cy="695422"/>
          </a:xfrm>
          <a:prstGeom prst="rect">
            <a:avLst/>
          </a:prstGeom>
          <a:ln>
            <a:solidFill>
              <a:schemeClr val="bg1"/>
            </a:solidFill>
          </a:ln>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E41A6574-5B31-DC1C-A567-5D595B19A3E1}"/>
              </a:ext>
            </a:extLst>
          </p:cNvPr>
          <p:cNvSpPr txBox="1"/>
          <p:nvPr/>
        </p:nvSpPr>
        <p:spPr>
          <a:xfrm>
            <a:off x="2945930" y="4967179"/>
            <a:ext cx="6110037" cy="276999"/>
          </a:xfrm>
          <a:prstGeom prst="rect">
            <a:avLst/>
          </a:prstGeom>
          <a:noFill/>
        </p:spPr>
        <p:txBody>
          <a:bodyPr wrap="square" rtlCol="0">
            <a:spAutoFit/>
          </a:bodyPr>
          <a:lstStyle/>
          <a:p>
            <a:pPr algn="ctr"/>
            <a:r>
              <a:rPr lang="en-GB" sz="1200" i="1"/>
              <a:t>NCCA, 2024, p.7</a:t>
            </a:r>
            <a:r>
              <a:rPr lang="en-GB" sz="1200"/>
              <a:t> Guidance to support the Leaving Certificate Latin Research Study</a:t>
            </a:r>
            <a:endParaRPr lang="en-IE" sz="1200"/>
          </a:p>
        </p:txBody>
      </p:sp>
      <p:grpSp>
        <p:nvGrpSpPr>
          <p:cNvPr id="21" name="Group 20">
            <a:extLst>
              <a:ext uri="{FF2B5EF4-FFF2-40B4-BE49-F238E27FC236}">
                <a16:creationId xmlns:a16="http://schemas.microsoft.com/office/drawing/2014/main" id="{4F89363A-F6CD-46FD-4451-AC16D3A79DAB}"/>
              </a:ext>
            </a:extLst>
          </p:cNvPr>
          <p:cNvGrpSpPr/>
          <p:nvPr/>
        </p:nvGrpSpPr>
        <p:grpSpPr>
          <a:xfrm>
            <a:off x="1806710" y="2817036"/>
            <a:ext cx="8388476" cy="2306991"/>
            <a:chOff x="2136812" y="2875791"/>
            <a:chExt cx="8388476" cy="2306991"/>
          </a:xfrm>
        </p:grpSpPr>
        <p:pic>
          <p:nvPicPr>
            <p:cNvPr id="10" name="Picture 9">
              <a:extLst>
                <a:ext uri="{FF2B5EF4-FFF2-40B4-BE49-F238E27FC236}">
                  <a16:creationId xmlns:a16="http://schemas.microsoft.com/office/drawing/2014/main" id="{73317D3F-29FC-95E0-B417-08EFFF8AE4DB}"/>
                </a:ext>
              </a:extLst>
            </p:cNvPr>
            <p:cNvPicPr>
              <a:picLocks noChangeAspect="1"/>
            </p:cNvPicPr>
            <p:nvPr/>
          </p:nvPicPr>
          <p:blipFill>
            <a:blip r:embed="rId11"/>
            <a:stretch>
              <a:fillRect/>
            </a:stretch>
          </p:blipFill>
          <p:spPr>
            <a:xfrm>
              <a:off x="2136812" y="2875791"/>
              <a:ext cx="4349508" cy="2295142"/>
            </a:xfrm>
            <a:prstGeom prst="rect">
              <a:avLst/>
            </a:prstGeom>
          </p:spPr>
        </p:pic>
        <p:pic>
          <p:nvPicPr>
            <p:cNvPr id="20" name="Picture 19">
              <a:extLst>
                <a:ext uri="{FF2B5EF4-FFF2-40B4-BE49-F238E27FC236}">
                  <a16:creationId xmlns:a16="http://schemas.microsoft.com/office/drawing/2014/main" id="{911C9220-3E59-11B9-1335-EA1334DF9BD3}"/>
                </a:ext>
              </a:extLst>
            </p:cNvPr>
            <p:cNvPicPr>
              <a:picLocks noChangeAspect="1"/>
            </p:cNvPicPr>
            <p:nvPr/>
          </p:nvPicPr>
          <p:blipFill>
            <a:blip r:embed="rId12"/>
            <a:stretch>
              <a:fillRect/>
            </a:stretch>
          </p:blipFill>
          <p:spPr>
            <a:xfrm>
              <a:off x="6585343" y="2878554"/>
              <a:ext cx="3939945" cy="2304228"/>
            </a:xfrm>
            <a:prstGeom prst="rect">
              <a:avLst/>
            </a:prstGeom>
          </p:spPr>
        </p:pic>
      </p:grpSp>
      <p:pic>
        <p:nvPicPr>
          <p:cNvPr id="6" name="Picture 5">
            <a:extLst>
              <a:ext uri="{FF2B5EF4-FFF2-40B4-BE49-F238E27FC236}">
                <a16:creationId xmlns:a16="http://schemas.microsoft.com/office/drawing/2014/main" id="{17157D8C-CCB2-CFBA-5C9C-3B334DF52027}"/>
              </a:ext>
            </a:extLst>
          </p:cNvPr>
          <p:cNvPicPr>
            <a:picLocks noChangeAspect="1"/>
          </p:cNvPicPr>
          <p:nvPr/>
        </p:nvPicPr>
        <p:blipFill>
          <a:blip r:embed="rId13"/>
          <a:stretch>
            <a:fillRect/>
          </a:stretch>
        </p:blipFill>
        <p:spPr>
          <a:xfrm>
            <a:off x="2311583" y="2774049"/>
            <a:ext cx="7788293" cy="2395727"/>
          </a:xfrm>
          <a:prstGeom prst="rect">
            <a:avLst/>
          </a:prstGeom>
        </p:spPr>
      </p:pic>
      <p:pic>
        <p:nvPicPr>
          <p:cNvPr id="8" name="Picture 7" descr="A library with many books on shelves&#10;&#10;AI-generated content may be incorrect.">
            <a:extLst>
              <a:ext uri="{FF2B5EF4-FFF2-40B4-BE49-F238E27FC236}">
                <a16:creationId xmlns:a16="http://schemas.microsoft.com/office/drawing/2014/main" id="{69012344-CFAE-38F7-8211-48F3F5E29366}"/>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2390574" y="1640188"/>
            <a:ext cx="7788293" cy="5196251"/>
          </a:xfrm>
          <a:prstGeom prst="rect">
            <a:avLst/>
          </a:prstGeom>
        </p:spPr>
      </p:pic>
    </p:spTree>
    <p:extLst>
      <p:ext uri="{BB962C8B-B14F-4D97-AF65-F5344CB8AC3E}">
        <p14:creationId xmlns:p14="http://schemas.microsoft.com/office/powerpoint/2010/main" val="228001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grpId="1" nodeType="with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
                                            <p:bg/>
                                          </p:spTgt>
                                        </p:tgtEl>
                                      </p:cBhvr>
                                    </p:animEffect>
                                    <p:set>
                                      <p:cBhvr>
                                        <p:cTn id="24" dur="1" fill="hold">
                                          <p:stCondLst>
                                            <p:cond delay="499"/>
                                          </p:stCondLst>
                                        </p:cTn>
                                        <p:tgtEl>
                                          <p:spTgt spid="3">
                                            <p:bg/>
                                          </p:spTgt>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0"/>
                                  </p:stCondLst>
                                  <p:childTnLst>
                                    <p:set>
                                      <p:cBhvr>
                                        <p:cTn id="48" dur="1" fill="hold">
                                          <p:stCondLst>
                                            <p:cond delay="0"/>
                                          </p:stCondLst>
                                        </p:cTn>
                                        <p:tgtEl>
                                          <p:spTgt spid="1030"/>
                                        </p:tgtEl>
                                        <p:attrNameLst>
                                          <p:attrName>style.visibility</p:attrName>
                                        </p:attrNameLst>
                                      </p:cBhvr>
                                      <p:to>
                                        <p:strVal val="visible"/>
                                      </p:to>
                                    </p:set>
                                    <p:animEffect transition="in" filter="fade">
                                      <p:cBhvr>
                                        <p:cTn id="49" dur="500"/>
                                        <p:tgtEl>
                                          <p:spTgt spid="103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childTnLst>
                                </p:cTn>
                              </p:par>
                              <p:par>
                                <p:cTn id="81" presetID="10" presetClass="exit" presetSubtype="0" fill="hold"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030"/>
                                        </p:tgtEl>
                                      </p:cBhvr>
                                    </p:animEffect>
                                    <p:set>
                                      <p:cBhvr>
                                        <p:cTn id="92" dur="1" fill="hold">
                                          <p:stCondLst>
                                            <p:cond delay="499"/>
                                          </p:stCondLst>
                                        </p:cTn>
                                        <p:tgtEl>
                                          <p:spTgt spid="103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1"/>
                                        </p:tgtEl>
                                      </p:cBhvr>
                                    </p:animEffect>
                                    <p:set>
                                      <p:cBhvr>
                                        <p:cTn id="95" dur="1" fill="hold">
                                          <p:stCondLst>
                                            <p:cond delay="499"/>
                                          </p:stCondLst>
                                        </p:cTn>
                                        <p:tgtEl>
                                          <p:spTgt spid="21"/>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3">
                                            <p:txEl>
                                              <p:pRg st="0" end="0"/>
                                            </p:txEl>
                                          </p:spTgt>
                                        </p:tgtEl>
                                      </p:cBhvr>
                                    </p:animEffect>
                                    <p:set>
                                      <p:cBhvr>
                                        <p:cTn id="98" dur="1" fill="hold">
                                          <p:stCondLst>
                                            <p:cond delay="499"/>
                                          </p:stCondLst>
                                        </p:cTn>
                                        <p:tgtEl>
                                          <p:spTgt spid="3">
                                            <p:txEl>
                                              <p:pRg st="0" end="0"/>
                                            </p:txEl>
                                          </p:spTgt>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3">
                                            <p:bg/>
                                          </p:spTgt>
                                        </p:tgtEl>
                                      </p:cBhvr>
                                    </p:animEffect>
                                    <p:set>
                                      <p:cBhvr>
                                        <p:cTn id="101" dur="1" fill="hold">
                                          <p:stCondLst>
                                            <p:cond delay="499"/>
                                          </p:stCondLst>
                                        </p:cTn>
                                        <p:tgtEl>
                                          <p:spTgt spid="3">
                                            <p:bg/>
                                          </p:spTgt>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 grpId="1" build="p" animBg="1"/>
      <p:bldP spid="3" grpId="2" build="p" animBg="1"/>
      <p:bldP spid="19" grpId="0"/>
      <p:bldP spid="1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EA7EF-CD86-4008-A509-900D4905CFA6}"/>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FAF04F5-B0C1-493C-CAF7-5AF9CD928551}"/>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1E60596E-24AF-5D73-9367-7C88823CFE3C}"/>
              </a:ext>
            </a:extLst>
          </p:cNvPr>
          <p:cNvPicPr>
            <a:picLocks noChangeAspect="1"/>
          </p:cNvPicPr>
          <p:nvPr/>
        </p:nvPicPr>
        <p:blipFill>
          <a:blip r:embed="rId2"/>
          <a:stretch>
            <a:fillRect/>
          </a:stretch>
        </p:blipFill>
        <p:spPr>
          <a:xfrm>
            <a:off x="608950" y="928077"/>
            <a:ext cx="11373499" cy="5348807"/>
          </a:xfrm>
          <a:prstGeom prst="rect">
            <a:avLst/>
          </a:prstGeom>
        </p:spPr>
      </p:pic>
      <p:pic>
        <p:nvPicPr>
          <p:cNvPr id="6" name="Picture 5">
            <a:extLst>
              <a:ext uri="{FF2B5EF4-FFF2-40B4-BE49-F238E27FC236}">
                <a16:creationId xmlns:a16="http://schemas.microsoft.com/office/drawing/2014/main" id="{9053DFE1-1062-862D-7E28-36F7382E9928}"/>
              </a:ext>
            </a:extLst>
          </p:cNvPr>
          <p:cNvPicPr>
            <a:picLocks noChangeAspect="1"/>
          </p:cNvPicPr>
          <p:nvPr/>
        </p:nvPicPr>
        <p:blipFill>
          <a:blip r:embed="rId3"/>
          <a:srcRect l="2635" r="3278" b="5822"/>
          <a:stretch/>
        </p:blipFill>
        <p:spPr>
          <a:xfrm>
            <a:off x="2154666" y="1604561"/>
            <a:ext cx="3273658" cy="4444440"/>
          </a:xfrm>
          <a:prstGeom prst="rect">
            <a:avLst/>
          </a:prstGeom>
          <a:ln>
            <a:solidFill>
              <a:schemeClr val="bg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906AD0FA-2328-E3CF-5C54-0CDE8765912D}"/>
              </a:ext>
            </a:extLst>
          </p:cNvPr>
          <p:cNvPicPr>
            <a:picLocks noChangeAspect="1"/>
          </p:cNvPicPr>
          <p:nvPr/>
        </p:nvPicPr>
        <p:blipFill>
          <a:blip r:embed="rId4"/>
          <a:stretch>
            <a:fillRect/>
          </a:stretch>
        </p:blipFill>
        <p:spPr>
          <a:xfrm>
            <a:off x="6763678" y="1615918"/>
            <a:ext cx="3286392" cy="4433083"/>
          </a:xfrm>
          <a:prstGeom prst="rect">
            <a:avLst/>
          </a:prstGeom>
          <a:ln>
            <a:solidFill>
              <a:schemeClr val="bg1"/>
            </a:solidFill>
          </a:ln>
          <a:effectLst>
            <a:outerShdw blurRad="63500" sx="102000" sy="102000" algn="ctr" rotWithShape="0">
              <a:prstClr val="black">
                <a:alpha val="40000"/>
              </a:prstClr>
            </a:outerShdw>
          </a:effectLst>
        </p:spPr>
      </p:pic>
      <p:sp>
        <p:nvSpPr>
          <p:cNvPr id="8" name="Title 1">
            <a:extLst>
              <a:ext uri="{FF2B5EF4-FFF2-40B4-BE49-F238E27FC236}">
                <a16:creationId xmlns:a16="http://schemas.microsoft.com/office/drawing/2014/main" id="{3ED251C0-587B-410E-E5E8-4B8908D167A8}"/>
              </a:ext>
            </a:extLst>
          </p:cNvPr>
          <p:cNvSpPr txBox="1">
            <a:spLocks/>
          </p:cNvSpPr>
          <p:nvPr/>
        </p:nvSpPr>
        <p:spPr>
          <a:xfrm>
            <a:off x="4194545" y="3615237"/>
            <a:ext cx="3802909" cy="947238"/>
          </a:xfrm>
          <a:prstGeom prst="rect">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lnSpc>
                <a:spcPct val="120000"/>
              </a:lnSpc>
            </a:pPr>
            <a:r>
              <a:rPr lang="en-IE">
                <a:solidFill>
                  <a:schemeClr val="tx1"/>
                </a:solidFill>
              </a:rPr>
              <a:t>Read page 7 </a:t>
            </a:r>
          </a:p>
          <a:p>
            <a:pPr algn="ctr">
              <a:lnSpc>
                <a:spcPct val="120000"/>
              </a:lnSpc>
            </a:pPr>
            <a:r>
              <a:rPr lang="en-GB">
                <a:solidFill>
                  <a:schemeClr val="tx1"/>
                </a:solidFill>
              </a:rPr>
              <a:t>Selecting relevant and reliable sources of information</a:t>
            </a:r>
          </a:p>
        </p:txBody>
      </p:sp>
      <p:sp>
        <p:nvSpPr>
          <p:cNvPr id="4" name="TextBox 3">
            <a:extLst>
              <a:ext uri="{FF2B5EF4-FFF2-40B4-BE49-F238E27FC236}">
                <a16:creationId xmlns:a16="http://schemas.microsoft.com/office/drawing/2014/main" id="{9F1B3CC7-8782-E296-E362-F37F0333E372}"/>
              </a:ext>
            </a:extLst>
          </p:cNvPr>
          <p:cNvSpPr txBox="1"/>
          <p:nvPr/>
        </p:nvSpPr>
        <p:spPr>
          <a:xfrm>
            <a:off x="8579518" y="6282526"/>
            <a:ext cx="3517232" cy="507831"/>
          </a:xfrm>
          <a:prstGeom prst="rect">
            <a:avLst/>
          </a:prstGeom>
          <a:solidFill>
            <a:schemeClr val="bg1"/>
          </a:solidFill>
        </p:spPr>
        <p:txBody>
          <a:bodyPr wrap="square">
            <a:spAutoFit/>
          </a:bodyPr>
          <a:lstStyle/>
          <a:p>
            <a:r>
              <a:rPr lang="en-GB" sz="1300"/>
              <a:t>NCCA, 2024, p.7 Guidance to support the Leaving Certificate Latin Research </a:t>
            </a:r>
            <a:r>
              <a:rPr lang="en-GB" sz="1400"/>
              <a:t>Study</a:t>
            </a:r>
          </a:p>
        </p:txBody>
      </p:sp>
    </p:spTree>
    <p:extLst>
      <p:ext uri="{BB962C8B-B14F-4D97-AF65-F5344CB8AC3E}">
        <p14:creationId xmlns:p14="http://schemas.microsoft.com/office/powerpoint/2010/main" val="132205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CA0839-1F63-B522-2A02-968F1EA0616B}"/>
              </a:ext>
            </a:extLst>
          </p:cNvPr>
          <p:cNvSpPr/>
          <p:nvPr/>
        </p:nvSpPr>
        <p:spPr>
          <a:xfrm>
            <a:off x="8362950" y="5543550"/>
            <a:ext cx="3829050" cy="1314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37849A5-4433-3329-DD35-AB767205BB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F12A3F08-BB0E-50BA-0CE3-633580A514B2}"/>
              </a:ext>
            </a:extLst>
          </p:cNvPr>
          <p:cNvSpPr/>
          <p:nvPr/>
        </p:nvSpPr>
        <p:spPr>
          <a:xfrm>
            <a:off x="-1" y="0"/>
            <a:ext cx="4901610" cy="6858000"/>
          </a:xfrm>
          <a:prstGeom prst="rect">
            <a:avLst/>
          </a:prstGeom>
          <a:solidFill>
            <a:schemeClr val="bg1"/>
          </a:solidFill>
          <a:effectLst>
            <a:outerShdw blurRad="50800" dist="508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qr code with a few squares&#10;&#10;Description automatically generated">
            <a:extLst>
              <a:ext uri="{FF2B5EF4-FFF2-40B4-BE49-F238E27FC236}">
                <a16:creationId xmlns:a16="http://schemas.microsoft.com/office/drawing/2014/main" id="{051AEC8D-D6CC-6DD0-851D-3CC371A30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68" y="1662719"/>
            <a:ext cx="4025365" cy="3965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967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65B3A-CE9C-DCE6-F1ED-1E40CBBB53E2}"/>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72A3FB71-6A49-84A6-ADD8-E17D5E20DD54}"/>
              </a:ext>
            </a:extLst>
          </p:cNvPr>
          <p:cNvSpPr/>
          <p:nvPr/>
        </p:nvSpPr>
        <p:spPr>
          <a:xfrm>
            <a:off x="9964086" y="0"/>
            <a:ext cx="2227914" cy="1056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69E955E-F339-1682-D057-BCF2832881A8}"/>
              </a:ext>
            </a:extLst>
          </p:cNvPr>
          <p:cNvSpPr/>
          <p:nvPr/>
        </p:nvSpPr>
        <p:spPr>
          <a:xfrm>
            <a:off x="10048" y="4959679"/>
            <a:ext cx="12078119" cy="18960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8">
            <a:extLst>
              <a:ext uri="{FF2B5EF4-FFF2-40B4-BE49-F238E27FC236}">
                <a16:creationId xmlns:a16="http://schemas.microsoft.com/office/drawing/2014/main" id="{33B256A0-5D8E-02A7-BA93-882C670B5195}"/>
              </a:ext>
            </a:extLst>
          </p:cNvPr>
          <p:cNvGrpSpPr/>
          <p:nvPr/>
        </p:nvGrpSpPr>
        <p:grpSpPr>
          <a:xfrm>
            <a:off x="1879893" y="5484173"/>
            <a:ext cx="2527856" cy="1328542"/>
            <a:chOff x="-4662" y="-50450"/>
            <a:chExt cx="998197" cy="524613"/>
          </a:xfrm>
        </p:grpSpPr>
        <p:sp>
          <p:nvSpPr>
            <p:cNvPr id="9" name="Freeform 9">
              <a:extLst>
                <a:ext uri="{FF2B5EF4-FFF2-40B4-BE49-F238E27FC236}">
                  <a16:creationId xmlns:a16="http://schemas.microsoft.com/office/drawing/2014/main" id="{06C7CAFD-A8BA-2BD6-4C57-33BEAEBDF1F0}"/>
                </a:ext>
              </a:extLst>
            </p:cNvPr>
            <p:cNvSpPr/>
            <p:nvPr/>
          </p:nvSpPr>
          <p:spPr>
            <a:xfrm>
              <a:off x="-4662" y="-7111"/>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0" name="TextBox 10">
              <a:extLst>
                <a:ext uri="{FF2B5EF4-FFF2-40B4-BE49-F238E27FC236}">
                  <a16:creationId xmlns:a16="http://schemas.microsoft.com/office/drawing/2014/main" id="{C402C10E-C5DF-2ED9-A90B-C215E18AE09F}"/>
                </a:ext>
              </a:extLst>
            </p:cNvPr>
            <p:cNvSpPr txBox="1"/>
            <p:nvPr/>
          </p:nvSpPr>
          <p:spPr>
            <a:xfrm>
              <a:off x="0" y="-50450"/>
              <a:ext cx="993535" cy="524613"/>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Additional Assessment Component</a:t>
              </a:r>
            </a:p>
            <a:p>
              <a:pPr algn="ctr" defTabSz="414955">
                <a:lnSpc>
                  <a:spcPts val="2069"/>
                </a:lnSpc>
              </a:pPr>
              <a:r>
                <a:rPr lang="en-US" sz="1604" b="1">
                  <a:solidFill>
                    <a:srgbClr val="000000"/>
                  </a:solidFill>
                  <a:latin typeface="Arial Bold"/>
                  <a:ea typeface="Arial Bold"/>
                  <a:cs typeface="Arial Bold"/>
                  <a:sym typeface="Arial Bold"/>
                </a:rPr>
                <a:t>40%</a:t>
              </a:r>
            </a:p>
          </p:txBody>
        </p:sp>
      </p:grpSp>
      <p:sp>
        <p:nvSpPr>
          <p:cNvPr id="12" name="Freeform 12">
            <a:extLst>
              <a:ext uri="{FF2B5EF4-FFF2-40B4-BE49-F238E27FC236}">
                <a16:creationId xmlns:a16="http://schemas.microsoft.com/office/drawing/2014/main" id="{0CA161B6-7A46-1222-8B6B-7B36C30415B1}"/>
              </a:ext>
            </a:extLst>
          </p:cNvPr>
          <p:cNvSpPr/>
          <p:nvPr/>
        </p:nvSpPr>
        <p:spPr>
          <a:xfrm>
            <a:off x="7629291" y="5608471"/>
            <a:ext cx="2516049"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3" name="TextBox 13">
            <a:extLst>
              <a:ext uri="{FF2B5EF4-FFF2-40B4-BE49-F238E27FC236}">
                <a16:creationId xmlns:a16="http://schemas.microsoft.com/office/drawing/2014/main" id="{5D4C8902-8AC8-F6D4-43A2-2E5A6FE94668}"/>
              </a:ext>
            </a:extLst>
          </p:cNvPr>
          <p:cNvSpPr txBox="1"/>
          <p:nvPr/>
        </p:nvSpPr>
        <p:spPr>
          <a:xfrm>
            <a:off x="7645926" y="5529686"/>
            <a:ext cx="2516049"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Examination</a:t>
            </a:r>
          </a:p>
          <a:p>
            <a:pPr algn="ctr" defTabSz="414955">
              <a:lnSpc>
                <a:spcPts val="2069"/>
              </a:lnSpc>
            </a:pPr>
            <a:r>
              <a:rPr lang="en-US" sz="1604" b="1">
                <a:solidFill>
                  <a:srgbClr val="000000"/>
                </a:solidFill>
                <a:latin typeface="Arial Bold"/>
                <a:ea typeface="Arial Bold"/>
                <a:cs typeface="Arial Bold"/>
                <a:sym typeface="Arial Bold"/>
              </a:rPr>
              <a:t>60%</a:t>
            </a:r>
          </a:p>
        </p:txBody>
      </p:sp>
      <p:grpSp>
        <p:nvGrpSpPr>
          <p:cNvPr id="46" name="Group 45">
            <a:extLst>
              <a:ext uri="{FF2B5EF4-FFF2-40B4-BE49-F238E27FC236}">
                <a16:creationId xmlns:a16="http://schemas.microsoft.com/office/drawing/2014/main" id="{FE38791D-4028-7D2D-7BB4-861B76EB311E}"/>
              </a:ext>
            </a:extLst>
          </p:cNvPr>
          <p:cNvGrpSpPr/>
          <p:nvPr/>
        </p:nvGrpSpPr>
        <p:grpSpPr>
          <a:xfrm>
            <a:off x="4047336" y="3368561"/>
            <a:ext cx="4097326" cy="1328542"/>
            <a:chOff x="4724957" y="2868728"/>
            <a:chExt cx="2530947" cy="1328542"/>
          </a:xfrm>
        </p:grpSpPr>
        <p:sp>
          <p:nvSpPr>
            <p:cNvPr id="15" name="Freeform 15">
              <a:extLst>
                <a:ext uri="{FF2B5EF4-FFF2-40B4-BE49-F238E27FC236}">
                  <a16:creationId xmlns:a16="http://schemas.microsoft.com/office/drawing/2014/main" id="{CA08A479-F45A-9A43-4DEF-9C7486B265C1}"/>
                </a:ext>
              </a:extLst>
            </p:cNvPr>
            <p:cNvSpPr/>
            <p:nvPr/>
          </p:nvSpPr>
          <p:spPr>
            <a:xfrm>
              <a:off x="4724957" y="3069149"/>
              <a:ext cx="2516050" cy="1063207"/>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6" name="TextBox 16">
              <a:extLst>
                <a:ext uri="{FF2B5EF4-FFF2-40B4-BE49-F238E27FC236}">
                  <a16:creationId xmlns:a16="http://schemas.microsoft.com/office/drawing/2014/main" id="{D34254AA-60DC-3ED9-48F4-15EB96944093}"/>
                </a:ext>
              </a:extLst>
            </p:cNvPr>
            <p:cNvSpPr txBox="1"/>
            <p:nvPr/>
          </p:nvSpPr>
          <p:spPr>
            <a:xfrm>
              <a:off x="4739854" y="2868728"/>
              <a:ext cx="2516050"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Teaching, Learning </a:t>
              </a:r>
            </a:p>
            <a:p>
              <a:pPr algn="ctr" defTabSz="414955">
                <a:lnSpc>
                  <a:spcPts val="2069"/>
                </a:lnSpc>
              </a:pPr>
              <a:r>
                <a:rPr lang="en-US" sz="1604" b="1">
                  <a:solidFill>
                    <a:srgbClr val="000000"/>
                  </a:solidFill>
                  <a:latin typeface="Arial Bold"/>
                  <a:ea typeface="Arial Bold"/>
                  <a:cs typeface="Arial Bold"/>
                  <a:sym typeface="Arial Bold"/>
                </a:rPr>
                <a:t>and Assessment</a:t>
              </a:r>
            </a:p>
          </p:txBody>
        </p:sp>
      </p:grpSp>
      <p:grpSp>
        <p:nvGrpSpPr>
          <p:cNvPr id="2" name="Group 1">
            <a:extLst>
              <a:ext uri="{FF2B5EF4-FFF2-40B4-BE49-F238E27FC236}">
                <a16:creationId xmlns:a16="http://schemas.microsoft.com/office/drawing/2014/main" id="{A6582920-09CA-54DF-3D63-45AE08CB0372}"/>
              </a:ext>
            </a:extLst>
          </p:cNvPr>
          <p:cNvGrpSpPr/>
          <p:nvPr/>
        </p:nvGrpSpPr>
        <p:grpSpPr>
          <a:xfrm>
            <a:off x="4432863" y="2468274"/>
            <a:ext cx="3390900" cy="961683"/>
            <a:chOff x="4354835" y="2948158"/>
            <a:chExt cx="3390900" cy="961683"/>
          </a:xfrm>
        </p:grpSpPr>
        <p:sp>
          <p:nvSpPr>
            <p:cNvPr id="3" name="Freeform 3">
              <a:extLst>
                <a:ext uri="{FF2B5EF4-FFF2-40B4-BE49-F238E27FC236}">
                  <a16:creationId xmlns:a16="http://schemas.microsoft.com/office/drawing/2014/main" id="{1F890FE5-7FA0-900F-CB17-7EFCAFB15CA2}"/>
                </a:ext>
              </a:extLst>
            </p:cNvPr>
            <p:cNvSpPr/>
            <p:nvPr/>
          </p:nvSpPr>
          <p:spPr>
            <a:xfrm>
              <a:off x="4354835" y="3033145"/>
              <a:ext cx="3390900" cy="813197"/>
            </a:xfrm>
            <a:custGeom>
              <a:avLst/>
              <a:gdLst/>
              <a:ahLst/>
              <a:cxnLst/>
              <a:rect l="l" t="t" r="r" b="b"/>
              <a:pathLst>
                <a:path w="589086" h="419838">
                  <a:moveTo>
                    <a:pt x="82423" y="0"/>
                  </a:moveTo>
                  <a:lnTo>
                    <a:pt x="506662" y="0"/>
                  </a:lnTo>
                  <a:cubicBezTo>
                    <a:pt x="552183" y="0"/>
                    <a:pt x="589086" y="36902"/>
                    <a:pt x="589086" y="82423"/>
                  </a:cubicBezTo>
                  <a:lnTo>
                    <a:pt x="589086" y="337415"/>
                  </a:lnTo>
                  <a:cubicBezTo>
                    <a:pt x="589086" y="382936"/>
                    <a:pt x="552183" y="419838"/>
                    <a:pt x="506662" y="419838"/>
                  </a:cubicBezTo>
                  <a:lnTo>
                    <a:pt x="82423" y="419838"/>
                  </a:lnTo>
                  <a:cubicBezTo>
                    <a:pt x="36902" y="419838"/>
                    <a:pt x="0" y="382936"/>
                    <a:pt x="0" y="337415"/>
                  </a:cubicBezTo>
                  <a:lnTo>
                    <a:pt x="0" y="82423"/>
                  </a:lnTo>
                  <a:cubicBezTo>
                    <a:pt x="0" y="36902"/>
                    <a:pt x="36902" y="0"/>
                    <a:pt x="82423"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19" name="TextBox 19">
              <a:extLst>
                <a:ext uri="{FF2B5EF4-FFF2-40B4-BE49-F238E27FC236}">
                  <a16:creationId xmlns:a16="http://schemas.microsoft.com/office/drawing/2014/main" id="{1B3E964E-BE09-A6B7-56E0-781962CB2E97}"/>
                </a:ext>
              </a:extLst>
            </p:cNvPr>
            <p:cNvSpPr txBox="1">
              <a:spLocks/>
            </p:cNvSpPr>
            <p:nvPr/>
          </p:nvSpPr>
          <p:spPr>
            <a:xfrm>
              <a:off x="4464121" y="2948158"/>
              <a:ext cx="3194942" cy="961683"/>
            </a:xfrm>
            <a:prstGeom prst="rect">
              <a:avLst/>
            </a:prstGeom>
          </p:spPr>
          <p:txBody>
            <a:bodyPr lIns="32599" tIns="32599" rIns="32599" bIns="32599" rtlCol="0" anchor="ctr"/>
            <a:lstStyle/>
            <a:p>
              <a:pPr algn="ctr" defTabSz="414955">
                <a:lnSpc>
                  <a:spcPts val="2069"/>
                </a:lnSpc>
              </a:pPr>
              <a:r>
                <a:rPr lang="en-US" sz="1604" b="1">
                  <a:latin typeface="Arial" panose="020B0604020202020204" pitchFamily="34" charset="0"/>
                  <a:ea typeface="Arial Bold"/>
                  <a:cs typeface="Arial" panose="020B0604020202020204" pitchFamily="34" charset="0"/>
                  <a:sym typeface="Arial Bold"/>
                </a:rPr>
                <a:t>Indicative Vocabulary List</a:t>
              </a:r>
            </a:p>
          </p:txBody>
        </p:sp>
      </p:grpSp>
      <p:sp>
        <p:nvSpPr>
          <p:cNvPr id="21" name="Freeform 21">
            <a:extLst>
              <a:ext uri="{FF2B5EF4-FFF2-40B4-BE49-F238E27FC236}">
                <a16:creationId xmlns:a16="http://schemas.microsoft.com/office/drawing/2014/main" id="{78199A1B-E5A4-5ACD-6F11-FDDABA4114BE}"/>
              </a:ext>
            </a:extLst>
          </p:cNvPr>
          <p:cNvSpPr/>
          <p:nvPr/>
        </p:nvSpPr>
        <p:spPr>
          <a:xfrm>
            <a:off x="337722" y="5723614"/>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grpSp>
        <p:nvGrpSpPr>
          <p:cNvPr id="55" name="Group 54">
            <a:extLst>
              <a:ext uri="{FF2B5EF4-FFF2-40B4-BE49-F238E27FC236}">
                <a16:creationId xmlns:a16="http://schemas.microsoft.com/office/drawing/2014/main" id="{3F32D565-A91D-F019-B0EC-4BA17178E240}"/>
              </a:ext>
            </a:extLst>
          </p:cNvPr>
          <p:cNvGrpSpPr/>
          <p:nvPr/>
        </p:nvGrpSpPr>
        <p:grpSpPr>
          <a:xfrm>
            <a:off x="10351839" y="639376"/>
            <a:ext cx="1409531" cy="1178745"/>
            <a:chOff x="10151115" y="2945415"/>
            <a:chExt cx="1409531" cy="1178745"/>
          </a:xfrm>
        </p:grpSpPr>
        <p:sp>
          <p:nvSpPr>
            <p:cNvPr id="27" name="Freeform 27">
              <a:extLst>
                <a:ext uri="{FF2B5EF4-FFF2-40B4-BE49-F238E27FC236}">
                  <a16:creationId xmlns:a16="http://schemas.microsoft.com/office/drawing/2014/main" id="{54345236-B17F-B429-14E3-AFD35F036466}"/>
                </a:ext>
              </a:extLst>
            </p:cNvPr>
            <p:cNvSpPr/>
            <p:nvPr/>
          </p:nvSpPr>
          <p:spPr>
            <a:xfrm>
              <a:off x="10158897" y="3102435"/>
              <a:ext cx="1401749" cy="91341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8" name="TextBox 28">
              <a:extLst>
                <a:ext uri="{FF2B5EF4-FFF2-40B4-BE49-F238E27FC236}">
                  <a16:creationId xmlns:a16="http://schemas.microsoft.com/office/drawing/2014/main" id="{B08732C2-CE4D-B681-9F8E-298C946DCB31}"/>
                </a:ext>
              </a:extLst>
            </p:cNvPr>
            <p:cNvSpPr txBox="1"/>
            <p:nvPr/>
          </p:nvSpPr>
          <p:spPr>
            <a:xfrm>
              <a:off x="10151115" y="2945415"/>
              <a:ext cx="1401749" cy="117874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Capstone Oide Support Document</a:t>
              </a:r>
            </a:p>
          </p:txBody>
        </p:sp>
      </p:grpSp>
      <p:sp>
        <p:nvSpPr>
          <p:cNvPr id="41" name="Freeform 41">
            <a:extLst>
              <a:ext uri="{FF2B5EF4-FFF2-40B4-BE49-F238E27FC236}">
                <a16:creationId xmlns:a16="http://schemas.microsoft.com/office/drawing/2014/main" id="{F29F38DD-D0E7-0916-B781-4A34BADAC7AB}"/>
              </a:ext>
            </a:extLst>
          </p:cNvPr>
          <p:cNvSpPr/>
          <p:nvPr/>
        </p:nvSpPr>
        <p:spPr>
          <a:xfrm>
            <a:off x="226740" y="86673"/>
            <a:ext cx="2911426" cy="698742"/>
          </a:xfrm>
          <a:custGeom>
            <a:avLst/>
            <a:gdLst/>
            <a:ahLst/>
            <a:cxnLst/>
            <a:rect l="l" t="t" r="r" b="b"/>
            <a:pathLst>
              <a:path w="6415921" h="1539821">
                <a:moveTo>
                  <a:pt x="0" y="0"/>
                </a:moveTo>
                <a:lnTo>
                  <a:pt x="6415921" y="0"/>
                </a:lnTo>
                <a:lnTo>
                  <a:pt x="6415921" y="1539821"/>
                </a:lnTo>
                <a:lnTo>
                  <a:pt x="0" y="1539821"/>
                </a:lnTo>
                <a:lnTo>
                  <a:pt x="0" y="0"/>
                </a:lnTo>
                <a:close/>
              </a:path>
            </a:pathLst>
          </a:custGeom>
          <a:blipFill>
            <a:blip r:embed="rId3"/>
            <a:stretch>
              <a:fillRect/>
            </a:stretch>
          </a:blipFill>
        </p:spPr>
        <p:txBody>
          <a:bodyPr/>
          <a:lstStyle/>
          <a:p>
            <a:pPr defTabSz="414955"/>
            <a:endParaRPr lang="en-GB" sz="817">
              <a:solidFill>
                <a:prstClr val="black"/>
              </a:solidFill>
              <a:latin typeface="Calibri"/>
            </a:endParaRPr>
          </a:p>
        </p:txBody>
      </p:sp>
      <p:grpSp>
        <p:nvGrpSpPr>
          <p:cNvPr id="5" name="Group 5">
            <a:extLst>
              <a:ext uri="{FF2B5EF4-FFF2-40B4-BE49-F238E27FC236}">
                <a16:creationId xmlns:a16="http://schemas.microsoft.com/office/drawing/2014/main" id="{4AF6255C-1B02-5D40-9666-2A678EA50880}"/>
              </a:ext>
            </a:extLst>
          </p:cNvPr>
          <p:cNvGrpSpPr/>
          <p:nvPr/>
        </p:nvGrpSpPr>
        <p:grpSpPr>
          <a:xfrm>
            <a:off x="3588575" y="162890"/>
            <a:ext cx="5040084" cy="1095160"/>
            <a:chOff x="0" y="0"/>
            <a:chExt cx="1113091" cy="622098"/>
          </a:xfrm>
        </p:grpSpPr>
        <p:sp>
          <p:nvSpPr>
            <p:cNvPr id="6" name="Freeform 6">
              <a:extLst>
                <a:ext uri="{FF2B5EF4-FFF2-40B4-BE49-F238E27FC236}">
                  <a16:creationId xmlns:a16="http://schemas.microsoft.com/office/drawing/2014/main" id="{378DF7E7-6676-0CDB-D5C1-919A6DA06224}"/>
                </a:ext>
              </a:extLst>
            </p:cNvPr>
            <p:cNvSpPr/>
            <p:nvPr/>
          </p:nvSpPr>
          <p:spPr>
            <a:xfrm>
              <a:off x="0" y="0"/>
              <a:ext cx="1113091" cy="622098"/>
            </a:xfrm>
            <a:custGeom>
              <a:avLst/>
              <a:gdLst/>
              <a:ahLst/>
              <a:cxnLst/>
              <a:rect l="l" t="t" r="r" b="b"/>
              <a:pathLst>
                <a:path w="1113091" h="622098">
                  <a:moveTo>
                    <a:pt x="43621" y="0"/>
                  </a:moveTo>
                  <a:lnTo>
                    <a:pt x="1069470" y="0"/>
                  </a:lnTo>
                  <a:cubicBezTo>
                    <a:pt x="1081039" y="0"/>
                    <a:pt x="1092134" y="4596"/>
                    <a:pt x="1100315" y="12776"/>
                  </a:cubicBezTo>
                  <a:cubicBezTo>
                    <a:pt x="1108495" y="20957"/>
                    <a:pt x="1113091" y="32052"/>
                    <a:pt x="1113091" y="43621"/>
                  </a:cubicBezTo>
                  <a:lnTo>
                    <a:pt x="1113091" y="578477"/>
                  </a:lnTo>
                  <a:cubicBezTo>
                    <a:pt x="1113091" y="602568"/>
                    <a:pt x="1093561" y="622098"/>
                    <a:pt x="1069470" y="622098"/>
                  </a:cubicBezTo>
                  <a:lnTo>
                    <a:pt x="43621" y="622098"/>
                  </a:lnTo>
                  <a:cubicBezTo>
                    <a:pt x="19530" y="622098"/>
                    <a:pt x="0" y="602568"/>
                    <a:pt x="0" y="578477"/>
                  </a:cubicBezTo>
                  <a:lnTo>
                    <a:pt x="0" y="43621"/>
                  </a:lnTo>
                  <a:cubicBezTo>
                    <a:pt x="0" y="19530"/>
                    <a:pt x="19530" y="0"/>
                    <a:pt x="43621"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7" name="TextBox 7">
              <a:extLst>
                <a:ext uri="{FF2B5EF4-FFF2-40B4-BE49-F238E27FC236}">
                  <a16:creationId xmlns:a16="http://schemas.microsoft.com/office/drawing/2014/main" id="{71EAD8B9-3537-3A3A-F02E-1B15D4E3F450}"/>
                </a:ext>
              </a:extLst>
            </p:cNvPr>
            <p:cNvSpPr txBox="1"/>
            <p:nvPr/>
          </p:nvSpPr>
          <p:spPr>
            <a:xfrm>
              <a:off x="0" y="-114300"/>
              <a:ext cx="1113091" cy="736398"/>
            </a:xfrm>
            <a:prstGeom prst="rect">
              <a:avLst/>
            </a:prstGeom>
          </p:spPr>
          <p:txBody>
            <a:bodyPr lIns="32599" tIns="32599" rIns="32599" bIns="32599" rtlCol="0" anchor="ctr"/>
            <a:lstStyle/>
            <a:p>
              <a:pPr algn="ctr" defTabSz="414955">
                <a:lnSpc>
                  <a:spcPts val="1886"/>
                </a:lnSpc>
              </a:pPr>
              <a:endParaRPr sz="817">
                <a:solidFill>
                  <a:prstClr val="black"/>
                </a:solidFill>
                <a:latin typeface="Calibri"/>
              </a:endParaRPr>
            </a:p>
          </p:txBody>
        </p:sp>
      </p:grpSp>
      <p:sp>
        <p:nvSpPr>
          <p:cNvPr id="43" name="TextBox 43">
            <a:extLst>
              <a:ext uri="{FF2B5EF4-FFF2-40B4-BE49-F238E27FC236}">
                <a16:creationId xmlns:a16="http://schemas.microsoft.com/office/drawing/2014/main" id="{CF169D85-E4DD-2443-EBB9-27C74A8F4D04}"/>
              </a:ext>
            </a:extLst>
          </p:cNvPr>
          <p:cNvSpPr txBox="1"/>
          <p:nvPr/>
        </p:nvSpPr>
        <p:spPr>
          <a:xfrm>
            <a:off x="3717472" y="440563"/>
            <a:ext cx="4757056" cy="615553"/>
          </a:xfrm>
          <a:prstGeom prst="rect">
            <a:avLst/>
          </a:prstGeom>
        </p:spPr>
        <p:txBody>
          <a:bodyPr wrap="square" lIns="0" tIns="0" rIns="0" bIns="0" rtlCol="0" anchor="t">
            <a:spAutoFit/>
          </a:bodyPr>
          <a:lstStyle/>
          <a:p>
            <a:pPr algn="ctr" defTabSz="414955">
              <a:lnSpc>
                <a:spcPts val="2407"/>
              </a:lnSpc>
            </a:pPr>
            <a:r>
              <a:rPr lang="en-US" sz="2407" b="1">
                <a:latin typeface="Arial Bold"/>
                <a:ea typeface="Arial Bold"/>
                <a:cs typeface="Arial Bold"/>
                <a:sym typeface="Arial Bold"/>
              </a:rPr>
              <a:t>Ancient Greek/Latin</a:t>
            </a:r>
          </a:p>
          <a:p>
            <a:pPr algn="ctr" defTabSz="414955">
              <a:lnSpc>
                <a:spcPts val="2407"/>
              </a:lnSpc>
            </a:pPr>
            <a:r>
              <a:rPr lang="en-US" sz="2407" b="1">
                <a:latin typeface="Arial Bold"/>
                <a:ea typeface="Arial Bold"/>
                <a:cs typeface="Arial Bold"/>
                <a:sym typeface="Arial Bold"/>
              </a:rPr>
              <a:t>Specification </a:t>
            </a:r>
          </a:p>
        </p:txBody>
      </p:sp>
      <p:sp>
        <p:nvSpPr>
          <p:cNvPr id="207" name="TextBox 22">
            <a:extLst>
              <a:ext uri="{FF2B5EF4-FFF2-40B4-BE49-F238E27FC236}">
                <a16:creationId xmlns:a16="http://schemas.microsoft.com/office/drawing/2014/main" id="{74C5F95B-79D9-ABE8-2C11-44B327991EB7}"/>
              </a:ext>
            </a:extLst>
          </p:cNvPr>
          <p:cNvSpPr txBox="1"/>
          <p:nvPr/>
        </p:nvSpPr>
        <p:spPr>
          <a:xfrm>
            <a:off x="280704" y="5550703"/>
            <a:ext cx="1401749" cy="117874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AAC Guidelines</a:t>
            </a:r>
          </a:p>
        </p:txBody>
      </p:sp>
      <p:grpSp>
        <p:nvGrpSpPr>
          <p:cNvPr id="217" name="Group 216">
            <a:extLst>
              <a:ext uri="{FF2B5EF4-FFF2-40B4-BE49-F238E27FC236}">
                <a16:creationId xmlns:a16="http://schemas.microsoft.com/office/drawing/2014/main" id="{EC0120FF-9DA9-5AFE-6DDB-5A8753212A88}"/>
              </a:ext>
            </a:extLst>
          </p:cNvPr>
          <p:cNvGrpSpPr/>
          <p:nvPr/>
        </p:nvGrpSpPr>
        <p:grpSpPr>
          <a:xfrm>
            <a:off x="10260282" y="5588877"/>
            <a:ext cx="1415386" cy="1178745"/>
            <a:chOff x="23160066" y="12320206"/>
            <a:chExt cx="3119090" cy="2597605"/>
          </a:xfrm>
        </p:grpSpPr>
        <p:sp>
          <p:nvSpPr>
            <p:cNvPr id="208" name="Freeform 21">
              <a:extLst>
                <a:ext uri="{FF2B5EF4-FFF2-40B4-BE49-F238E27FC236}">
                  <a16:creationId xmlns:a16="http://schemas.microsoft.com/office/drawing/2014/main" id="{B611E70A-8DC1-E3C0-7D84-C5A628F261DA}"/>
                </a:ext>
              </a:extLst>
            </p:cNvPr>
            <p:cNvSpPr/>
            <p:nvPr/>
          </p:nvSpPr>
          <p:spPr>
            <a:xfrm>
              <a:off x="23190117" y="12617126"/>
              <a:ext cx="3089039" cy="201288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D7C5E"/>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10" name="TextBox 22">
              <a:extLst>
                <a:ext uri="{FF2B5EF4-FFF2-40B4-BE49-F238E27FC236}">
                  <a16:creationId xmlns:a16="http://schemas.microsoft.com/office/drawing/2014/main" id="{F4400E1E-C149-F0EE-AC3A-3ED75BDFE225}"/>
                </a:ext>
              </a:extLst>
            </p:cNvPr>
            <p:cNvSpPr txBox="1"/>
            <p:nvPr/>
          </p:nvSpPr>
          <p:spPr>
            <a:xfrm>
              <a:off x="23160066" y="12320206"/>
              <a:ext cx="3089039" cy="2597605"/>
            </a:xfrm>
            <a:prstGeom prst="rect">
              <a:avLst/>
            </a:prstGeom>
          </p:spPr>
          <p:txBody>
            <a:bodyPr lIns="32599" tIns="32599" rIns="32599" bIns="32599" rtlCol="0" anchor="ctr"/>
            <a:lstStyle/>
            <a:p>
              <a:pPr algn="ctr" defTabSz="414955">
                <a:lnSpc>
                  <a:spcPts val="2069"/>
                </a:lnSpc>
              </a:pPr>
              <a:r>
                <a:rPr lang="en-US" sz="1604" b="1">
                  <a:solidFill>
                    <a:schemeClr val="bg1"/>
                  </a:solidFill>
                  <a:latin typeface="Arial" panose="020B0604020202020204" pitchFamily="34" charset="0"/>
                  <a:ea typeface="Arial Bold"/>
                  <a:cs typeface="Arial" panose="020B0604020202020204" pitchFamily="34" charset="0"/>
                  <a:sym typeface="Arial Bold"/>
                </a:rPr>
                <a:t>Sample Papers x4</a:t>
              </a:r>
            </a:p>
          </p:txBody>
        </p:sp>
      </p:grpSp>
      <p:cxnSp>
        <p:nvCxnSpPr>
          <p:cNvPr id="58" name="Straight Arrow Connector 57">
            <a:extLst>
              <a:ext uri="{FF2B5EF4-FFF2-40B4-BE49-F238E27FC236}">
                <a16:creationId xmlns:a16="http://schemas.microsoft.com/office/drawing/2014/main" id="{BE4CA671-D2BC-ABD1-495A-BBAFA30311FB}"/>
              </a:ext>
            </a:extLst>
          </p:cNvPr>
          <p:cNvCxnSpPr>
            <a:cxnSpLocks/>
          </p:cNvCxnSpPr>
          <p:nvPr/>
        </p:nvCxnSpPr>
        <p:spPr>
          <a:xfrm flipH="1">
            <a:off x="6074771" y="3245055"/>
            <a:ext cx="1750" cy="522871"/>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69ED5CF-3767-9F74-A2BF-BCFE2B56A389}"/>
              </a:ext>
            </a:extLst>
          </p:cNvPr>
          <p:cNvCxnSpPr>
            <a:cxnSpLocks/>
          </p:cNvCxnSpPr>
          <p:nvPr/>
        </p:nvCxnSpPr>
        <p:spPr>
          <a:xfrm flipV="1">
            <a:off x="9315577" y="1340833"/>
            <a:ext cx="991230" cy="1254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D1969E9-1EF2-8D2E-AD87-24A5C738253C}"/>
              </a:ext>
            </a:extLst>
          </p:cNvPr>
          <p:cNvCxnSpPr>
            <a:cxnSpLocks/>
          </p:cNvCxnSpPr>
          <p:nvPr/>
        </p:nvCxnSpPr>
        <p:spPr>
          <a:xfrm flipH="1">
            <a:off x="1638768" y="6125529"/>
            <a:ext cx="391257" cy="14545"/>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FA6B835-2751-4330-5ADB-B012D3509930}"/>
              </a:ext>
            </a:extLst>
          </p:cNvPr>
          <p:cNvCxnSpPr>
            <a:cxnSpLocks/>
          </p:cNvCxnSpPr>
          <p:nvPr/>
        </p:nvCxnSpPr>
        <p:spPr>
          <a:xfrm>
            <a:off x="9964086" y="6193957"/>
            <a:ext cx="395535"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0536A40A-431D-09BE-095E-4308EC8830AD}"/>
              </a:ext>
            </a:extLst>
          </p:cNvPr>
          <p:cNvGrpSpPr/>
          <p:nvPr/>
        </p:nvGrpSpPr>
        <p:grpSpPr>
          <a:xfrm>
            <a:off x="4407750" y="4969727"/>
            <a:ext cx="3191966" cy="1255460"/>
            <a:chOff x="4407750" y="4969727"/>
            <a:chExt cx="3191966" cy="1255460"/>
          </a:xfrm>
        </p:grpSpPr>
        <p:cxnSp>
          <p:nvCxnSpPr>
            <p:cNvPr id="82" name="Connector: Elbow 81">
              <a:extLst>
                <a:ext uri="{FF2B5EF4-FFF2-40B4-BE49-F238E27FC236}">
                  <a16:creationId xmlns:a16="http://schemas.microsoft.com/office/drawing/2014/main" id="{F9261303-9D33-B1DB-3094-40A23A29B27F}"/>
                </a:ext>
              </a:extLst>
            </p:cNvPr>
            <p:cNvCxnSpPr>
              <a:cxnSpLocks/>
            </p:cNvCxnSpPr>
            <p:nvPr/>
          </p:nvCxnSpPr>
          <p:spPr>
            <a:xfrm>
              <a:off x="6068764" y="5093744"/>
              <a:ext cx="1530952" cy="1131443"/>
            </a:xfrm>
            <a:prstGeom prst="bentConnector3">
              <a:avLst>
                <a:gd name="adj1" fmla="val 227"/>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B43FCCE1-EB77-0396-23A7-82EA78652C4F}"/>
                </a:ext>
              </a:extLst>
            </p:cNvPr>
            <p:cNvCxnSpPr>
              <a:cxnSpLocks/>
            </p:cNvCxnSpPr>
            <p:nvPr/>
          </p:nvCxnSpPr>
          <p:spPr>
            <a:xfrm rot="5400000">
              <a:off x="4614058" y="4763419"/>
              <a:ext cx="1248397" cy="1661014"/>
            </a:xfrm>
            <a:prstGeom prst="bentConnector2">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4">
            <a:extLst>
              <a:ext uri="{FF2B5EF4-FFF2-40B4-BE49-F238E27FC236}">
                <a16:creationId xmlns:a16="http://schemas.microsoft.com/office/drawing/2014/main" id="{7BC9573A-7824-9BAA-CBE8-4A171C913B5D}"/>
              </a:ext>
            </a:extLst>
          </p:cNvPr>
          <p:cNvGrpSpPr/>
          <p:nvPr/>
        </p:nvGrpSpPr>
        <p:grpSpPr>
          <a:xfrm>
            <a:off x="3575958" y="1179371"/>
            <a:ext cx="5040083" cy="1328542"/>
            <a:chOff x="0" y="-68156"/>
            <a:chExt cx="993535" cy="524613"/>
          </a:xfrm>
        </p:grpSpPr>
        <p:sp>
          <p:nvSpPr>
            <p:cNvPr id="20" name="Freeform 15">
              <a:extLst>
                <a:ext uri="{FF2B5EF4-FFF2-40B4-BE49-F238E27FC236}">
                  <a16:creationId xmlns:a16="http://schemas.microsoft.com/office/drawing/2014/main" id="{A5AEB5CF-BB7F-6761-14FE-96A77032A9D0}"/>
                </a:ext>
              </a:extLst>
            </p:cNvPr>
            <p:cNvSpPr/>
            <p:nvPr/>
          </p:nvSpPr>
          <p:spPr>
            <a:xfrm>
              <a:off x="0" y="0"/>
              <a:ext cx="993535" cy="419838"/>
            </a:xfrm>
            <a:custGeom>
              <a:avLst/>
              <a:gdLst/>
              <a:ahLst/>
              <a:cxnLst/>
              <a:rect l="l" t="t" r="r" b="b"/>
              <a:pathLst>
                <a:path w="993535" h="419838">
                  <a:moveTo>
                    <a:pt x="48870" y="0"/>
                  </a:moveTo>
                  <a:lnTo>
                    <a:pt x="944665" y="0"/>
                  </a:lnTo>
                  <a:cubicBezTo>
                    <a:pt x="971655" y="0"/>
                    <a:pt x="993535" y="21880"/>
                    <a:pt x="993535" y="48870"/>
                  </a:cubicBezTo>
                  <a:lnTo>
                    <a:pt x="993535" y="370968"/>
                  </a:lnTo>
                  <a:cubicBezTo>
                    <a:pt x="993535" y="397958"/>
                    <a:pt x="971655" y="419838"/>
                    <a:pt x="944665" y="419838"/>
                  </a:cubicBezTo>
                  <a:lnTo>
                    <a:pt x="48870" y="419838"/>
                  </a:lnTo>
                  <a:cubicBezTo>
                    <a:pt x="35909" y="419838"/>
                    <a:pt x="23479" y="414689"/>
                    <a:pt x="14314" y="405524"/>
                  </a:cubicBezTo>
                  <a:cubicBezTo>
                    <a:pt x="5149" y="396359"/>
                    <a:pt x="0" y="383929"/>
                    <a:pt x="0" y="370968"/>
                  </a:cubicBezTo>
                  <a:lnTo>
                    <a:pt x="0" y="48870"/>
                  </a:lnTo>
                  <a:cubicBezTo>
                    <a:pt x="0" y="21880"/>
                    <a:pt x="21880" y="0"/>
                    <a:pt x="48870"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9" name="TextBox 16">
              <a:extLst>
                <a:ext uri="{FF2B5EF4-FFF2-40B4-BE49-F238E27FC236}">
                  <a16:creationId xmlns:a16="http://schemas.microsoft.com/office/drawing/2014/main" id="{53C00DF7-1DE3-144B-EA03-A95B4E6F17CD}"/>
                </a:ext>
              </a:extLst>
            </p:cNvPr>
            <p:cNvSpPr txBox="1"/>
            <p:nvPr/>
          </p:nvSpPr>
          <p:spPr>
            <a:xfrm>
              <a:off x="0" y="-68156"/>
              <a:ext cx="993535" cy="524613"/>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Department Circular 0028/2025 </a:t>
              </a:r>
            </a:p>
          </p:txBody>
        </p:sp>
      </p:grpSp>
      <p:sp>
        <p:nvSpPr>
          <p:cNvPr id="36" name="Freeform 30">
            <a:extLst>
              <a:ext uri="{FF2B5EF4-FFF2-40B4-BE49-F238E27FC236}">
                <a16:creationId xmlns:a16="http://schemas.microsoft.com/office/drawing/2014/main" id="{DBC97806-888E-4A6A-AB4E-51C3A6B9723C}"/>
              </a:ext>
            </a:extLst>
          </p:cNvPr>
          <p:cNvSpPr/>
          <p:nvPr/>
        </p:nvSpPr>
        <p:spPr>
          <a:xfrm>
            <a:off x="2911013" y="809230"/>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30" name="Freeform 30">
            <a:extLst>
              <a:ext uri="{FF2B5EF4-FFF2-40B4-BE49-F238E27FC236}">
                <a16:creationId xmlns:a16="http://schemas.microsoft.com/office/drawing/2014/main" id="{DE326567-498E-7341-B3EF-56983E43265B}"/>
              </a:ext>
            </a:extLst>
          </p:cNvPr>
          <p:cNvSpPr/>
          <p:nvPr/>
        </p:nvSpPr>
        <p:spPr>
          <a:xfrm>
            <a:off x="7868796" y="766388"/>
            <a:ext cx="1401749" cy="1063206"/>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chemeClr val="accent3">
              <a:lumMod val="60000"/>
              <a:lumOff val="40000"/>
            </a:schemeClr>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25" name="TextBox 25">
            <a:extLst>
              <a:ext uri="{FF2B5EF4-FFF2-40B4-BE49-F238E27FC236}">
                <a16:creationId xmlns:a16="http://schemas.microsoft.com/office/drawing/2014/main" id="{F7854BFA-F458-C938-4FA0-0D65E7E40BC6}"/>
              </a:ext>
            </a:extLst>
          </p:cNvPr>
          <p:cNvSpPr txBox="1"/>
          <p:nvPr/>
        </p:nvSpPr>
        <p:spPr>
          <a:xfrm>
            <a:off x="7823763" y="614041"/>
            <a:ext cx="1491814" cy="1328542"/>
          </a:xfrm>
          <a:prstGeom prst="rect">
            <a:avLst/>
          </a:prstGeom>
        </p:spPr>
        <p:txBody>
          <a:bodyPr lIns="32599" tIns="32599" rIns="32599" bIns="32599" rtlCol="0" anchor="ctr"/>
          <a:lstStyle/>
          <a:p>
            <a:pPr algn="ctr" defTabSz="414955">
              <a:lnSpc>
                <a:spcPts val="2069"/>
              </a:lnSpc>
            </a:pPr>
            <a:r>
              <a:rPr lang="en-US" sz="1604" b="1">
                <a:solidFill>
                  <a:srgbClr val="000000"/>
                </a:solidFill>
                <a:latin typeface="Arial Bold"/>
                <a:ea typeface="Arial Bold"/>
                <a:cs typeface="Arial Bold"/>
                <a:sym typeface="Arial Bold"/>
              </a:rPr>
              <a:t>Capstone </a:t>
            </a:r>
          </a:p>
          <a:p>
            <a:pPr algn="ctr" defTabSz="414955">
              <a:lnSpc>
                <a:spcPts val="2069"/>
              </a:lnSpc>
            </a:pPr>
            <a:r>
              <a:rPr lang="en-US" sz="1604" b="1">
                <a:solidFill>
                  <a:srgbClr val="000000"/>
                </a:solidFill>
                <a:latin typeface="Arial Bold"/>
                <a:ea typeface="Arial Bold"/>
                <a:cs typeface="Arial Bold"/>
                <a:sym typeface="Arial Bold"/>
              </a:rPr>
              <a:t>Text</a:t>
            </a:r>
          </a:p>
        </p:txBody>
      </p:sp>
      <p:sp>
        <p:nvSpPr>
          <p:cNvPr id="22" name="TextBox 22">
            <a:extLst>
              <a:ext uri="{FF2B5EF4-FFF2-40B4-BE49-F238E27FC236}">
                <a16:creationId xmlns:a16="http://schemas.microsoft.com/office/drawing/2014/main" id="{8CB931B4-191F-324E-D795-045472E8E9B7}"/>
              </a:ext>
            </a:extLst>
          </p:cNvPr>
          <p:cNvSpPr txBox="1"/>
          <p:nvPr/>
        </p:nvSpPr>
        <p:spPr>
          <a:xfrm>
            <a:off x="2898395" y="718756"/>
            <a:ext cx="1401749" cy="1178745"/>
          </a:xfrm>
          <a:prstGeom prst="rect">
            <a:avLst/>
          </a:prstGeom>
        </p:spPr>
        <p:txBody>
          <a:bodyPr lIns="32599" tIns="32599" rIns="32599" bIns="32599" rtlCol="0" anchor="ctr"/>
          <a:lstStyle/>
          <a:p>
            <a:pPr algn="ctr" defTabSz="414955">
              <a:lnSpc>
                <a:spcPts val="2069"/>
              </a:lnSpc>
            </a:pPr>
            <a:r>
              <a:rPr lang="en-US" sz="1604" b="1">
                <a:latin typeface="Arial" panose="020B0604020202020204" pitchFamily="34" charset="0"/>
                <a:ea typeface="Arial Bold"/>
                <a:cs typeface="Arial" panose="020B0604020202020204" pitchFamily="34" charset="0"/>
                <a:sym typeface="Arial Bold"/>
              </a:rPr>
              <a:t>Grammar for Unseen Texts</a:t>
            </a:r>
          </a:p>
        </p:txBody>
      </p:sp>
      <p:cxnSp>
        <p:nvCxnSpPr>
          <p:cNvPr id="53" name="Straight Arrow Connector 52">
            <a:extLst>
              <a:ext uri="{FF2B5EF4-FFF2-40B4-BE49-F238E27FC236}">
                <a16:creationId xmlns:a16="http://schemas.microsoft.com/office/drawing/2014/main" id="{DD8B9CA3-BA4C-7B22-CA9E-D893490D7474}"/>
              </a:ext>
            </a:extLst>
          </p:cNvPr>
          <p:cNvCxnSpPr>
            <a:cxnSpLocks/>
          </p:cNvCxnSpPr>
          <p:nvPr/>
        </p:nvCxnSpPr>
        <p:spPr>
          <a:xfrm>
            <a:off x="6064305" y="2212619"/>
            <a:ext cx="0" cy="45051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A66DCF2-13BB-15B7-D052-50B98899B064}"/>
              </a:ext>
            </a:extLst>
          </p:cNvPr>
          <p:cNvCxnSpPr>
            <a:cxnSpLocks/>
          </p:cNvCxnSpPr>
          <p:nvPr/>
        </p:nvCxnSpPr>
        <p:spPr>
          <a:xfrm>
            <a:off x="6059001" y="1128147"/>
            <a:ext cx="0" cy="581456"/>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23FD6C4-848E-EF6D-2795-AE8C1DABA318}"/>
              </a:ext>
            </a:extLst>
          </p:cNvPr>
          <p:cNvCxnSpPr>
            <a:cxnSpLocks/>
          </p:cNvCxnSpPr>
          <p:nvPr/>
        </p:nvCxnSpPr>
        <p:spPr>
          <a:xfrm>
            <a:off x="8178854" y="4638626"/>
            <a:ext cx="969259" cy="662756"/>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129DE21E-225F-C5B7-ACFA-83CC4C818DC9}"/>
              </a:ext>
            </a:extLst>
          </p:cNvPr>
          <p:cNvCxnSpPr>
            <a:cxnSpLocks/>
          </p:cNvCxnSpPr>
          <p:nvPr/>
        </p:nvCxnSpPr>
        <p:spPr>
          <a:xfrm flipH="1">
            <a:off x="3043887" y="4676623"/>
            <a:ext cx="907883" cy="624759"/>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34CB024-9C80-50F4-4B68-BA3BFF814E64}"/>
              </a:ext>
            </a:extLst>
          </p:cNvPr>
          <p:cNvGrpSpPr/>
          <p:nvPr/>
        </p:nvGrpSpPr>
        <p:grpSpPr>
          <a:xfrm>
            <a:off x="6083940" y="4285343"/>
            <a:ext cx="1491814" cy="1188838"/>
            <a:chOff x="7052517" y="4208306"/>
            <a:chExt cx="1491814" cy="1188838"/>
          </a:xfrm>
        </p:grpSpPr>
        <p:sp>
          <p:nvSpPr>
            <p:cNvPr id="47" name="Freeform 21">
              <a:extLst>
                <a:ext uri="{FF2B5EF4-FFF2-40B4-BE49-F238E27FC236}">
                  <a16:creationId xmlns:a16="http://schemas.microsoft.com/office/drawing/2014/main" id="{9EE4A4D9-0DF8-DE4F-FEA1-643020E820F4}"/>
                </a:ext>
              </a:extLst>
            </p:cNvPr>
            <p:cNvSpPr/>
            <p:nvPr/>
          </p:nvSpPr>
          <p:spPr>
            <a:xfrm>
              <a:off x="7086664" y="4326564"/>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pic>
          <p:nvPicPr>
            <p:cNvPr id="114" name="Picture 113" descr="A diagram of a key competencies in senior cycle&#10;&#10;AI-generated content may be incorrect.">
              <a:extLst>
                <a:ext uri="{FF2B5EF4-FFF2-40B4-BE49-F238E27FC236}">
                  <a16:creationId xmlns:a16="http://schemas.microsoft.com/office/drawing/2014/main" id="{293DC5D1-1BAF-DC52-579D-8441F9115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993" y="4365578"/>
              <a:ext cx="991484" cy="981609"/>
            </a:xfrm>
            <a:prstGeom prst="rect">
              <a:avLst/>
            </a:prstGeom>
          </p:spPr>
        </p:pic>
        <p:sp>
          <p:nvSpPr>
            <p:cNvPr id="31" name="TextBox 31">
              <a:extLst>
                <a:ext uri="{FF2B5EF4-FFF2-40B4-BE49-F238E27FC236}">
                  <a16:creationId xmlns:a16="http://schemas.microsoft.com/office/drawing/2014/main" id="{C19A81C9-AFC1-2241-362C-F6BBF6903601}"/>
                </a:ext>
              </a:extLst>
            </p:cNvPr>
            <p:cNvSpPr txBox="1"/>
            <p:nvPr/>
          </p:nvSpPr>
          <p:spPr>
            <a:xfrm>
              <a:off x="7052517" y="4208306"/>
              <a:ext cx="1491814" cy="1178745"/>
            </a:xfrm>
            <a:prstGeom prst="rect">
              <a:avLst/>
            </a:prstGeom>
          </p:spPr>
          <p:txBody>
            <a:bodyPr lIns="32599" tIns="32599" rIns="32599" bIns="32599" rtlCol="0" anchor="ctr"/>
            <a:lstStyle/>
            <a:p>
              <a:pPr algn="ctr" defTabSz="414955">
                <a:lnSpc>
                  <a:spcPts val="2069"/>
                </a:lnSpc>
              </a:pPr>
              <a:r>
                <a:rPr lang="en-US" sz="1500" b="1">
                  <a:latin typeface="Arial" panose="020B0604020202020204" pitchFamily="34" charset="0"/>
                  <a:ea typeface="Arial Bold"/>
                  <a:cs typeface="Arial" panose="020B0604020202020204" pitchFamily="34" charset="0"/>
                  <a:sym typeface="Arial Bold"/>
                </a:rPr>
                <a:t>Key Competencies</a:t>
              </a:r>
            </a:p>
          </p:txBody>
        </p:sp>
      </p:grpSp>
      <p:cxnSp>
        <p:nvCxnSpPr>
          <p:cNvPr id="14" name="Straight Arrow Connector 13">
            <a:extLst>
              <a:ext uri="{FF2B5EF4-FFF2-40B4-BE49-F238E27FC236}">
                <a16:creationId xmlns:a16="http://schemas.microsoft.com/office/drawing/2014/main" id="{ADC2C025-648F-F96B-7D0A-AC4D99285A35}"/>
              </a:ext>
            </a:extLst>
          </p:cNvPr>
          <p:cNvCxnSpPr>
            <a:cxnSpLocks/>
          </p:cNvCxnSpPr>
          <p:nvPr/>
        </p:nvCxnSpPr>
        <p:spPr>
          <a:xfrm>
            <a:off x="5173546" y="5522717"/>
            <a:ext cx="838200" cy="547776"/>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91DD3A-ED3A-6380-ACB3-F5B488A2DF06}"/>
              </a:ext>
            </a:extLst>
          </p:cNvPr>
          <p:cNvCxnSpPr>
            <a:cxnSpLocks/>
          </p:cNvCxnSpPr>
          <p:nvPr/>
        </p:nvCxnSpPr>
        <p:spPr>
          <a:xfrm flipV="1">
            <a:off x="6145377" y="5545622"/>
            <a:ext cx="909239" cy="482342"/>
          </a:xfrm>
          <a:prstGeom prst="straightConnector1">
            <a:avLst/>
          </a:prstGeom>
          <a:ln w="1016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Freeform 21">
            <a:extLst>
              <a:ext uri="{FF2B5EF4-FFF2-40B4-BE49-F238E27FC236}">
                <a16:creationId xmlns:a16="http://schemas.microsoft.com/office/drawing/2014/main" id="{32295690-F2A0-3470-EC9B-95406B012FEF}"/>
              </a:ext>
            </a:extLst>
          </p:cNvPr>
          <p:cNvSpPr/>
          <p:nvPr/>
        </p:nvSpPr>
        <p:spPr>
          <a:xfrm>
            <a:off x="4618854" y="4408648"/>
            <a:ext cx="1401749" cy="1070580"/>
          </a:xfrm>
          <a:custGeom>
            <a:avLst/>
            <a:gdLst/>
            <a:ahLst/>
            <a:cxnLst/>
            <a:rect l="l" t="t" r="r" b="b"/>
            <a:pathLst>
              <a:path w="553521" h="360686">
                <a:moveTo>
                  <a:pt x="87719" y="0"/>
                </a:moveTo>
                <a:lnTo>
                  <a:pt x="465802" y="0"/>
                </a:lnTo>
                <a:cubicBezTo>
                  <a:pt x="514248" y="0"/>
                  <a:pt x="553521" y="39273"/>
                  <a:pt x="553521" y="87719"/>
                </a:cubicBezTo>
                <a:lnTo>
                  <a:pt x="553521" y="272967"/>
                </a:lnTo>
                <a:cubicBezTo>
                  <a:pt x="553521" y="321413"/>
                  <a:pt x="514248" y="360686"/>
                  <a:pt x="465802" y="360686"/>
                </a:cubicBezTo>
                <a:lnTo>
                  <a:pt x="87719" y="360686"/>
                </a:lnTo>
                <a:cubicBezTo>
                  <a:pt x="39273" y="360686"/>
                  <a:pt x="0" y="321413"/>
                  <a:pt x="0" y="272967"/>
                </a:cubicBezTo>
                <a:lnTo>
                  <a:pt x="0" y="87719"/>
                </a:lnTo>
                <a:cubicBezTo>
                  <a:pt x="0" y="39273"/>
                  <a:pt x="39273" y="0"/>
                  <a:pt x="87719" y="0"/>
                </a:cubicBezTo>
                <a:close/>
              </a:path>
            </a:pathLst>
          </a:custGeom>
          <a:solidFill>
            <a:srgbClr val="DEEDE9"/>
          </a:solidFill>
          <a:ln w="57150" cap="rnd">
            <a:solidFill>
              <a:srgbClr val="000000"/>
            </a:solidFill>
            <a:prstDash val="solid"/>
            <a:round/>
          </a:ln>
        </p:spPr>
        <p:txBody>
          <a:bodyPr/>
          <a:lstStyle/>
          <a:p>
            <a:pPr defTabSz="414955"/>
            <a:endParaRPr lang="en-GB" sz="817">
              <a:solidFill>
                <a:prstClr val="black"/>
              </a:solidFill>
              <a:latin typeface="Calibri"/>
            </a:endParaRPr>
          </a:p>
        </p:txBody>
      </p:sp>
      <p:sp>
        <p:nvSpPr>
          <p:cNvPr id="64" name="TextBox 31">
            <a:extLst>
              <a:ext uri="{FF2B5EF4-FFF2-40B4-BE49-F238E27FC236}">
                <a16:creationId xmlns:a16="http://schemas.microsoft.com/office/drawing/2014/main" id="{21D7A15E-3F4B-761D-2995-D51E99855927}"/>
              </a:ext>
            </a:extLst>
          </p:cNvPr>
          <p:cNvSpPr txBox="1"/>
          <p:nvPr/>
        </p:nvSpPr>
        <p:spPr>
          <a:xfrm>
            <a:off x="4584707" y="4290390"/>
            <a:ext cx="1491814" cy="1178745"/>
          </a:xfrm>
          <a:prstGeom prst="rect">
            <a:avLst/>
          </a:prstGeom>
        </p:spPr>
        <p:txBody>
          <a:bodyPr lIns="32599" tIns="32599" rIns="32599" bIns="32599" rtlCol="0" anchor="ctr"/>
          <a:lstStyle/>
          <a:p>
            <a:pPr algn="ctr" defTabSz="414955">
              <a:lnSpc>
                <a:spcPts val="2069"/>
              </a:lnSpc>
            </a:pPr>
            <a:r>
              <a:rPr lang="en-US" sz="1500" b="1">
                <a:latin typeface="Arial" panose="020B0604020202020204" pitchFamily="34" charset="0"/>
                <a:ea typeface="Arial Bold"/>
                <a:cs typeface="Arial" panose="020B0604020202020204" pitchFamily="34" charset="0"/>
                <a:sym typeface="Arial Bold"/>
              </a:rPr>
              <a:t>Learning Outcomes</a:t>
            </a:r>
          </a:p>
        </p:txBody>
      </p:sp>
    </p:spTree>
    <p:extLst>
      <p:ext uri="{BB962C8B-B14F-4D97-AF65-F5344CB8AC3E}">
        <p14:creationId xmlns:p14="http://schemas.microsoft.com/office/powerpoint/2010/main" val="300906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EAF9CA-FCB4-A455-F7EB-716A504CC31D}"/>
              </a:ext>
            </a:extLst>
          </p:cNvPr>
          <p:cNvSpPr txBox="1"/>
          <p:nvPr/>
        </p:nvSpPr>
        <p:spPr>
          <a:xfrm>
            <a:off x="8579518" y="6282526"/>
            <a:ext cx="3517232" cy="507831"/>
          </a:xfrm>
          <a:prstGeom prst="rect">
            <a:avLst/>
          </a:prstGeom>
          <a:solidFill>
            <a:schemeClr val="bg1"/>
          </a:solidFill>
        </p:spPr>
        <p:txBody>
          <a:bodyPr wrap="square">
            <a:spAutoFit/>
          </a:bodyPr>
          <a:lstStyle/>
          <a:p>
            <a:r>
              <a:rPr lang="en-GB" sz="1300"/>
              <a:t>NCCA, 2024, p. 15-16 Guidance to support the Leaving Certificate Latin </a:t>
            </a:r>
            <a:r>
              <a:rPr lang="en-GB" sz="1400"/>
              <a:t>Research</a:t>
            </a:r>
            <a:r>
              <a:rPr lang="en-GB" sz="1300"/>
              <a:t> Study</a:t>
            </a:r>
          </a:p>
        </p:txBody>
      </p:sp>
      <p:pic>
        <p:nvPicPr>
          <p:cNvPr id="8" name="Picture 7" descr="3D face graphic">
            <a:extLst>
              <a:ext uri="{FF2B5EF4-FFF2-40B4-BE49-F238E27FC236}">
                <a16:creationId xmlns:a16="http://schemas.microsoft.com/office/drawing/2014/main" id="{ED6D7EA2-293F-3E46-01D9-3D6C830CBC4E}"/>
              </a:ext>
            </a:extLst>
          </p:cNvPr>
          <p:cNvPicPr>
            <a:picLocks noChangeAspect="1"/>
          </p:cNvPicPr>
          <p:nvPr/>
        </p:nvPicPr>
        <p:blipFill>
          <a:blip r:embed="rId3">
            <a:alphaModFix/>
            <a:duotone>
              <a:prstClr val="black"/>
              <a:schemeClr val="accent2">
                <a:tint val="45000"/>
                <a:satMod val="400000"/>
              </a:schemeClr>
            </a:duotone>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11385" t="336" r="9638" b="463"/>
          <a:stretch>
            <a:fillRect/>
          </a:stretch>
        </p:blipFill>
        <p:spPr>
          <a:xfrm>
            <a:off x="7823534" y="1454907"/>
            <a:ext cx="5029200" cy="394818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1B67A0F-769E-3754-313D-465F15794082}"/>
              </a:ext>
            </a:extLst>
          </p:cNvPr>
          <p:cNvSpPr>
            <a:spLocks noGrp="1"/>
          </p:cNvSpPr>
          <p:nvPr>
            <p:ph type="title"/>
          </p:nvPr>
        </p:nvSpPr>
        <p:spPr>
          <a:xfrm>
            <a:off x="201983" y="0"/>
            <a:ext cx="7905750" cy="1325563"/>
          </a:xfrm>
        </p:spPr>
        <p:txBody>
          <a:bodyPr/>
          <a:lstStyle/>
          <a:p>
            <a:r>
              <a:rPr lang="en-IE"/>
              <a:t>Approaches to the use of AI</a:t>
            </a:r>
            <a:endParaRPr lang="en-GB"/>
          </a:p>
        </p:txBody>
      </p:sp>
      <p:sp>
        <p:nvSpPr>
          <p:cNvPr id="3" name="Content Placeholder 2">
            <a:extLst>
              <a:ext uri="{FF2B5EF4-FFF2-40B4-BE49-F238E27FC236}">
                <a16:creationId xmlns:a16="http://schemas.microsoft.com/office/drawing/2014/main" id="{770E9A93-DFBE-0794-5EF3-B16708608D12}"/>
              </a:ext>
            </a:extLst>
          </p:cNvPr>
          <p:cNvSpPr>
            <a:spLocks noGrp="1"/>
          </p:cNvSpPr>
          <p:nvPr>
            <p:ph sz="half" idx="1"/>
          </p:nvPr>
        </p:nvSpPr>
        <p:spPr>
          <a:xfrm>
            <a:off x="183764" y="955311"/>
            <a:ext cx="7771515" cy="5902689"/>
          </a:xfrm>
        </p:spPr>
        <p:txBody>
          <a:bodyPr>
            <a:noAutofit/>
          </a:bodyPr>
          <a:lstStyle/>
          <a:p>
            <a:pPr marL="0" indent="0">
              <a:lnSpc>
                <a:spcPct val="170000"/>
              </a:lnSpc>
              <a:buNone/>
            </a:pPr>
            <a:r>
              <a:rPr lang="en-GB" sz="1500">
                <a:solidFill>
                  <a:schemeClr val="tx1"/>
                </a:solidFill>
              </a:rPr>
              <a:t>“Plagiarism is a serious offence and occurs when work other than the student’s own is used without clear acknowledgement of the source of the work.  This includes the use </a:t>
            </a:r>
            <a:r>
              <a:rPr lang="en-GB" sz="1500" b="1">
                <a:solidFill>
                  <a:schemeClr val="tx1"/>
                </a:solidFill>
              </a:rPr>
              <a:t>of material generated using artificial intelligence (AI) software or AI applications.  </a:t>
            </a:r>
            <a:r>
              <a:rPr lang="en-GB" sz="1500">
                <a:solidFill>
                  <a:schemeClr val="tx1"/>
                </a:solidFill>
              </a:rPr>
              <a:t>Direct copying of material from any source without proper acknowledgement is not permitted and may incur penalties, up to and including the withholding of related results.”</a:t>
            </a:r>
          </a:p>
          <a:p>
            <a:pPr marL="0" indent="0">
              <a:lnSpc>
                <a:spcPct val="170000"/>
              </a:lnSpc>
              <a:buNone/>
            </a:pPr>
            <a:r>
              <a:rPr lang="en-GB" sz="1500">
                <a:solidFill>
                  <a:schemeClr val="tx1"/>
                </a:solidFill>
              </a:rPr>
              <a:t> “</a:t>
            </a:r>
            <a:r>
              <a:rPr lang="en-GB" sz="1500" b="1">
                <a:solidFill>
                  <a:schemeClr val="tx1"/>
                </a:solidFill>
              </a:rPr>
              <a:t>Where students have used material generated by artificial intelligence (AI) software and AI applications this must be acknowledged.  </a:t>
            </a:r>
            <a:r>
              <a:rPr lang="en-GB" sz="1500">
                <a:solidFill>
                  <a:schemeClr val="tx1"/>
                </a:solidFill>
              </a:rPr>
              <a:t>The reference should include the name of the AI tool used, the date the content was generated and </a:t>
            </a:r>
            <a:r>
              <a:rPr lang="en-GB" sz="1500" b="1">
                <a:solidFill>
                  <a:schemeClr val="tx1"/>
                </a:solidFill>
              </a:rPr>
              <a:t>provide a brief explanation of how it was used</a:t>
            </a:r>
            <a:r>
              <a:rPr lang="en-GB" sz="1500">
                <a:solidFill>
                  <a:schemeClr val="tx1"/>
                </a:solidFill>
              </a:rPr>
              <a:t>. Many Generative AI tools generate </a:t>
            </a:r>
            <a:r>
              <a:rPr lang="en-GB" sz="1500" b="1">
                <a:solidFill>
                  <a:schemeClr val="tx1"/>
                </a:solidFill>
              </a:rPr>
              <a:t>shareable URLs </a:t>
            </a:r>
            <a:r>
              <a:rPr lang="en-GB" sz="1500">
                <a:solidFill>
                  <a:schemeClr val="tx1"/>
                </a:solidFill>
              </a:rPr>
              <a:t>that set out the content of chat sessions that took place. Where such a tool has been used, </a:t>
            </a:r>
            <a:r>
              <a:rPr lang="en-GB" sz="1500" b="1">
                <a:solidFill>
                  <a:schemeClr val="tx1"/>
                </a:solidFill>
              </a:rPr>
              <a:t>the URL should be included in the list of research sources. </a:t>
            </a:r>
            <a:r>
              <a:rPr lang="en-GB" sz="1500">
                <a:solidFill>
                  <a:schemeClr val="tx1"/>
                </a:solidFill>
              </a:rPr>
              <a:t>Where an AI tool does not generate a sharable URL, </a:t>
            </a:r>
            <a:r>
              <a:rPr lang="en-GB" sz="1500" b="1">
                <a:solidFill>
                  <a:schemeClr val="tx1"/>
                </a:solidFill>
              </a:rPr>
              <a:t>student should include the name of the tool and the prompt used.”</a:t>
            </a:r>
          </a:p>
        </p:txBody>
      </p:sp>
      <p:sp>
        <p:nvSpPr>
          <p:cNvPr id="4" name="TextBox 3">
            <a:extLst>
              <a:ext uri="{FF2B5EF4-FFF2-40B4-BE49-F238E27FC236}">
                <a16:creationId xmlns:a16="http://schemas.microsoft.com/office/drawing/2014/main" id="{558E76BD-EA75-1F7E-6053-30838D2C4D76}"/>
              </a:ext>
            </a:extLst>
          </p:cNvPr>
          <p:cNvSpPr txBox="1"/>
          <p:nvPr/>
        </p:nvSpPr>
        <p:spPr>
          <a:xfrm>
            <a:off x="1411386" y="3168451"/>
            <a:ext cx="5105401" cy="923330"/>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a:spAutoFit/>
          </a:bodyPr>
          <a:lstStyle/>
          <a:p>
            <a:pPr algn="ctr"/>
            <a:r>
              <a:rPr lang="en-GB"/>
              <a:t>“Quis </a:t>
            </a:r>
            <a:r>
              <a:rPr lang="en-GB" err="1"/>
              <a:t>custodiet</a:t>
            </a:r>
            <a:r>
              <a:rPr lang="en-GB"/>
              <a:t> </a:t>
            </a:r>
            <a:r>
              <a:rPr lang="en-GB" err="1"/>
              <a:t>ipsos</a:t>
            </a:r>
            <a:r>
              <a:rPr lang="en-GB"/>
              <a:t> custodes? </a:t>
            </a:r>
          </a:p>
          <a:p>
            <a:pPr algn="ctr"/>
            <a:r>
              <a:rPr lang="en-GB"/>
              <a:t>Who will watch the watchers?”  </a:t>
            </a:r>
          </a:p>
          <a:p>
            <a:pPr algn="ctr"/>
            <a:r>
              <a:rPr lang="en-GB"/>
              <a:t>Juvenal, The Sixteen Satires</a:t>
            </a:r>
          </a:p>
        </p:txBody>
      </p:sp>
    </p:spTree>
    <p:extLst>
      <p:ext uri="{BB962C8B-B14F-4D97-AF65-F5344CB8AC3E}">
        <p14:creationId xmlns:p14="http://schemas.microsoft.com/office/powerpoint/2010/main" val="7367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xEl>
                                              <p:pRg st="0" end="0"/>
                                            </p:txEl>
                                          </p:spTgt>
                                        </p:tgtEl>
                                      </p:cBhvr>
                                    </p:animEffect>
                                    <p:set>
                                      <p:cBhvr>
                                        <p:cTn id="17" dur="1" fill="hold">
                                          <p:stCondLst>
                                            <p:cond delay="499"/>
                                          </p:stCondLst>
                                        </p:cTn>
                                        <p:tgtEl>
                                          <p:spTgt spid="3">
                                            <p:txEl>
                                              <p:pRg st="0" end="0"/>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3">
                                            <p:txEl>
                                              <p:pRg st="1" end="1"/>
                                            </p:txEl>
                                          </p:spTgt>
                                        </p:tgtEl>
                                      </p:cBhvr>
                                    </p:animEffect>
                                    <p:set>
                                      <p:cBhvr>
                                        <p:cTn id="2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F566-631D-F68D-FDAF-B05303800855}"/>
              </a:ext>
            </a:extLst>
          </p:cNvPr>
          <p:cNvSpPr>
            <a:spLocks noGrp="1"/>
          </p:cNvSpPr>
          <p:nvPr>
            <p:ph type="title"/>
          </p:nvPr>
        </p:nvSpPr>
        <p:spPr>
          <a:xfrm>
            <a:off x="349102" y="375758"/>
            <a:ext cx="11668727" cy="1325563"/>
          </a:xfrm>
        </p:spPr>
        <p:txBody>
          <a:bodyPr anchor="ctr">
            <a:normAutofit fontScale="90000"/>
          </a:bodyPr>
          <a:lstStyle/>
          <a:p>
            <a:r>
              <a:rPr lang="en-IE" dirty="0"/>
              <a:t>How do/could you support your students to evaluate sources specific to an ancient language?</a:t>
            </a:r>
          </a:p>
        </p:txBody>
      </p:sp>
      <p:pic>
        <p:nvPicPr>
          <p:cNvPr id="5" name="Content Placeholder 4" descr="Paperback and hardbound books in a white bookshelf">
            <a:extLst>
              <a:ext uri="{FF2B5EF4-FFF2-40B4-BE49-F238E27FC236}">
                <a16:creationId xmlns:a16="http://schemas.microsoft.com/office/drawing/2014/main" id="{DF9B4787-3C21-3CD9-AE2E-6081F5B1BE6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3447804" y="1984350"/>
            <a:ext cx="5296391" cy="3948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429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nline Media 12" title="Other Voices 1 (1).mp4">
            <a:hlinkClick r:id="" action="ppaction://media"/>
            <a:extLst>
              <a:ext uri="{FF2B5EF4-FFF2-40B4-BE49-F238E27FC236}">
                <a16:creationId xmlns:a16="http://schemas.microsoft.com/office/drawing/2014/main" id="{80051D7B-90DD-A97A-7129-AF1B9E2C6F7C}"/>
              </a:ext>
            </a:extLst>
          </p:cNvPr>
          <p:cNvPicPr>
            <a:picLocks noRot="1" noChangeAspect="1"/>
          </p:cNvPicPr>
          <p:nvPr>
            <a:videoFile r:link="rId1"/>
          </p:nvPr>
        </p:nvPicPr>
        <p:blipFill>
          <a:blip r:embed="rId4"/>
          <a:stretch>
            <a:fillRect/>
          </a:stretch>
        </p:blipFill>
        <p:spPr>
          <a:xfrm>
            <a:off x="0" y="-22064"/>
            <a:ext cx="12192000" cy="6858000"/>
          </a:xfrm>
          <a:prstGeom prst="rect">
            <a:avLst/>
          </a:prstGeom>
        </p:spPr>
      </p:pic>
      <p:sp>
        <p:nvSpPr>
          <p:cNvPr id="14" name="Rectangle 13">
            <a:extLst>
              <a:ext uri="{FF2B5EF4-FFF2-40B4-BE49-F238E27FC236}">
                <a16:creationId xmlns:a16="http://schemas.microsoft.com/office/drawing/2014/main" id="{58B5D17A-6595-CA5B-8261-E938B32B45EC}"/>
              </a:ext>
            </a:extLst>
          </p:cNvPr>
          <p:cNvSpPr/>
          <p:nvPr/>
        </p:nvSpPr>
        <p:spPr>
          <a:xfrm>
            <a:off x="0" y="-32528"/>
            <a:ext cx="12192000" cy="688006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513B37D5-1F43-B22D-0F24-EB01E2DBFC8F}"/>
              </a:ext>
            </a:extLst>
          </p:cNvPr>
          <p:cNvSpPr>
            <a:spLocks noGrp="1"/>
          </p:cNvSpPr>
          <p:nvPr>
            <p:ph type="title"/>
          </p:nvPr>
        </p:nvSpPr>
        <p:spPr>
          <a:xfrm>
            <a:off x="558816" y="2705095"/>
            <a:ext cx="2489200" cy="1447800"/>
          </a:xfrm>
        </p:spPr>
        <p:txBody>
          <a:bodyPr anchor="b">
            <a:normAutofit/>
          </a:bodyPr>
          <a:lstStyle/>
          <a:p>
            <a:pPr algn="ctr"/>
            <a:r>
              <a:rPr lang="en-IE" sz="4400"/>
              <a:t>Other voices</a:t>
            </a:r>
          </a:p>
        </p:txBody>
      </p:sp>
      <p:pic>
        <p:nvPicPr>
          <p:cNvPr id="17" name="Content Placeholder 5" descr="Mic and audio filter">
            <a:extLst>
              <a:ext uri="{FF2B5EF4-FFF2-40B4-BE49-F238E27FC236}">
                <a16:creationId xmlns:a16="http://schemas.microsoft.com/office/drawing/2014/main" id="{B7DDB90D-1819-E03B-D415-A077936E40EE}"/>
              </a:ext>
            </a:extLst>
          </p:cNvPr>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3586957" y="0"/>
            <a:ext cx="8605043" cy="6857990"/>
          </a:xfrm>
          <a:prstGeom prst="rect">
            <a:avLst/>
          </a:prstGeom>
          <a:noFill/>
        </p:spPr>
      </p:pic>
    </p:spTree>
    <p:extLst>
      <p:ext uri="{BB962C8B-B14F-4D97-AF65-F5344CB8AC3E}">
        <p14:creationId xmlns:p14="http://schemas.microsoft.com/office/powerpoint/2010/main" val="164827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3"/>
                </p:tgtEl>
              </p:cMediaNode>
            </p:video>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3"/>
                                        </p:tgtEl>
                                      </p:cBhvr>
                                    </p:cmd>
                                  </p:childTnLst>
                                </p:cTn>
                              </p:par>
                            </p:childTnLst>
                          </p:cTn>
                        </p:par>
                      </p:childTnLst>
                    </p:cTn>
                  </p:par>
                </p:childTnLst>
              </p:cTn>
              <p:nextCondLst>
                <p:cond evt="onClick" delay="0">
                  <p:tgtEl>
                    <p:spTgt spid="13"/>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1FF541-7761-AE91-7004-21306E48442D}"/>
              </a:ext>
            </a:extLst>
          </p:cNvPr>
          <p:cNvSpPr/>
          <p:nvPr/>
        </p:nvSpPr>
        <p:spPr>
          <a:xfrm>
            <a:off x="0" y="0"/>
            <a:ext cx="12192000" cy="68298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Content Placeholder 9">
            <a:extLst>
              <a:ext uri="{FF2B5EF4-FFF2-40B4-BE49-F238E27FC236}">
                <a16:creationId xmlns:a16="http://schemas.microsoft.com/office/drawing/2014/main" id="{EA2D636F-BDE4-6874-8ECA-3580987D4E3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481375" y="166460"/>
            <a:ext cx="9229249" cy="6525080"/>
          </a:xfrm>
        </p:spPr>
      </p:pic>
    </p:spTree>
    <p:extLst>
      <p:ext uri="{BB962C8B-B14F-4D97-AF65-F5344CB8AC3E}">
        <p14:creationId xmlns:p14="http://schemas.microsoft.com/office/powerpoint/2010/main" val="420337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49127-389D-0B5D-6D29-3104B29C3B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7BB5999-0673-53F7-6BAA-9C3DF201EDB7}"/>
              </a:ext>
            </a:extLst>
          </p:cNvPr>
          <p:cNvSpPr/>
          <p:nvPr/>
        </p:nvSpPr>
        <p:spPr>
          <a:xfrm>
            <a:off x="8454460" y="6168788"/>
            <a:ext cx="3621206" cy="6755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800C6AA-9E2E-EED5-5EDA-E24705D1096C}"/>
              </a:ext>
            </a:extLst>
          </p:cNvPr>
          <p:cNvSpPr>
            <a:spLocks noGrp="1"/>
          </p:cNvSpPr>
          <p:nvPr>
            <p:ph type="title"/>
          </p:nvPr>
        </p:nvSpPr>
        <p:spPr>
          <a:xfrm>
            <a:off x="129782" y="83031"/>
            <a:ext cx="10515600" cy="1325563"/>
          </a:xfrm>
        </p:spPr>
        <p:txBody>
          <a:bodyPr/>
          <a:lstStyle/>
          <a:p>
            <a:r>
              <a:rPr lang="en-IE">
                <a:highlight>
                  <a:srgbClr val="FFFFFF"/>
                </a:highlight>
              </a:rPr>
              <a:t>Evaluating sources</a:t>
            </a:r>
          </a:p>
        </p:txBody>
      </p:sp>
      <p:sp>
        <p:nvSpPr>
          <p:cNvPr id="6" name="TextBox 5">
            <a:extLst>
              <a:ext uri="{FF2B5EF4-FFF2-40B4-BE49-F238E27FC236}">
                <a16:creationId xmlns:a16="http://schemas.microsoft.com/office/drawing/2014/main" id="{B2223109-C2B5-F2A3-2BB5-D861E4F7F728}"/>
              </a:ext>
            </a:extLst>
          </p:cNvPr>
          <p:cNvSpPr txBox="1"/>
          <p:nvPr/>
        </p:nvSpPr>
        <p:spPr>
          <a:xfrm>
            <a:off x="5636525" y="1009074"/>
            <a:ext cx="6319738" cy="5755422"/>
          </a:xfrm>
          <a:prstGeom prst="rect">
            <a:avLst/>
          </a:prstGeom>
          <a:noFill/>
          <a:ln>
            <a:solidFill>
              <a:srgbClr val="FFFFFF"/>
            </a:solidFill>
          </a:ln>
        </p:spPr>
        <p:txBody>
          <a:bodyPr wrap="square" rtlCol="0">
            <a:spAutoFit/>
          </a:bodyPr>
          <a:lstStyle/>
          <a:p>
            <a:r>
              <a:rPr lang="en-GB" sz="1600" b="1"/>
              <a:t>Who?</a:t>
            </a:r>
            <a:r>
              <a:rPr lang="en-GB" sz="1600"/>
              <a:t>	Sextus Propertius a Roman elegiac poet born around 50–	45 BCE in Umbria, Italy. He was active in Rome during 	the reign of Augustus.</a:t>
            </a:r>
          </a:p>
          <a:p>
            <a:endParaRPr lang="en-GB" sz="1600"/>
          </a:p>
          <a:p>
            <a:r>
              <a:rPr lang="en-GB" sz="1600" b="1"/>
              <a:t>What?</a:t>
            </a:r>
            <a:r>
              <a:rPr lang="en-GB" sz="1600"/>
              <a:t>	Author of Elegies (</a:t>
            </a:r>
            <a:r>
              <a:rPr lang="en-GB" sz="1600" err="1"/>
              <a:t>Elegiarum</a:t>
            </a:r>
            <a:r>
              <a:rPr lang="en-GB" sz="1600"/>
              <a:t> Libri </a:t>
            </a:r>
            <a:r>
              <a:rPr lang="en-GB" sz="1600" err="1"/>
              <a:t>Quattuor</a:t>
            </a:r>
            <a:r>
              <a:rPr lang="en-GB" sz="1600"/>
              <a:t>), a 	collection of Latin love poetry that explores themes of 	passion, jealousy, and poetic identity. His verses 	combine personal emotion with mythological allusion 	and reflect on the nature of love, art, and Roman 	society.</a:t>
            </a:r>
          </a:p>
          <a:p>
            <a:endParaRPr lang="en-GB" sz="1600" b="1"/>
          </a:p>
          <a:p>
            <a:r>
              <a:rPr lang="en-GB" sz="1600" b="1"/>
              <a:t>When?</a:t>
            </a:r>
            <a:r>
              <a:rPr lang="en-GB" sz="1600"/>
              <a:t>	Composed between approximately 30 and 15 BCE during 	the early Augustan period.</a:t>
            </a:r>
          </a:p>
          <a:p>
            <a:endParaRPr lang="en-GB" sz="1600"/>
          </a:p>
          <a:p>
            <a:r>
              <a:rPr lang="en-GB" sz="1600" b="1"/>
              <a:t>Where?</a:t>
            </a:r>
            <a:r>
              <a:rPr lang="en-GB" sz="1600"/>
              <a:t> 	Rome</a:t>
            </a:r>
          </a:p>
          <a:p>
            <a:endParaRPr lang="en-GB" sz="1600"/>
          </a:p>
          <a:p>
            <a:r>
              <a:rPr lang="en-GB" sz="1600" b="1"/>
              <a:t>Why?</a:t>
            </a:r>
            <a:r>
              <a:rPr lang="en-GB" sz="1600"/>
              <a:t>	Propertius aimed to express the complexities of love 	and individuality within the constraints of Roman 	society. </a:t>
            </a:r>
          </a:p>
          <a:p>
            <a:endParaRPr lang="en-GB" sz="1600"/>
          </a:p>
          <a:p>
            <a:r>
              <a:rPr lang="en-GB" sz="1600" b="1"/>
              <a:t>How?</a:t>
            </a:r>
            <a:r>
              <a:rPr lang="en-GB" sz="1600"/>
              <a:t>	His poetry survives through manuscript tradition and is 	studied through critical editions by reputable classical 	scholars. </a:t>
            </a:r>
          </a:p>
        </p:txBody>
      </p:sp>
      <p:pic>
        <p:nvPicPr>
          <p:cNvPr id="6146" name="Picture 2">
            <a:extLst>
              <a:ext uri="{FF2B5EF4-FFF2-40B4-BE49-F238E27FC236}">
                <a16:creationId xmlns:a16="http://schemas.microsoft.com/office/drawing/2014/main" id="{4B06AD0D-8A9C-ED79-1BF2-2B394C36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62"/>
          <a:stretch>
            <a:fillRect/>
          </a:stretch>
        </p:blipFill>
        <p:spPr bwMode="auto">
          <a:xfrm>
            <a:off x="668739" y="1408594"/>
            <a:ext cx="3339644" cy="5214378"/>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Propertius and the Origins of Latin Love-Elegy in: Brill's Companion to  Propertius">
            <a:extLst>
              <a:ext uri="{FF2B5EF4-FFF2-40B4-BE49-F238E27FC236}">
                <a16:creationId xmlns:a16="http://schemas.microsoft.com/office/drawing/2014/main" id="{6223915D-90BC-1DA6-0430-1AF798FD6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830" y="2802315"/>
            <a:ext cx="2485196" cy="3820657"/>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1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FC9BC7-2445-20D0-9AB6-1C9424C06455}"/>
              </a:ext>
            </a:extLst>
          </p:cNvPr>
          <p:cNvSpPr/>
          <p:nvPr/>
        </p:nvSpPr>
        <p:spPr>
          <a:xfrm>
            <a:off x="0" y="0"/>
            <a:ext cx="12192000" cy="68517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Content Placeholder 7">
            <a:extLst>
              <a:ext uri="{FF2B5EF4-FFF2-40B4-BE49-F238E27FC236}">
                <a16:creationId xmlns:a16="http://schemas.microsoft.com/office/drawing/2014/main" id="{8471DE2D-1A78-BC0F-B6D6-9744588333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859000"/>
          </a:xfrm>
          <a:prstGeom prst="rect">
            <a:avLst/>
          </a:prstGeom>
        </p:spPr>
      </p:pic>
      <p:pic>
        <p:nvPicPr>
          <p:cNvPr id="13" name="Content Placeholder 9">
            <a:extLst>
              <a:ext uri="{FF2B5EF4-FFF2-40B4-BE49-F238E27FC236}">
                <a16:creationId xmlns:a16="http://schemas.microsoft.com/office/drawing/2014/main" id="{65CFAEE6-D9A1-59F8-9D44-F64E48F8D63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1312046" y="94489"/>
            <a:ext cx="9567907" cy="6764512"/>
          </a:xfrm>
        </p:spPr>
      </p:pic>
    </p:spTree>
    <p:extLst>
      <p:ext uri="{BB962C8B-B14F-4D97-AF65-F5344CB8AC3E}">
        <p14:creationId xmlns:p14="http://schemas.microsoft.com/office/powerpoint/2010/main" val="254143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D8EE-5609-86D0-FD8A-083A2874EA76}"/>
              </a:ext>
            </a:extLst>
          </p:cNvPr>
          <p:cNvSpPr>
            <a:spLocks noGrp="1"/>
          </p:cNvSpPr>
          <p:nvPr>
            <p:ph type="title"/>
          </p:nvPr>
        </p:nvSpPr>
        <p:spPr>
          <a:xfrm>
            <a:off x="119743" y="59191"/>
            <a:ext cx="10515600" cy="1325563"/>
          </a:xfrm>
        </p:spPr>
        <p:txBody>
          <a:bodyPr anchor="ctr">
            <a:normAutofit/>
          </a:bodyPr>
          <a:lstStyle/>
          <a:p>
            <a:r>
              <a:rPr lang="en-IE"/>
              <a:t>Reading with Purpose</a:t>
            </a:r>
          </a:p>
        </p:txBody>
      </p:sp>
      <p:sp>
        <p:nvSpPr>
          <p:cNvPr id="3" name="Content Placeholder 2">
            <a:extLst>
              <a:ext uri="{FF2B5EF4-FFF2-40B4-BE49-F238E27FC236}">
                <a16:creationId xmlns:a16="http://schemas.microsoft.com/office/drawing/2014/main" id="{7BF5720E-0B38-DC0C-BE0D-6419A1C2CEBF}"/>
              </a:ext>
            </a:extLst>
          </p:cNvPr>
          <p:cNvSpPr>
            <a:spLocks noGrp="1"/>
          </p:cNvSpPr>
          <p:nvPr>
            <p:ph sz="half" idx="1"/>
          </p:nvPr>
        </p:nvSpPr>
        <p:spPr/>
        <p:txBody>
          <a:bodyPr vert="horz" lIns="91440" tIns="45720" rIns="91440" bIns="45720" rtlCol="0" anchor="t">
            <a:normAutofit/>
          </a:bodyPr>
          <a:lstStyle/>
          <a:p>
            <a:pPr marL="0" indent="0">
              <a:buNone/>
            </a:pPr>
            <a:endParaRPr lang="en-IE"/>
          </a:p>
          <a:p>
            <a:pPr marL="0" indent="0">
              <a:buNone/>
            </a:pPr>
            <a:endParaRPr lang="en-IE">
              <a:cs typeface="Arial"/>
            </a:endParaRPr>
          </a:p>
          <a:p>
            <a:pPr marL="0" indent="0">
              <a:buNone/>
            </a:pPr>
            <a:r>
              <a:rPr lang="en-IE"/>
              <a:t>When undertaking research how might someone go about reading with purpose?</a:t>
            </a:r>
            <a:endParaRPr lang="en-IE">
              <a:cs typeface="Arial"/>
            </a:endParaRPr>
          </a:p>
        </p:txBody>
      </p:sp>
      <p:pic>
        <p:nvPicPr>
          <p:cNvPr id="5" name="Picture 4" descr="Mixed raced student studying">
            <a:extLst>
              <a:ext uri="{FF2B5EF4-FFF2-40B4-BE49-F238E27FC236}">
                <a16:creationId xmlns:a16="http://schemas.microsoft.com/office/drawing/2014/main" id="{DDC71CF3-7825-C7B2-A6CA-6DDB0B530948}"/>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6172200" y="1531711"/>
            <a:ext cx="5181600" cy="4351338"/>
          </a:xfrm>
          <a:prstGeom prst="rect">
            <a:avLst/>
          </a:prstGeom>
          <a:noFill/>
        </p:spPr>
      </p:pic>
      <p:pic>
        <p:nvPicPr>
          <p:cNvPr id="4" name="Picture 3">
            <a:extLst>
              <a:ext uri="{FF2B5EF4-FFF2-40B4-BE49-F238E27FC236}">
                <a16:creationId xmlns:a16="http://schemas.microsoft.com/office/drawing/2014/main" id="{8B0A907A-C879-3144-F1DC-C8BB42E669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8200" y="1531711"/>
            <a:ext cx="6154650" cy="4351338"/>
          </a:xfrm>
          <a:prstGeom prst="rect">
            <a:avLst/>
          </a:prstGeom>
        </p:spPr>
      </p:pic>
    </p:spTree>
    <p:extLst>
      <p:ext uri="{BB962C8B-B14F-4D97-AF65-F5344CB8AC3E}">
        <p14:creationId xmlns:p14="http://schemas.microsoft.com/office/powerpoint/2010/main" val="187232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01C354-6727-505C-0B74-9379A43A9D2D}"/>
              </a:ext>
            </a:extLst>
          </p:cNvPr>
          <p:cNvSpPr/>
          <p:nvPr/>
        </p:nvSpPr>
        <p:spPr>
          <a:xfrm>
            <a:off x="0" y="-17241"/>
            <a:ext cx="12192000" cy="68752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a:extLst>
              <a:ext uri="{FF2B5EF4-FFF2-40B4-BE49-F238E27FC236}">
                <a16:creationId xmlns:a16="http://schemas.microsoft.com/office/drawing/2014/main" id="{CF7F33FD-338D-3FC6-0C9A-4F74735510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5929" y="0"/>
            <a:ext cx="9700140" cy="6858000"/>
          </a:xfrm>
          <a:prstGeom prst="rect">
            <a:avLst/>
          </a:prstGeom>
        </p:spPr>
      </p:pic>
    </p:spTree>
    <p:extLst>
      <p:ext uri="{BB962C8B-B14F-4D97-AF65-F5344CB8AC3E}">
        <p14:creationId xmlns:p14="http://schemas.microsoft.com/office/powerpoint/2010/main" val="318744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1AB2C5-7EE5-5C72-B0B1-6035EC15DC45}"/>
              </a:ext>
            </a:extLst>
          </p:cNvPr>
          <p:cNvSpPr/>
          <p:nvPr/>
        </p:nvSpPr>
        <p:spPr>
          <a:xfrm>
            <a:off x="9481457" y="0"/>
            <a:ext cx="2696895" cy="10232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4983C0F-2B52-3210-74EC-6594EA66100A}"/>
              </a:ext>
            </a:extLst>
          </p:cNvPr>
          <p:cNvSpPr/>
          <p:nvPr/>
        </p:nvSpPr>
        <p:spPr>
          <a:xfrm>
            <a:off x="8422781" y="5646923"/>
            <a:ext cx="3755571" cy="11974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22D24059-2AA4-F888-BEEF-B878BF4EB6D8}"/>
              </a:ext>
            </a:extLst>
          </p:cNvPr>
          <p:cNvSpPr>
            <a:spLocks noGrp="1"/>
          </p:cNvSpPr>
          <p:nvPr>
            <p:ph type="title"/>
          </p:nvPr>
        </p:nvSpPr>
        <p:spPr>
          <a:xfrm>
            <a:off x="338040" y="-19963"/>
            <a:ext cx="10515600" cy="1325563"/>
          </a:xfrm>
        </p:spPr>
        <p:txBody>
          <a:bodyPr/>
          <a:lstStyle/>
          <a:p>
            <a:r>
              <a:rPr lang="en-GB">
                <a:solidFill>
                  <a:schemeClr val="bg1"/>
                </a:solidFill>
              </a:rPr>
              <a:t>Reading with Purpose</a:t>
            </a:r>
            <a:endParaRPr lang="en-IE">
              <a:solidFill>
                <a:schemeClr val="bg1"/>
              </a:solidFill>
            </a:endParaRPr>
          </a:p>
        </p:txBody>
      </p:sp>
      <p:pic>
        <p:nvPicPr>
          <p:cNvPr id="7" name="Content Placeholder 6" descr="A screenshot of a web page&#10;&#10;Description automatically generated">
            <a:extLst>
              <a:ext uri="{FF2B5EF4-FFF2-40B4-BE49-F238E27FC236}">
                <a16:creationId xmlns:a16="http://schemas.microsoft.com/office/drawing/2014/main" id="{C9DA6087-5523-3513-97F0-57CAB482C94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1440915" y="338602"/>
            <a:ext cx="4362465" cy="1342663"/>
          </a:xfrm>
          <a:ln w="12700">
            <a:solidFill>
              <a:schemeClr val="tx1"/>
            </a:solidFill>
          </a:ln>
        </p:spPr>
      </p:pic>
      <p:pic>
        <p:nvPicPr>
          <p:cNvPr id="9" name="Content Placeholder 4">
            <a:extLst>
              <a:ext uri="{FF2B5EF4-FFF2-40B4-BE49-F238E27FC236}">
                <a16:creationId xmlns:a16="http://schemas.microsoft.com/office/drawing/2014/main" id="{9353AC65-C452-F451-621B-F15D3EFC3109}"/>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6147277" y="338602"/>
            <a:ext cx="4362465" cy="1342663"/>
          </a:xfrm>
          <a:ln w="12700">
            <a:solidFill>
              <a:schemeClr val="tx1"/>
            </a:solidFill>
          </a:ln>
          <a:effectLst/>
        </p:spPr>
      </p:pic>
      <p:sp>
        <p:nvSpPr>
          <p:cNvPr id="10" name="TextBox 9">
            <a:extLst>
              <a:ext uri="{FF2B5EF4-FFF2-40B4-BE49-F238E27FC236}">
                <a16:creationId xmlns:a16="http://schemas.microsoft.com/office/drawing/2014/main" id="{C760E837-E46B-2959-1463-A9FB04D7CFD5}"/>
              </a:ext>
            </a:extLst>
          </p:cNvPr>
          <p:cNvSpPr txBox="1"/>
          <p:nvPr/>
        </p:nvSpPr>
        <p:spPr>
          <a:xfrm>
            <a:off x="1440916" y="1781830"/>
            <a:ext cx="4362464" cy="4832092"/>
          </a:xfrm>
          <a:prstGeom prst="rect">
            <a:avLst/>
          </a:prstGeom>
          <a:noFill/>
          <a:ln>
            <a:solidFill>
              <a:schemeClr val="tx1"/>
            </a:solidFill>
          </a:ln>
        </p:spPr>
        <p:txBody>
          <a:bodyPr wrap="square" lIns="91440" tIns="45720" rIns="91440" bIns="45720" rtlCol="0" anchor="t">
            <a:spAutoFit/>
          </a:bodyPr>
          <a:lstStyle/>
          <a:p>
            <a:endParaRPr lang="en-GB" sz="1400" b="1"/>
          </a:p>
          <a:p>
            <a:r>
              <a:rPr lang="en-GB" sz="1400" b="1"/>
              <a:t>Survey: </a:t>
            </a:r>
            <a:r>
              <a:rPr lang="en-GB" sz="1400"/>
              <a:t>Skim the text of Elegy 3.11 - love and desire, personal emotion vs. public life, mythological references reflections on poetry itself. Look for mentions/references of Roman political figures.</a:t>
            </a:r>
          </a:p>
          <a:p>
            <a:endParaRPr lang="en-GB" sz="1400">
              <a:solidFill>
                <a:srgbClr val="0E85AA"/>
              </a:solidFill>
            </a:endParaRPr>
          </a:p>
          <a:p>
            <a:r>
              <a:rPr lang="en-GB" sz="1400" b="1"/>
              <a:t>Questions: </a:t>
            </a:r>
            <a:r>
              <a:rPr lang="en-GB" sz="1400"/>
              <a:t>How does Propertius depict Cleopatra’s influence over Rome and its leaders? In what ways is Cleopatra compared to mythological women. How does the poem reflect Roman attitudes toward foreign women in positions of power?</a:t>
            </a:r>
          </a:p>
          <a:p>
            <a:endParaRPr lang="en-GB" sz="1400">
              <a:solidFill>
                <a:srgbClr val="0E85AA"/>
              </a:solidFill>
            </a:endParaRPr>
          </a:p>
          <a:p>
            <a:r>
              <a:rPr lang="en-GB" sz="1400" b="1"/>
              <a:t>Read: </a:t>
            </a:r>
            <a:r>
              <a:rPr lang="en-GB" sz="1400"/>
              <a:t>read the whole article through noting descriptive language, literary devices, context and symbolism.</a:t>
            </a:r>
          </a:p>
          <a:p>
            <a:endParaRPr lang="en-GB" sz="1400"/>
          </a:p>
          <a:p>
            <a:r>
              <a:rPr lang="en-GB" sz="1400" b="1"/>
              <a:t>Review: </a:t>
            </a:r>
            <a:r>
              <a:rPr lang="en-GB" sz="1400"/>
              <a:t>through lens of foreign queen challenging Roman authority.</a:t>
            </a:r>
          </a:p>
          <a:p>
            <a:endParaRPr lang="en-GB" sz="1400"/>
          </a:p>
          <a:p>
            <a:r>
              <a:rPr lang="en-GB" sz="1400" b="1"/>
              <a:t>Recall: </a:t>
            </a:r>
            <a:r>
              <a:rPr lang="en-GB" sz="1400"/>
              <a:t>Write the answers to my questions, and retell in my own words, back to myself.</a:t>
            </a:r>
          </a:p>
          <a:p>
            <a:endParaRPr lang="en-GB" sz="1400"/>
          </a:p>
        </p:txBody>
      </p:sp>
      <p:sp>
        <p:nvSpPr>
          <p:cNvPr id="11" name="TextBox 10">
            <a:extLst>
              <a:ext uri="{FF2B5EF4-FFF2-40B4-BE49-F238E27FC236}">
                <a16:creationId xmlns:a16="http://schemas.microsoft.com/office/drawing/2014/main" id="{65D0B40E-13AC-520D-F3A4-4DF71F1011CD}"/>
              </a:ext>
            </a:extLst>
          </p:cNvPr>
          <p:cNvSpPr txBox="1"/>
          <p:nvPr/>
        </p:nvSpPr>
        <p:spPr>
          <a:xfrm>
            <a:off x="6147277" y="1777931"/>
            <a:ext cx="4362465" cy="4832092"/>
          </a:xfrm>
          <a:prstGeom prst="rect">
            <a:avLst/>
          </a:prstGeom>
          <a:noFill/>
          <a:ln>
            <a:solidFill>
              <a:schemeClr val="tx1"/>
            </a:solidFill>
          </a:ln>
        </p:spPr>
        <p:txBody>
          <a:bodyPr wrap="square" rtlCol="0">
            <a:spAutoFit/>
          </a:bodyPr>
          <a:lstStyle/>
          <a:p>
            <a:endParaRPr lang="en-GB" sz="1400" b="1"/>
          </a:p>
          <a:p>
            <a:r>
              <a:rPr lang="en-GB" sz="1400" b="1"/>
              <a:t>Survey</a:t>
            </a:r>
            <a:r>
              <a:rPr lang="en-GB" sz="1400"/>
              <a:t>: Keywords identified and noted.</a:t>
            </a:r>
          </a:p>
          <a:p>
            <a:endParaRPr lang="en-GB" sz="1400"/>
          </a:p>
          <a:p>
            <a:r>
              <a:rPr lang="en-GB" sz="1400" b="1"/>
              <a:t>Questions</a:t>
            </a:r>
            <a:r>
              <a:rPr lang="en-GB" sz="1400"/>
              <a:t>: Propertius presents Cleopatra as a symbol of the threat posed by powerful, foreign women, blending fascination with fear, and reinforcing Roman anxieties about female authority outside traditional domestic and cultural norms. She is depicted as exotic and alluring, with qualities that are both seductive and dangerous.</a:t>
            </a:r>
          </a:p>
          <a:p>
            <a:endParaRPr lang="en-GB" sz="1400">
              <a:highlight>
                <a:srgbClr val="FFFF00"/>
              </a:highlight>
            </a:endParaRPr>
          </a:p>
          <a:p>
            <a:r>
              <a:rPr lang="en-GB" sz="1400" b="1"/>
              <a:t>Read</a:t>
            </a:r>
            <a:r>
              <a:rPr lang="en-GB" sz="1400"/>
              <a:t>: Cleopatra’s power, cunning, attempts to dominate Rome, mythological allusions, contrasts, and hyperbole that emphasise her threat.</a:t>
            </a:r>
          </a:p>
          <a:p>
            <a:endParaRPr lang="en-GB" sz="1400" b="1"/>
          </a:p>
          <a:p>
            <a:r>
              <a:rPr lang="en-GB" sz="1400" b="1"/>
              <a:t>Review</a:t>
            </a:r>
            <a:r>
              <a:rPr lang="en-GB" sz="1400"/>
              <a:t>: Reviewed highlighted sections - mythological allusion, imagery, and Roman moral ideology.</a:t>
            </a:r>
          </a:p>
          <a:p>
            <a:endParaRPr lang="en-GB" sz="1400"/>
          </a:p>
          <a:p>
            <a:r>
              <a:rPr lang="en-IE" sz="1400" b="1"/>
              <a:t>Recall</a:t>
            </a:r>
            <a:r>
              <a:rPr lang="en-IE" sz="1400"/>
              <a:t>: answered my questions and told it back to myself.</a:t>
            </a:r>
          </a:p>
          <a:p>
            <a:endParaRPr lang="en-IE" sz="1400"/>
          </a:p>
        </p:txBody>
      </p:sp>
    </p:spTree>
    <p:extLst>
      <p:ext uri="{BB962C8B-B14F-4D97-AF65-F5344CB8AC3E}">
        <p14:creationId xmlns:p14="http://schemas.microsoft.com/office/powerpoint/2010/main" val="103253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Effect transition="in" filter="fade">
                                      <p:cBhvr>
                                        <p:cTn id="29" dur="500"/>
                                        <p:tgtEl>
                                          <p:spTgt spid="11">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7" end="7"/>
                                            </p:txEl>
                                          </p:spTgt>
                                        </p:tgtEl>
                                        <p:attrNameLst>
                                          <p:attrName>style.visibility</p:attrName>
                                        </p:attrNameLst>
                                      </p:cBhvr>
                                      <p:to>
                                        <p:strVal val="visible"/>
                                      </p:to>
                                    </p:set>
                                    <p:animEffect transition="in" filter="fade">
                                      <p:cBhvr>
                                        <p:cTn id="38" dur="500"/>
                                        <p:tgtEl>
                                          <p:spTgt spid="1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9" end="9"/>
                                            </p:txEl>
                                          </p:spTgt>
                                        </p:tgtEl>
                                        <p:attrNameLst>
                                          <p:attrName>style.visibility</p:attrName>
                                        </p:attrNameLst>
                                      </p:cBhvr>
                                      <p:to>
                                        <p:strVal val="visible"/>
                                      </p:to>
                                    </p:set>
                                    <p:animEffect transition="in" filter="fade">
                                      <p:cBhvr>
                                        <p:cTn id="47"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440CFF-9A2E-9422-02FB-204C91AF9B51}"/>
              </a:ext>
            </a:extLst>
          </p:cNvPr>
          <p:cNvSpPr/>
          <p:nvPr/>
        </p:nvSpPr>
        <p:spPr>
          <a:xfrm>
            <a:off x="9534525" y="5855922"/>
            <a:ext cx="2657475" cy="1019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7">
            <a:extLst>
              <a:ext uri="{FF2B5EF4-FFF2-40B4-BE49-F238E27FC236}">
                <a16:creationId xmlns:a16="http://schemas.microsoft.com/office/drawing/2014/main" id="{7E5DC20B-0275-87DC-BB67-5D5FE8CAB21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8384" y="-34196"/>
            <a:ext cx="12270384" cy="6926391"/>
          </a:xfrm>
          <a:prstGeom prst="rect">
            <a:avLst/>
          </a:prstGeom>
        </p:spPr>
      </p:pic>
      <p:pic>
        <p:nvPicPr>
          <p:cNvPr id="5" name="Picture 4">
            <a:extLst>
              <a:ext uri="{FF2B5EF4-FFF2-40B4-BE49-F238E27FC236}">
                <a16:creationId xmlns:a16="http://schemas.microsoft.com/office/drawing/2014/main" id="{F135BA9F-F662-10C2-902C-A9C86F30EA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5929" y="0"/>
            <a:ext cx="9700140" cy="6858000"/>
          </a:xfrm>
          <a:prstGeom prst="rect">
            <a:avLst/>
          </a:prstGeom>
        </p:spPr>
      </p:pic>
    </p:spTree>
    <p:extLst>
      <p:ext uri="{BB962C8B-B14F-4D97-AF65-F5344CB8AC3E}">
        <p14:creationId xmlns:p14="http://schemas.microsoft.com/office/powerpoint/2010/main" val="41579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CC2E6-F799-AAA3-ECCF-508A7C5A970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F250299-CF7D-15BE-47FA-F27ACE0A6073}"/>
              </a:ext>
            </a:extLst>
          </p:cNvPr>
          <p:cNvSpPr/>
          <p:nvPr/>
        </p:nvSpPr>
        <p:spPr>
          <a:xfrm>
            <a:off x="6634715" y="5507665"/>
            <a:ext cx="5536019" cy="13397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F93110-C695-66A5-0718-44AEFA9B4862}"/>
              </a:ext>
            </a:extLst>
          </p:cNvPr>
          <p:cNvSpPr>
            <a:spLocks noGrp="1"/>
          </p:cNvSpPr>
          <p:nvPr>
            <p:ph type="title"/>
          </p:nvPr>
        </p:nvSpPr>
        <p:spPr>
          <a:xfrm>
            <a:off x="175726" y="-192"/>
            <a:ext cx="10515600" cy="1325563"/>
          </a:xfrm>
        </p:spPr>
        <p:txBody>
          <a:bodyPr/>
          <a:lstStyle/>
          <a:p>
            <a:r>
              <a:rPr lang="en-GB"/>
              <a:t>In this session we will:</a:t>
            </a:r>
            <a:endParaRPr lang="en-IE"/>
          </a:p>
        </p:txBody>
      </p:sp>
      <p:pic>
        <p:nvPicPr>
          <p:cNvPr id="4102" name="Picture 6" descr="Roman Architecture - World History Encyclopedia">
            <a:extLst>
              <a:ext uri="{FF2B5EF4-FFF2-40B4-BE49-F238E27FC236}">
                <a16:creationId xmlns:a16="http://schemas.microsoft.com/office/drawing/2014/main" id="{9D908680-8D61-F36F-5561-870C5C5BEF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
          <a:stretch>
            <a:fillRect/>
          </a:stretch>
        </p:blipFill>
        <p:spPr bwMode="auto">
          <a:xfrm>
            <a:off x="5940111" y="627328"/>
            <a:ext cx="4467300" cy="2993570"/>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6DF84D7-581F-5EE8-6E37-244444DDBE37}"/>
              </a:ext>
            </a:extLst>
          </p:cNvPr>
          <p:cNvSpPr txBox="1">
            <a:spLocks/>
          </p:cNvSpPr>
          <p:nvPr/>
        </p:nvSpPr>
        <p:spPr>
          <a:xfrm>
            <a:off x="531628" y="1667518"/>
            <a:ext cx="5147693"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solidFill>
                <a:schemeClr val="tx1"/>
              </a:solidFill>
            </a:endParaRPr>
          </a:p>
          <a:p>
            <a:pPr>
              <a:lnSpc>
                <a:spcPct val="100000"/>
              </a:lnSpc>
            </a:pPr>
            <a:r>
              <a:rPr lang="en-GB" sz="2400">
                <a:solidFill>
                  <a:schemeClr val="tx1"/>
                </a:solidFill>
              </a:rPr>
              <a:t>explore connections between the Additional Assessment Component and the specification.</a:t>
            </a:r>
          </a:p>
          <a:p>
            <a:pPr>
              <a:lnSpc>
                <a:spcPct val="100000"/>
              </a:lnSpc>
            </a:pPr>
            <a:endParaRPr lang="en-GB" sz="2400">
              <a:solidFill>
                <a:schemeClr val="tx1"/>
              </a:solidFill>
            </a:endParaRPr>
          </a:p>
          <a:p>
            <a:pPr>
              <a:lnSpc>
                <a:spcPct val="100000"/>
              </a:lnSpc>
            </a:pPr>
            <a:r>
              <a:rPr lang="en-GB" sz="2400">
                <a:solidFill>
                  <a:schemeClr val="tx1"/>
                </a:solidFill>
              </a:rPr>
              <a:t>identify and examine strategies 	to conduct effective research.</a:t>
            </a:r>
          </a:p>
          <a:p>
            <a:pPr>
              <a:lnSpc>
                <a:spcPct val="100000"/>
              </a:lnSpc>
            </a:pPr>
            <a:endParaRPr lang="en-GB" sz="2400">
              <a:solidFill>
                <a:schemeClr val="tx1"/>
              </a:solidFill>
            </a:endParaRPr>
          </a:p>
          <a:p>
            <a:pPr>
              <a:lnSpc>
                <a:spcPct val="100000"/>
              </a:lnSpc>
            </a:pPr>
            <a:r>
              <a:rPr lang="en-GB" sz="2400">
                <a:solidFill>
                  <a:schemeClr val="tx1"/>
                </a:solidFill>
              </a:rPr>
              <a:t>consider how to evaluate sources as part of the research process.</a:t>
            </a:r>
          </a:p>
          <a:p>
            <a:pPr marL="0" indent="0">
              <a:lnSpc>
                <a:spcPct val="100000"/>
              </a:lnSpc>
              <a:buNone/>
            </a:pPr>
            <a:endParaRPr lang="en-GB" sz="2400">
              <a:solidFill>
                <a:schemeClr val="tx1"/>
              </a:solidFill>
            </a:endParaRPr>
          </a:p>
          <a:p>
            <a:pPr marL="0" indent="0" algn="ctr">
              <a:lnSpc>
                <a:spcPct val="100000"/>
              </a:lnSpc>
              <a:buNone/>
            </a:pPr>
            <a:endParaRPr lang="en-GB" sz="2400">
              <a:solidFill>
                <a:schemeClr val="tx1"/>
              </a:solidFill>
            </a:endParaRPr>
          </a:p>
        </p:txBody>
      </p:sp>
      <p:pic>
        <p:nvPicPr>
          <p:cNvPr id="6" name="Picture 5" descr="A person reaching for a paper on a table full of paper and sticky notes">
            <a:extLst>
              <a:ext uri="{FF2B5EF4-FFF2-40B4-BE49-F238E27FC236}">
                <a16:creationId xmlns:a16="http://schemas.microsoft.com/office/drawing/2014/main" id="{4EA5BB65-E15E-61FC-6E8F-8591654CA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766" y="1827006"/>
            <a:ext cx="4485710" cy="2993570"/>
          </a:xfrm>
          <a:prstGeom prst="rect">
            <a:avLst/>
          </a:prstGeom>
          <a:ln>
            <a:solidFill>
              <a:schemeClr val="bg1"/>
            </a:solidFill>
          </a:ln>
          <a:effectLst>
            <a:outerShdw blurRad="63500" sx="102000" sy="102000" algn="ctr" rotWithShape="0">
              <a:prstClr val="black">
                <a:alpha val="40000"/>
              </a:prstClr>
            </a:outerShdw>
          </a:effectLst>
        </p:spPr>
      </p:pic>
      <p:pic>
        <p:nvPicPr>
          <p:cNvPr id="3" name="Picture 2" descr="Woman reaching for book in library">
            <a:extLst>
              <a:ext uri="{FF2B5EF4-FFF2-40B4-BE49-F238E27FC236}">
                <a16:creationId xmlns:a16="http://schemas.microsoft.com/office/drawing/2014/main" id="{886F2D54-7CE9-34C4-EE55-8E0EA11DE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0812" y="3481881"/>
            <a:ext cx="4485890" cy="2993570"/>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2529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07D25A-DEB1-4283-78C3-3C78DA8137A2}"/>
              </a:ext>
            </a:extLst>
          </p:cNvPr>
          <p:cNvSpPr/>
          <p:nvPr/>
        </p:nvSpPr>
        <p:spPr>
          <a:xfrm>
            <a:off x="7574507" y="4967785"/>
            <a:ext cx="4617493" cy="1890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02B8682-CF1E-3DA9-A60B-AEF62287882F}"/>
              </a:ext>
            </a:extLst>
          </p:cNvPr>
          <p:cNvSpPr>
            <a:spLocks noGrp="1"/>
          </p:cNvSpPr>
          <p:nvPr>
            <p:ph type="title"/>
          </p:nvPr>
        </p:nvSpPr>
        <p:spPr>
          <a:xfrm>
            <a:off x="381003" y="397502"/>
            <a:ext cx="10515600" cy="1325563"/>
          </a:xfrm>
        </p:spPr>
        <p:txBody>
          <a:bodyPr/>
          <a:lstStyle/>
          <a:p>
            <a:r>
              <a:rPr lang="en-GB"/>
              <a:t>Supporting the research process</a:t>
            </a:r>
          </a:p>
        </p:txBody>
      </p:sp>
      <p:sp>
        <p:nvSpPr>
          <p:cNvPr id="3" name="Content Placeholder 2">
            <a:extLst>
              <a:ext uri="{FF2B5EF4-FFF2-40B4-BE49-F238E27FC236}">
                <a16:creationId xmlns:a16="http://schemas.microsoft.com/office/drawing/2014/main" id="{300B3939-3953-1685-D4A6-08C90BBD1634}"/>
              </a:ext>
            </a:extLst>
          </p:cNvPr>
          <p:cNvSpPr>
            <a:spLocks noGrp="1"/>
          </p:cNvSpPr>
          <p:nvPr>
            <p:ph sz="half" idx="1"/>
          </p:nvPr>
        </p:nvSpPr>
        <p:spPr/>
        <p:txBody>
          <a:bodyPr>
            <a:normAutofit/>
          </a:bodyPr>
          <a:lstStyle/>
          <a:p>
            <a:pPr marL="0" indent="0">
              <a:lnSpc>
                <a:spcPct val="100000"/>
              </a:lnSpc>
              <a:buNone/>
            </a:pPr>
            <a:r>
              <a:rPr lang="en-GB" sz="2600">
                <a:solidFill>
                  <a:schemeClr val="tx1"/>
                </a:solidFill>
              </a:rPr>
              <a:t>Broad Topic: </a:t>
            </a:r>
          </a:p>
          <a:p>
            <a:pPr marL="0" indent="0">
              <a:lnSpc>
                <a:spcPct val="100000"/>
              </a:lnSpc>
              <a:buNone/>
            </a:pPr>
            <a:r>
              <a:rPr lang="en-GB" sz="2600">
                <a:solidFill>
                  <a:schemeClr val="tx1"/>
                </a:solidFill>
              </a:rPr>
              <a:t>Cleopatra and her affairs with Roman men.</a:t>
            </a:r>
          </a:p>
          <a:p>
            <a:pPr lvl="1">
              <a:lnSpc>
                <a:spcPct val="100000"/>
              </a:lnSpc>
            </a:pPr>
            <a:r>
              <a:rPr lang="en-GB" sz="2200">
                <a:solidFill>
                  <a:schemeClr val="tx1"/>
                </a:solidFill>
              </a:rPr>
              <a:t>	Why am choosing this? </a:t>
            </a:r>
          </a:p>
          <a:p>
            <a:pPr marL="457200" lvl="1" indent="0">
              <a:lnSpc>
                <a:spcPct val="100000"/>
              </a:lnSpc>
              <a:buNone/>
            </a:pPr>
            <a:endParaRPr lang="en-GB" sz="2600">
              <a:solidFill>
                <a:schemeClr val="tx1"/>
              </a:solidFill>
            </a:endParaRPr>
          </a:p>
          <a:p>
            <a:pPr marL="0" indent="0">
              <a:lnSpc>
                <a:spcPct val="100000"/>
              </a:lnSpc>
              <a:buNone/>
            </a:pPr>
            <a:r>
              <a:rPr lang="en-GB" sz="2600">
                <a:solidFill>
                  <a:schemeClr val="tx1"/>
                </a:solidFill>
              </a:rPr>
              <a:t>Sources: </a:t>
            </a:r>
          </a:p>
          <a:p>
            <a:pPr marL="0" indent="0">
              <a:lnSpc>
                <a:spcPct val="100000"/>
              </a:lnSpc>
              <a:buNone/>
            </a:pPr>
            <a:r>
              <a:rPr lang="en-GB" sz="2600">
                <a:solidFill>
                  <a:schemeClr val="tx1"/>
                </a:solidFill>
              </a:rPr>
              <a:t>	Need to find some primary 	sources for text-based 	analysis.</a:t>
            </a:r>
          </a:p>
          <a:p>
            <a:endParaRPr lang="en-GB"/>
          </a:p>
        </p:txBody>
      </p:sp>
      <p:pic>
        <p:nvPicPr>
          <p:cNvPr id="5122" name="Picture 2" descr="Queen Cleopatra review – the idea that you need a white actor is utterly  insidious | Television &amp; radio | The Guardian">
            <a:extLst>
              <a:ext uri="{FF2B5EF4-FFF2-40B4-BE49-F238E27FC236}">
                <a16:creationId xmlns:a16="http://schemas.microsoft.com/office/drawing/2014/main" id="{DC2C7C86-E7EE-D404-8309-6036CD6CC9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7264514" y="1690688"/>
            <a:ext cx="3503570" cy="253002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539E245-891F-5A30-617D-15C7D17FDDDC}"/>
              </a:ext>
            </a:extLst>
          </p:cNvPr>
          <p:cNvPicPr>
            <a:picLocks noChangeAspect="1"/>
          </p:cNvPicPr>
          <p:nvPr/>
        </p:nvPicPr>
        <p:blipFill>
          <a:blip r:embed="rId4"/>
          <a:stretch>
            <a:fillRect/>
          </a:stretch>
        </p:blipFill>
        <p:spPr>
          <a:xfrm>
            <a:off x="6172202" y="4447727"/>
            <a:ext cx="5731510" cy="2197100"/>
          </a:xfrm>
          <a:prstGeom prst="rect">
            <a:avLst/>
          </a:prstGeom>
          <a:ln>
            <a:solidFill>
              <a:srgbClr val="26447C"/>
            </a:solidFill>
          </a:ln>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CA2AE034-2F41-EF49-1801-25CE672EF905}"/>
              </a:ext>
            </a:extLst>
          </p:cNvPr>
          <p:cNvSpPr txBox="1"/>
          <p:nvPr/>
        </p:nvSpPr>
        <p:spPr>
          <a:xfrm>
            <a:off x="3626895" y="6382082"/>
            <a:ext cx="2545307" cy="369332"/>
          </a:xfrm>
          <a:prstGeom prst="rect">
            <a:avLst/>
          </a:prstGeom>
          <a:noFill/>
        </p:spPr>
        <p:txBody>
          <a:bodyPr wrap="square">
            <a:spAutoFit/>
          </a:bodyPr>
          <a:lstStyle/>
          <a:p>
            <a:r>
              <a:rPr lang="en-GB"/>
              <a:t>Propertius 3.11 (Loeb) </a:t>
            </a:r>
          </a:p>
        </p:txBody>
      </p:sp>
      <p:sp>
        <p:nvSpPr>
          <p:cNvPr id="10" name="TextBox 9">
            <a:extLst>
              <a:ext uri="{FF2B5EF4-FFF2-40B4-BE49-F238E27FC236}">
                <a16:creationId xmlns:a16="http://schemas.microsoft.com/office/drawing/2014/main" id="{D2CB9B5C-E2D8-627F-A116-B16F83B98FEA}"/>
              </a:ext>
            </a:extLst>
          </p:cNvPr>
          <p:cNvSpPr txBox="1"/>
          <p:nvPr/>
        </p:nvSpPr>
        <p:spPr>
          <a:xfrm>
            <a:off x="10836325" y="2469043"/>
            <a:ext cx="1176473" cy="1200329"/>
          </a:xfrm>
          <a:prstGeom prst="rect">
            <a:avLst/>
          </a:prstGeom>
          <a:noFill/>
        </p:spPr>
        <p:txBody>
          <a:bodyPr wrap="square">
            <a:spAutoFit/>
          </a:bodyPr>
          <a:lstStyle/>
          <a:p>
            <a:pPr algn="ctr"/>
            <a:r>
              <a:rPr lang="en-GB"/>
              <a:t>Adele James as Cleopatra - Netflix</a:t>
            </a:r>
          </a:p>
        </p:txBody>
      </p:sp>
    </p:spTree>
    <p:extLst>
      <p:ext uri="{BB962C8B-B14F-4D97-AF65-F5344CB8AC3E}">
        <p14:creationId xmlns:p14="http://schemas.microsoft.com/office/powerpoint/2010/main" val="1448331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EB1C-9736-40EF-86B5-8D12AF3D5B44}"/>
              </a:ext>
            </a:extLst>
          </p:cNvPr>
          <p:cNvSpPr>
            <a:spLocks noGrp="1"/>
          </p:cNvSpPr>
          <p:nvPr>
            <p:ph type="title"/>
          </p:nvPr>
        </p:nvSpPr>
        <p:spPr/>
        <p:txBody>
          <a:bodyPr/>
          <a:lstStyle/>
          <a:p>
            <a:r>
              <a:rPr lang="en-GB"/>
              <a:t>Latin source example: close-reading </a:t>
            </a:r>
          </a:p>
        </p:txBody>
      </p:sp>
      <p:sp>
        <p:nvSpPr>
          <p:cNvPr id="4" name="Content Placeholder 3">
            <a:extLst>
              <a:ext uri="{FF2B5EF4-FFF2-40B4-BE49-F238E27FC236}">
                <a16:creationId xmlns:a16="http://schemas.microsoft.com/office/drawing/2014/main" id="{A43E51EC-0700-E629-782A-73BFB4A81F14}"/>
              </a:ext>
            </a:extLst>
          </p:cNvPr>
          <p:cNvSpPr>
            <a:spLocks noGrp="1"/>
          </p:cNvSpPr>
          <p:nvPr>
            <p:ph sz="half" idx="2"/>
          </p:nvPr>
        </p:nvSpPr>
        <p:spPr>
          <a:xfrm>
            <a:off x="6172200" y="1690688"/>
            <a:ext cx="5181600" cy="4513389"/>
          </a:xfrm>
          <a:solidFill>
            <a:schemeClr val="accent2">
              <a:lumMod val="20000"/>
              <a:lumOff val="80000"/>
            </a:schemeClr>
          </a:solidFill>
          <a:effectLst>
            <a:outerShdw blurRad="63500" sx="102000" sy="102000" algn="ctr" rotWithShape="0">
              <a:prstClr val="black">
                <a:alpha val="40000"/>
              </a:prstClr>
            </a:outerShdw>
          </a:effectLst>
        </p:spPr>
        <p:txBody>
          <a:bodyPr>
            <a:normAutofit fontScale="55000" lnSpcReduction="20000"/>
          </a:bodyPr>
          <a:lstStyle/>
          <a:p>
            <a:pPr marL="0" indent="0">
              <a:lnSpc>
                <a:spcPct val="120000"/>
              </a:lnSpc>
              <a:buNone/>
            </a:pPr>
            <a:r>
              <a:rPr lang="en-GB" sz="2900" b="1">
                <a:solidFill>
                  <a:schemeClr val="tx1"/>
                </a:solidFill>
              </a:rPr>
              <a:t>Close reading</a:t>
            </a:r>
          </a:p>
          <a:p>
            <a:pPr>
              <a:lnSpc>
                <a:spcPct val="120000"/>
              </a:lnSpc>
            </a:pPr>
            <a:r>
              <a:rPr lang="en-GB" sz="2900">
                <a:solidFill>
                  <a:schemeClr val="tx1"/>
                </a:solidFill>
              </a:rPr>
              <a:t>What are the key words here?</a:t>
            </a:r>
          </a:p>
          <a:p>
            <a:pPr>
              <a:lnSpc>
                <a:spcPct val="120000"/>
              </a:lnSpc>
            </a:pPr>
            <a:r>
              <a:rPr lang="en-GB" sz="2900">
                <a:solidFill>
                  <a:schemeClr val="tx1"/>
                </a:solidFill>
              </a:rPr>
              <a:t>What is the imagery?</a:t>
            </a:r>
          </a:p>
          <a:p>
            <a:pPr>
              <a:lnSpc>
                <a:spcPct val="120000"/>
              </a:lnSpc>
            </a:pPr>
            <a:r>
              <a:rPr lang="en-GB" sz="2900">
                <a:solidFill>
                  <a:schemeClr val="tx1"/>
                </a:solidFill>
              </a:rPr>
              <a:t>What themes can be identified?</a:t>
            </a:r>
          </a:p>
          <a:p>
            <a:pPr>
              <a:lnSpc>
                <a:spcPct val="120000"/>
              </a:lnSpc>
            </a:pPr>
            <a:r>
              <a:rPr lang="en-GB" sz="2900">
                <a:solidFill>
                  <a:schemeClr val="tx1"/>
                </a:solidFill>
              </a:rPr>
              <a:t>What does the language/ style/ historical references in this text tell me about Rome’s opinion of Cleopatra? </a:t>
            </a:r>
          </a:p>
          <a:p>
            <a:pPr>
              <a:lnSpc>
                <a:spcPct val="120000"/>
              </a:lnSpc>
            </a:pPr>
            <a:r>
              <a:rPr lang="en-GB" sz="2900">
                <a:solidFill>
                  <a:schemeClr val="tx1"/>
                </a:solidFill>
              </a:rPr>
              <a:t>What do I learn about Cleopatra from this poem?  </a:t>
            </a:r>
          </a:p>
          <a:p>
            <a:pPr>
              <a:lnSpc>
                <a:spcPct val="120000"/>
              </a:lnSpc>
            </a:pPr>
            <a:r>
              <a:rPr lang="en-GB" sz="2900">
                <a:solidFill>
                  <a:schemeClr val="tx1"/>
                </a:solidFill>
              </a:rPr>
              <a:t>What is this poem about? </a:t>
            </a:r>
          </a:p>
          <a:p>
            <a:pPr>
              <a:lnSpc>
                <a:spcPct val="120000"/>
              </a:lnSpc>
            </a:pPr>
            <a:r>
              <a:rPr lang="en-GB" sz="2900">
                <a:solidFill>
                  <a:schemeClr val="tx1"/>
                </a:solidFill>
              </a:rPr>
              <a:t>How many ways can it be read? </a:t>
            </a:r>
          </a:p>
          <a:p>
            <a:pPr>
              <a:lnSpc>
                <a:spcPct val="120000"/>
              </a:lnSpc>
            </a:pPr>
            <a:r>
              <a:rPr lang="en-GB" sz="2900">
                <a:solidFill>
                  <a:schemeClr val="tx1"/>
                </a:solidFill>
              </a:rPr>
              <a:t>What will other translations tell me about the Latin language and its interpretation? (source evaluation – Bloomsbury)</a:t>
            </a:r>
          </a:p>
          <a:p>
            <a:pPr>
              <a:lnSpc>
                <a:spcPct val="120000"/>
              </a:lnSpc>
            </a:pPr>
            <a:endParaRPr lang="en-GB" sz="2900">
              <a:solidFill>
                <a:schemeClr val="tx1"/>
              </a:solidFill>
            </a:endParaRPr>
          </a:p>
          <a:p>
            <a:endParaRPr lang="en-GB"/>
          </a:p>
        </p:txBody>
      </p:sp>
      <p:pic>
        <p:nvPicPr>
          <p:cNvPr id="5" name="Picture 4">
            <a:extLst>
              <a:ext uri="{FF2B5EF4-FFF2-40B4-BE49-F238E27FC236}">
                <a16:creationId xmlns:a16="http://schemas.microsoft.com/office/drawing/2014/main" id="{FDD06020-81BC-EC14-D14B-AA4486A389C1}"/>
              </a:ext>
            </a:extLst>
          </p:cNvPr>
          <p:cNvPicPr>
            <a:picLocks noChangeAspect="1"/>
          </p:cNvPicPr>
          <p:nvPr/>
        </p:nvPicPr>
        <p:blipFill>
          <a:blip r:embed="rId3"/>
          <a:srcRect r="58667"/>
          <a:stretch>
            <a:fillRect/>
          </a:stretch>
        </p:blipFill>
        <p:spPr>
          <a:xfrm>
            <a:off x="838200" y="1690688"/>
            <a:ext cx="4866564" cy="4513389"/>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89BBCFBE-3827-CFF0-0935-08D353167DA2}"/>
              </a:ext>
            </a:extLst>
          </p:cNvPr>
          <p:cNvSpPr txBox="1"/>
          <p:nvPr/>
        </p:nvSpPr>
        <p:spPr>
          <a:xfrm>
            <a:off x="210972" y="6380139"/>
            <a:ext cx="2518580" cy="369332"/>
          </a:xfrm>
          <a:prstGeom prst="rect">
            <a:avLst/>
          </a:prstGeom>
          <a:noFill/>
        </p:spPr>
        <p:txBody>
          <a:bodyPr wrap="square">
            <a:spAutoFit/>
          </a:bodyPr>
          <a:lstStyle/>
          <a:p>
            <a:r>
              <a:rPr lang="en-GB"/>
              <a:t>Propertius 3.11 (Loeb) </a:t>
            </a:r>
          </a:p>
        </p:txBody>
      </p:sp>
    </p:spTree>
    <p:extLst>
      <p:ext uri="{BB962C8B-B14F-4D97-AF65-F5344CB8AC3E}">
        <p14:creationId xmlns:p14="http://schemas.microsoft.com/office/powerpoint/2010/main" val="3377043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C035-3D25-3F36-508A-27D2322E79B4}"/>
              </a:ext>
            </a:extLst>
          </p:cNvPr>
          <p:cNvSpPr>
            <a:spLocks noGrp="1"/>
          </p:cNvSpPr>
          <p:nvPr>
            <p:ph type="title"/>
          </p:nvPr>
        </p:nvSpPr>
        <p:spPr>
          <a:xfrm>
            <a:off x="838200" y="74409"/>
            <a:ext cx="10515600" cy="1325563"/>
          </a:xfrm>
        </p:spPr>
        <p:txBody>
          <a:bodyPr/>
          <a:lstStyle/>
          <a:p>
            <a:r>
              <a:rPr lang="en-IE"/>
              <a:t>Further research</a:t>
            </a:r>
            <a:endParaRPr lang="en-GB"/>
          </a:p>
        </p:txBody>
      </p:sp>
      <p:sp>
        <p:nvSpPr>
          <p:cNvPr id="3" name="Content Placeholder 2">
            <a:extLst>
              <a:ext uri="{FF2B5EF4-FFF2-40B4-BE49-F238E27FC236}">
                <a16:creationId xmlns:a16="http://schemas.microsoft.com/office/drawing/2014/main" id="{280BD78C-E6D3-69F3-91FA-2760F826625B}"/>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3FEEBECB-4284-4BC2-CE6D-5B6CB2713339}"/>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E82A6143-7F4C-4591-9622-D22088967C72}"/>
              </a:ext>
            </a:extLst>
          </p:cNvPr>
          <p:cNvPicPr>
            <a:picLocks noChangeAspect="1"/>
          </p:cNvPicPr>
          <p:nvPr/>
        </p:nvPicPr>
        <p:blipFill>
          <a:blip r:embed="rId3"/>
          <a:stretch>
            <a:fillRect/>
          </a:stretch>
        </p:blipFill>
        <p:spPr>
          <a:xfrm>
            <a:off x="855260" y="1277142"/>
            <a:ext cx="10515600" cy="48998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7846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18C7CD1-2CEF-7C89-1AF3-15F35F0DDF87}"/>
              </a:ext>
            </a:extLst>
          </p:cNvPr>
          <p:cNvSpPr/>
          <p:nvPr/>
        </p:nvSpPr>
        <p:spPr>
          <a:xfrm>
            <a:off x="8643256" y="6213104"/>
            <a:ext cx="3499309" cy="6282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E1894DE3-821B-A287-9EDC-9C2F450A67D5}"/>
              </a:ext>
            </a:extLst>
          </p:cNvPr>
          <p:cNvSpPr>
            <a:spLocks noGrp="1"/>
          </p:cNvSpPr>
          <p:nvPr>
            <p:ph type="title"/>
          </p:nvPr>
        </p:nvSpPr>
        <p:spPr>
          <a:xfrm>
            <a:off x="380925" y="201352"/>
            <a:ext cx="10515600" cy="1325563"/>
          </a:xfrm>
        </p:spPr>
        <p:txBody>
          <a:bodyPr/>
          <a:lstStyle/>
          <a:p>
            <a:r>
              <a:rPr lang="en-IE"/>
              <a:t>Cleopatra’s Magistery of Pearl</a:t>
            </a:r>
            <a:endParaRPr lang="en-GB"/>
          </a:p>
        </p:txBody>
      </p:sp>
      <p:pic>
        <p:nvPicPr>
          <p:cNvPr id="7" name="Content Placeholder 6">
            <a:extLst>
              <a:ext uri="{FF2B5EF4-FFF2-40B4-BE49-F238E27FC236}">
                <a16:creationId xmlns:a16="http://schemas.microsoft.com/office/drawing/2014/main" id="{4BB6ECC5-2F8C-602A-3940-516AC30F786D}"/>
              </a:ext>
            </a:extLst>
          </p:cNvPr>
          <p:cNvPicPr>
            <a:picLocks noGrp="1" noChangeAspect="1"/>
          </p:cNvPicPr>
          <p:nvPr>
            <p:ph sz="half" idx="2"/>
          </p:nvPr>
        </p:nvPicPr>
        <p:blipFill>
          <a:blip r:embed="rId3"/>
          <a:srcRect l="15469" t="45692" r="9539" b="5368"/>
          <a:stretch>
            <a:fillRect/>
          </a:stretch>
        </p:blipFill>
        <p:spPr>
          <a:xfrm>
            <a:off x="6096000" y="1526915"/>
            <a:ext cx="5859400" cy="2177144"/>
          </a:xfrm>
          <a:prstGeom prst="rect">
            <a:avLst/>
          </a:prstGeom>
          <a:effectLst>
            <a:outerShdw blurRad="63500" sx="102000" sy="102000" algn="ctr" rotWithShape="0">
              <a:prstClr val="black">
                <a:alpha val="40000"/>
              </a:prstClr>
            </a:outerShdw>
          </a:effectLst>
        </p:spPr>
      </p:pic>
      <p:pic>
        <p:nvPicPr>
          <p:cNvPr id="1028" name="Picture 4">
            <a:extLst>
              <a:ext uri="{FF2B5EF4-FFF2-40B4-BE49-F238E27FC236}">
                <a16:creationId xmlns:a16="http://schemas.microsoft.com/office/drawing/2014/main" id="{2F642442-062C-B6D0-7A34-B4AAA504D25E}"/>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a:stretch>
            <a:fillRect/>
          </a:stretch>
        </p:blipFill>
        <p:spPr bwMode="auto">
          <a:xfrm>
            <a:off x="299037" y="1526915"/>
            <a:ext cx="5596794" cy="217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615D9D-B876-C70E-4660-204819698878}"/>
              </a:ext>
            </a:extLst>
          </p:cNvPr>
          <p:cNvSpPr txBox="1"/>
          <p:nvPr/>
        </p:nvSpPr>
        <p:spPr>
          <a:xfrm>
            <a:off x="299037" y="3795359"/>
            <a:ext cx="5596794" cy="2308324"/>
          </a:xfrm>
          <a:prstGeom prst="rect">
            <a:avLst/>
          </a:prstGeom>
          <a:noFill/>
        </p:spPr>
        <p:txBody>
          <a:bodyPr wrap="square">
            <a:spAutoFit/>
          </a:bodyPr>
          <a:lstStyle/>
          <a:p>
            <a:r>
              <a:rPr lang="el-GR" dirty="0"/>
              <a:t> εὐθὺς οὖν τινὰ βουλόμενος εὐκολίαν ἐπιδείκνυσθαι καὶ φιλοφροσύνην ὑπήκουσε καὶ ἦλθεν. ἐντυχὼν δὲ παρασκευῇ λόγου κρείττονι μάλιστα τῶν φώτων τὸ πλῆθος ἐξεπλάγη. τοσαῦτα γὰρ λέγεται καθίεσθαι καὶ ἀναφαίνεσθαι πανταχόθεν ἅμα, καὶ τοιαύταις πρὸς ἄλληλα κλίσεσι καὶ θέσεσι διακεκοσμημένα καὶ συντεταγμένα </a:t>
            </a:r>
            <a:r>
              <a:rPr lang="el-GR" u="sng" dirty="0"/>
              <a:t>πλαισίων</a:t>
            </a:r>
            <a:r>
              <a:rPr lang="el-GR" dirty="0"/>
              <a:t> καὶ περιφερῶν τρόπῳ, ὥστε τῶν ἐν ὀλίγοις ἀξιοθεάτων καὶ καλῶν ἐκείνην γενέσθαι τὴν ὄψιν.</a:t>
            </a:r>
            <a:endParaRPr lang="en-GB" dirty="0"/>
          </a:p>
        </p:txBody>
      </p:sp>
      <p:sp>
        <p:nvSpPr>
          <p:cNvPr id="6" name="TextBox 5">
            <a:extLst>
              <a:ext uri="{FF2B5EF4-FFF2-40B4-BE49-F238E27FC236}">
                <a16:creationId xmlns:a16="http://schemas.microsoft.com/office/drawing/2014/main" id="{70410DE5-7E90-80CC-3C1A-F0A752D38C56}"/>
              </a:ext>
            </a:extLst>
          </p:cNvPr>
          <p:cNvSpPr txBox="1"/>
          <p:nvPr/>
        </p:nvSpPr>
        <p:spPr>
          <a:xfrm>
            <a:off x="6096000" y="3859130"/>
            <a:ext cx="5859400" cy="2031325"/>
          </a:xfrm>
          <a:prstGeom prst="rect">
            <a:avLst/>
          </a:prstGeom>
          <a:noFill/>
        </p:spPr>
        <p:txBody>
          <a:bodyPr wrap="square">
            <a:spAutoFit/>
          </a:bodyPr>
          <a:lstStyle/>
          <a:p>
            <a:r>
              <a:rPr lang="el-GR" dirty="0"/>
              <a:t>τῇ δ᾽ ὑστεραίᾳ πάλιν ἀνθεστιῶν αὐτὴν ἐφιλοτιμήθη μὲν ὑπερβαλέσθαι τὴν λαμπρότητα καὶ </a:t>
            </a:r>
            <a:r>
              <a:rPr lang="el-GR" u="sng" dirty="0"/>
              <a:t>τὴν</a:t>
            </a:r>
            <a:r>
              <a:rPr lang="el-GR" dirty="0"/>
              <a:t> ἐμμέλειαν, ἀμφοῖν δὲ λειπόμενος, καὶ κρατούμενος ἐν αὐτοῖς ἐκείνοις, πρῶτος ἔσκωπτεν εἰς αὐχμὸν καὶ ἀγροικίαν τὰ παρ᾽ αὑτῷ. πολὺν δὲ ἡ Κλεοπάτρα καὶ τοῖς σκώμμασι τοῦ Ἀντωνίου τὸν στρατιώτην ἐνορῶσα καὶ βάναυσον, ἐχρῆτο καὶ τούτῳ πρὸς αὐτὸν ἀνειμένως ἤδη καὶ κατατεθαρρηκότως.</a:t>
            </a:r>
            <a:endParaRPr lang="en-GB" dirty="0"/>
          </a:p>
        </p:txBody>
      </p:sp>
      <p:sp>
        <p:nvSpPr>
          <p:cNvPr id="9" name="TextBox 8">
            <a:extLst>
              <a:ext uri="{FF2B5EF4-FFF2-40B4-BE49-F238E27FC236}">
                <a16:creationId xmlns:a16="http://schemas.microsoft.com/office/drawing/2014/main" id="{00B87566-D824-D548-DB49-1A8327314A9B}"/>
              </a:ext>
            </a:extLst>
          </p:cNvPr>
          <p:cNvSpPr txBox="1"/>
          <p:nvPr/>
        </p:nvSpPr>
        <p:spPr>
          <a:xfrm>
            <a:off x="10537371" y="6490103"/>
            <a:ext cx="1654629" cy="369332"/>
          </a:xfrm>
          <a:prstGeom prst="rect">
            <a:avLst/>
          </a:prstGeom>
          <a:solidFill>
            <a:schemeClr val="bg1"/>
          </a:solidFill>
        </p:spPr>
        <p:txBody>
          <a:bodyPr wrap="square">
            <a:spAutoFit/>
          </a:bodyPr>
          <a:lstStyle/>
          <a:p>
            <a:r>
              <a:rPr lang="en-GB"/>
              <a:t>Plut. Ant. 27.1</a:t>
            </a:r>
          </a:p>
        </p:txBody>
      </p:sp>
      <p:sp>
        <p:nvSpPr>
          <p:cNvPr id="11" name="TextBox 10">
            <a:extLst>
              <a:ext uri="{FF2B5EF4-FFF2-40B4-BE49-F238E27FC236}">
                <a16:creationId xmlns:a16="http://schemas.microsoft.com/office/drawing/2014/main" id="{8B4CD0F5-5DE7-53E8-4583-5B96FE8C2BF9}"/>
              </a:ext>
            </a:extLst>
          </p:cNvPr>
          <p:cNvSpPr txBox="1"/>
          <p:nvPr/>
        </p:nvSpPr>
        <p:spPr>
          <a:xfrm>
            <a:off x="49434" y="6471982"/>
            <a:ext cx="6096000" cy="369332"/>
          </a:xfrm>
          <a:prstGeom prst="rect">
            <a:avLst/>
          </a:prstGeom>
          <a:noFill/>
        </p:spPr>
        <p:txBody>
          <a:bodyPr wrap="square">
            <a:spAutoFit/>
          </a:bodyPr>
          <a:lstStyle/>
          <a:p>
            <a:r>
              <a:rPr lang="en-GB"/>
              <a:t>Plut. Ant. 26.4</a:t>
            </a:r>
          </a:p>
        </p:txBody>
      </p:sp>
    </p:spTree>
    <p:extLst>
      <p:ext uri="{BB962C8B-B14F-4D97-AF65-F5344CB8AC3E}">
        <p14:creationId xmlns:p14="http://schemas.microsoft.com/office/powerpoint/2010/main" val="1252258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0">
          <a:extLst>
            <a:ext uri="{FF2B5EF4-FFF2-40B4-BE49-F238E27FC236}">
              <a16:creationId xmlns:a16="http://schemas.microsoft.com/office/drawing/2014/main" id="{2939C192-0768-01C9-A126-94471ACD77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3F5959E-F5CF-2144-EFB7-B3378245C99A}"/>
              </a:ext>
            </a:extLst>
          </p:cNvPr>
          <p:cNvPicPr>
            <a:picLocks noChangeAspect="1"/>
          </p:cNvPicPr>
          <p:nvPr/>
        </p:nvPicPr>
        <p:blipFill>
          <a:blip r:embed="rId3"/>
          <a:srcRect l="905" t="2513" r="1429" b="18736"/>
          <a:stretch>
            <a:fillRect/>
          </a:stretch>
        </p:blipFill>
        <p:spPr>
          <a:xfrm>
            <a:off x="0" y="0"/>
            <a:ext cx="12216800" cy="6958485"/>
          </a:xfrm>
          <a:prstGeom prst="rect">
            <a:avLst/>
          </a:prstGeom>
        </p:spPr>
      </p:pic>
      <p:sp>
        <p:nvSpPr>
          <p:cNvPr id="2" name="TextBox 1">
            <a:extLst>
              <a:ext uri="{FF2B5EF4-FFF2-40B4-BE49-F238E27FC236}">
                <a16:creationId xmlns:a16="http://schemas.microsoft.com/office/drawing/2014/main" id="{A9EA2A08-6C80-9C1A-E9F3-4A2132DD80A0}"/>
              </a:ext>
            </a:extLst>
          </p:cNvPr>
          <p:cNvSpPr txBox="1"/>
          <p:nvPr/>
        </p:nvSpPr>
        <p:spPr>
          <a:xfrm>
            <a:off x="0" y="0"/>
            <a:ext cx="6915150" cy="1754326"/>
          </a:xfrm>
          <a:prstGeom prst="rect">
            <a:avLst/>
          </a:prstGeom>
          <a:solidFill>
            <a:schemeClr val="bg1">
              <a:alpha val="84000"/>
            </a:schemeClr>
          </a:solidFill>
        </p:spPr>
        <p:txBody>
          <a:bodyPr wrap="square" rtlCol="0">
            <a:spAutoFit/>
          </a:bodyPr>
          <a:lstStyle/>
          <a:p>
            <a:r>
              <a:rPr lang="en-GB"/>
              <a:t>The episode represented in this painting is drawn from the Roman historian Pliny’s Historia </a:t>
            </a:r>
            <a:r>
              <a:rPr lang="en-GB" err="1"/>
              <a:t>naturalis</a:t>
            </a:r>
            <a:r>
              <a:rPr lang="en-GB"/>
              <a:t> (Natural History). Here Pliny recounted the tale of a famous contest between the Egyptian and Roman rulers, whereby Cleopatra wagered that she could stage a feast more lavish than the legendary excesses of Mark Antony.</a:t>
            </a:r>
          </a:p>
          <a:p>
            <a:pPr algn="r"/>
            <a:r>
              <a:rPr lang="en-GB" sz="1600"/>
              <a:t>Tiepolo’s 1743-44- Google Arts and Culture</a:t>
            </a:r>
          </a:p>
        </p:txBody>
      </p:sp>
    </p:spTree>
    <p:extLst>
      <p:ext uri="{BB962C8B-B14F-4D97-AF65-F5344CB8AC3E}">
        <p14:creationId xmlns:p14="http://schemas.microsoft.com/office/powerpoint/2010/main" val="79485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A3464-4010-7238-2A49-22F82ED8A323}"/>
            </a:ext>
          </a:extLst>
        </p:cNvPr>
        <p:cNvGrpSpPr/>
        <p:nvPr/>
      </p:nvGrpSpPr>
      <p:grpSpPr>
        <a:xfrm>
          <a:off x="0" y="0"/>
          <a:ext cx="0" cy="0"/>
          <a:chOff x="0" y="0"/>
          <a:chExt cx="0" cy="0"/>
        </a:xfrm>
      </p:grpSpPr>
      <p:pic>
        <p:nvPicPr>
          <p:cNvPr id="6" name="Picture 5" descr="Seven-spot ladybug climbing a grass blade">
            <a:extLst>
              <a:ext uri="{FF2B5EF4-FFF2-40B4-BE49-F238E27FC236}">
                <a16:creationId xmlns:a16="http://schemas.microsoft.com/office/drawing/2014/main" id="{CC8F0C68-FF46-1CD7-2CCF-B39C274BF6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5BDBF8-1A57-F55C-6BF1-77D42EA0FBD2}"/>
              </a:ext>
            </a:extLst>
          </p:cNvPr>
          <p:cNvSpPr>
            <a:spLocks noGrp="1"/>
          </p:cNvSpPr>
          <p:nvPr>
            <p:ph type="title"/>
          </p:nvPr>
        </p:nvSpPr>
        <p:spPr/>
        <p:txBody>
          <a:bodyPr/>
          <a:lstStyle/>
          <a:p>
            <a:pPr algn="ctr"/>
            <a:r>
              <a:rPr lang="en-IE">
                <a:solidFill>
                  <a:schemeClr val="tx1"/>
                </a:solidFill>
              </a:rPr>
              <a:t>A narrowed focus</a:t>
            </a:r>
            <a:endParaRPr lang="en-GB">
              <a:solidFill>
                <a:schemeClr val="tx1"/>
              </a:solidFill>
            </a:endParaRPr>
          </a:p>
        </p:txBody>
      </p:sp>
    </p:spTree>
    <p:extLst>
      <p:ext uri="{BB962C8B-B14F-4D97-AF65-F5344CB8AC3E}">
        <p14:creationId xmlns:p14="http://schemas.microsoft.com/office/powerpoint/2010/main" val="131658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4667" fill="hold" nodeType="clickEffect">
                                  <p:stCondLst>
                                    <p:cond delay="500"/>
                                  </p:stCondLst>
                                  <p:childTnLst>
                                    <p:animScale>
                                      <p:cBhvr>
                                        <p:cTn id="6" dur="3000" fill="hold"/>
                                        <p:tgtEl>
                                          <p:spTgt spid="6"/>
                                        </p:tgtEl>
                                      </p:cBhvr>
                                      <p:by x="250000" y="250000"/>
                                    </p:animScale>
                                  </p:childTnLst>
                                </p:cTn>
                              </p:par>
                              <p:par>
                                <p:cTn id="7" presetID="63" presetClass="path" presetSubtype="0" accel="50000" decel="50000" fill="hold" nodeType="withEffect">
                                  <p:stCondLst>
                                    <p:cond delay="500"/>
                                  </p:stCondLst>
                                  <p:childTnLst>
                                    <p:animMotion origin="layout" path="M 0 0 L 0.59622 0 " pathEditMode="relative" rAng="0" ptsTypes="AA">
                                      <p:cBhvr>
                                        <p:cTn id="8" dur="2000" fill="hold"/>
                                        <p:tgtEl>
                                          <p:spTgt spid="6"/>
                                        </p:tgtEl>
                                        <p:attrNameLst>
                                          <p:attrName>ppt_x</p:attrName>
                                          <p:attrName>ppt_y</p:attrName>
                                        </p:attrNameLst>
                                      </p:cBhvr>
                                      <p:rCtr x="2980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1672-C732-6DCD-A2A4-F773DB15C2DB}"/>
              </a:ext>
            </a:extLst>
          </p:cNvPr>
          <p:cNvSpPr>
            <a:spLocks noGrp="1"/>
          </p:cNvSpPr>
          <p:nvPr>
            <p:ph type="title"/>
          </p:nvPr>
        </p:nvSpPr>
        <p:spPr>
          <a:xfrm>
            <a:off x="337457" y="408668"/>
            <a:ext cx="10515600" cy="1325563"/>
          </a:xfrm>
        </p:spPr>
        <p:txBody>
          <a:bodyPr/>
          <a:lstStyle/>
          <a:p>
            <a:r>
              <a:rPr lang="en-IE"/>
              <a:t>Narrowing the topic – student perspective</a:t>
            </a:r>
            <a:endParaRPr lang="en-GB"/>
          </a:p>
        </p:txBody>
      </p:sp>
      <p:sp>
        <p:nvSpPr>
          <p:cNvPr id="4" name="Content Placeholder 3">
            <a:extLst>
              <a:ext uri="{FF2B5EF4-FFF2-40B4-BE49-F238E27FC236}">
                <a16:creationId xmlns:a16="http://schemas.microsoft.com/office/drawing/2014/main" id="{3169F722-A884-0378-9149-18E1BEFD4880}"/>
              </a:ext>
            </a:extLst>
          </p:cNvPr>
          <p:cNvSpPr>
            <a:spLocks noGrp="1"/>
          </p:cNvSpPr>
          <p:nvPr>
            <p:ph sz="half" idx="2"/>
          </p:nvPr>
        </p:nvSpPr>
        <p:spPr/>
        <p:txBody>
          <a:bodyPr>
            <a:normAutofit fontScale="92500" lnSpcReduction="20000"/>
          </a:bodyPr>
          <a:lstStyle/>
          <a:p>
            <a:pPr marL="0" indent="0">
              <a:lnSpc>
                <a:spcPct val="100000"/>
              </a:lnSpc>
              <a:buNone/>
            </a:pPr>
            <a:r>
              <a:rPr lang="en-GB" sz="2400">
                <a:solidFill>
                  <a:schemeClr val="tx1"/>
                </a:solidFill>
              </a:rPr>
              <a:t>Some questions that could be considered at this stage:</a:t>
            </a:r>
          </a:p>
          <a:p>
            <a:pPr>
              <a:lnSpc>
                <a:spcPct val="100000"/>
              </a:lnSpc>
            </a:pPr>
            <a:r>
              <a:rPr lang="en-GB" sz="2400">
                <a:solidFill>
                  <a:schemeClr val="tx1"/>
                </a:solidFill>
              </a:rPr>
              <a:t>Will I just focus on this one poem by Propertius and write about portrayal of women in this poem?</a:t>
            </a:r>
          </a:p>
          <a:p>
            <a:pPr>
              <a:lnSpc>
                <a:spcPct val="100000"/>
              </a:lnSpc>
            </a:pPr>
            <a:endParaRPr lang="en-GB" sz="2400">
              <a:solidFill>
                <a:schemeClr val="tx1"/>
              </a:solidFill>
            </a:endParaRPr>
          </a:p>
          <a:p>
            <a:pPr>
              <a:lnSpc>
                <a:spcPct val="100000"/>
              </a:lnSpc>
            </a:pPr>
            <a:r>
              <a:rPr lang="en-GB" sz="2400">
                <a:solidFill>
                  <a:schemeClr val="tx1"/>
                </a:solidFill>
              </a:rPr>
              <a:t>Will I focus on Cleopatra and use the Propertius poem along with Pliny as a secondary source? </a:t>
            </a:r>
          </a:p>
          <a:p>
            <a:pPr>
              <a:lnSpc>
                <a:spcPct val="100000"/>
              </a:lnSpc>
            </a:pPr>
            <a:endParaRPr lang="en-GB" sz="2400">
              <a:solidFill>
                <a:schemeClr val="tx1"/>
              </a:solidFill>
            </a:endParaRPr>
          </a:p>
          <a:p>
            <a:pPr>
              <a:lnSpc>
                <a:spcPct val="100000"/>
              </a:lnSpc>
            </a:pPr>
            <a:r>
              <a:rPr lang="en-GB" sz="2400">
                <a:solidFill>
                  <a:schemeClr val="tx1"/>
                </a:solidFill>
              </a:rPr>
              <a:t>Will I look for secondary sources to help develop or support my argument? </a:t>
            </a:r>
          </a:p>
          <a:p>
            <a:endParaRPr lang="en-GB"/>
          </a:p>
        </p:txBody>
      </p:sp>
      <p:pic>
        <p:nvPicPr>
          <p:cNvPr id="5" name="Picture 4" descr="Seven-spot ladybug climbing a grass blade">
            <a:extLst>
              <a:ext uri="{FF2B5EF4-FFF2-40B4-BE49-F238E27FC236}">
                <a16:creationId xmlns:a16="http://schemas.microsoft.com/office/drawing/2014/main" id="{2625D5FB-5B78-9477-BFF8-1A52360F83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38200" y="1825625"/>
            <a:ext cx="5181600" cy="4351338"/>
          </a:xfrm>
          <a:prstGeom prst="rect">
            <a:avLst/>
          </a:prstGeom>
        </p:spPr>
      </p:pic>
    </p:spTree>
    <p:extLst>
      <p:ext uri="{BB962C8B-B14F-4D97-AF65-F5344CB8AC3E}">
        <p14:creationId xmlns:p14="http://schemas.microsoft.com/office/powerpoint/2010/main" val="98948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6D584-C1D0-DEB6-7FC0-88F1BBD13CC9}"/>
              </a:ext>
            </a:extLst>
          </p:cNvPr>
          <p:cNvSpPr/>
          <p:nvPr/>
        </p:nvSpPr>
        <p:spPr>
          <a:xfrm>
            <a:off x="0" y="-22497"/>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screenshot of a book&#10;&#10;AI-generated content may be incorrect.">
            <a:extLst>
              <a:ext uri="{FF2B5EF4-FFF2-40B4-BE49-F238E27FC236}">
                <a16:creationId xmlns:a16="http://schemas.microsoft.com/office/drawing/2014/main" id="{D329310C-8F33-3074-1C82-AD83AC4B354D}"/>
              </a:ext>
            </a:extLst>
          </p:cNvPr>
          <p:cNvPicPr>
            <a:picLocks noChangeAspect="1"/>
          </p:cNvPicPr>
          <p:nvPr/>
        </p:nvPicPr>
        <p:blipFill>
          <a:blip r:embed="rId3"/>
          <a:stretch>
            <a:fillRect/>
          </a:stretch>
        </p:blipFill>
        <p:spPr>
          <a:xfrm>
            <a:off x="968828" y="0"/>
            <a:ext cx="10755086" cy="6880497"/>
          </a:xfrm>
          <a:prstGeom prst="rect">
            <a:avLst/>
          </a:prstGeom>
        </p:spPr>
      </p:pic>
    </p:spTree>
    <p:extLst>
      <p:ext uri="{BB962C8B-B14F-4D97-AF65-F5344CB8AC3E}">
        <p14:creationId xmlns:p14="http://schemas.microsoft.com/office/powerpoint/2010/main" val="394149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1716B-3AF5-2575-1B2A-CA988135A1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1EDA901-DBE8-6145-4634-8C0AF3465EDC}"/>
              </a:ext>
            </a:extLst>
          </p:cNvPr>
          <p:cNvSpPr/>
          <p:nvPr/>
        </p:nvSpPr>
        <p:spPr>
          <a:xfrm>
            <a:off x="0" y="925032"/>
            <a:ext cx="12192000" cy="59487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AD6F39A-FF61-27F7-ECAB-953B886AAE18}"/>
              </a:ext>
            </a:extLst>
          </p:cNvPr>
          <p:cNvSpPr>
            <a:spLocks noGrp="1"/>
          </p:cNvSpPr>
          <p:nvPr>
            <p:ph type="title"/>
          </p:nvPr>
        </p:nvSpPr>
        <p:spPr>
          <a:xfrm>
            <a:off x="504713" y="2882414"/>
            <a:ext cx="2668793" cy="1325563"/>
          </a:xfrm>
        </p:spPr>
        <p:txBody>
          <a:bodyPr>
            <a:normAutofit fontScale="90000"/>
          </a:bodyPr>
          <a:lstStyle/>
          <a:p>
            <a:r>
              <a:rPr lang="en-IE"/>
              <a:t>The research process</a:t>
            </a:r>
            <a:endParaRPr lang="en-GB"/>
          </a:p>
        </p:txBody>
      </p:sp>
      <p:pic>
        <p:nvPicPr>
          <p:cNvPr id="5" name="Content Placeholder 4">
            <a:extLst>
              <a:ext uri="{FF2B5EF4-FFF2-40B4-BE49-F238E27FC236}">
                <a16:creationId xmlns:a16="http://schemas.microsoft.com/office/drawing/2014/main" id="{E2947FFC-17AB-AB7A-F046-E055B6AC7D31}"/>
              </a:ext>
            </a:extLst>
          </p:cNvPr>
          <p:cNvPicPr>
            <a:picLocks noGrp="1" noChangeAspect="1"/>
          </p:cNvPicPr>
          <p:nvPr>
            <p:ph idx="1"/>
          </p:nvPr>
        </p:nvPicPr>
        <p:blipFill>
          <a:blip r:embed="rId3"/>
          <a:stretch>
            <a:fillRect/>
          </a:stretch>
        </p:blipFill>
        <p:spPr>
          <a:xfrm>
            <a:off x="2653048" y="0"/>
            <a:ext cx="6885904" cy="6858000"/>
          </a:xfrm>
        </p:spPr>
      </p:pic>
      <p:sp>
        <p:nvSpPr>
          <p:cNvPr id="4" name="TextBox 3">
            <a:extLst>
              <a:ext uri="{FF2B5EF4-FFF2-40B4-BE49-F238E27FC236}">
                <a16:creationId xmlns:a16="http://schemas.microsoft.com/office/drawing/2014/main" id="{7B13EE15-B03C-3ABD-672F-08E3F08F3290}"/>
              </a:ext>
            </a:extLst>
          </p:cNvPr>
          <p:cNvSpPr txBox="1"/>
          <p:nvPr/>
        </p:nvSpPr>
        <p:spPr>
          <a:xfrm>
            <a:off x="8579518" y="6282526"/>
            <a:ext cx="3517232" cy="492443"/>
          </a:xfrm>
          <a:prstGeom prst="rect">
            <a:avLst/>
          </a:prstGeom>
          <a:solidFill>
            <a:schemeClr val="bg1"/>
          </a:solidFill>
        </p:spPr>
        <p:txBody>
          <a:bodyPr wrap="square">
            <a:spAutoFit/>
          </a:bodyPr>
          <a:lstStyle/>
          <a:p>
            <a:pPr algn="r"/>
            <a:r>
              <a:rPr lang="en-GB" sz="1300"/>
              <a:t>NCCA, 2024, p.7 Guidance to support the Leaving Certificate Latin Research Study</a:t>
            </a:r>
          </a:p>
        </p:txBody>
      </p:sp>
    </p:spTree>
    <p:extLst>
      <p:ext uri="{BB962C8B-B14F-4D97-AF65-F5344CB8AC3E}">
        <p14:creationId xmlns:p14="http://schemas.microsoft.com/office/powerpoint/2010/main" val="224883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53D64-6546-FAB8-969D-07A158F6BF6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6971FD7-C490-6AB6-6EEA-64E9B01FB990}"/>
              </a:ext>
            </a:extLst>
          </p:cNvPr>
          <p:cNvSpPr/>
          <p:nvPr/>
        </p:nvSpPr>
        <p:spPr>
          <a:xfrm>
            <a:off x="6634715" y="5507665"/>
            <a:ext cx="5536019" cy="13397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75294CD-D284-3A8A-A58C-E5FBD52A3102}"/>
              </a:ext>
            </a:extLst>
          </p:cNvPr>
          <p:cNvSpPr>
            <a:spLocks noGrp="1"/>
          </p:cNvSpPr>
          <p:nvPr>
            <p:ph type="title"/>
          </p:nvPr>
        </p:nvSpPr>
        <p:spPr>
          <a:xfrm>
            <a:off x="175726" y="-192"/>
            <a:ext cx="10515600" cy="1325563"/>
          </a:xfrm>
        </p:spPr>
        <p:txBody>
          <a:bodyPr/>
          <a:lstStyle/>
          <a:p>
            <a:r>
              <a:rPr lang="en-GB"/>
              <a:t>In this session we:</a:t>
            </a:r>
            <a:endParaRPr lang="en-IE"/>
          </a:p>
        </p:txBody>
      </p:sp>
      <p:pic>
        <p:nvPicPr>
          <p:cNvPr id="4102" name="Picture 6" descr="Roman Architecture - World History Encyclopedia">
            <a:extLst>
              <a:ext uri="{FF2B5EF4-FFF2-40B4-BE49-F238E27FC236}">
                <a16:creationId xmlns:a16="http://schemas.microsoft.com/office/drawing/2014/main" id="{226FA478-52FA-0703-4C15-C348D1F552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
          <a:stretch>
            <a:fillRect/>
          </a:stretch>
        </p:blipFill>
        <p:spPr bwMode="auto">
          <a:xfrm>
            <a:off x="5833781" y="627328"/>
            <a:ext cx="4467300" cy="2993570"/>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F53149B5-F538-B1E2-CA52-563FDC41F209}"/>
              </a:ext>
            </a:extLst>
          </p:cNvPr>
          <p:cNvSpPr txBox="1">
            <a:spLocks/>
          </p:cNvSpPr>
          <p:nvPr/>
        </p:nvSpPr>
        <p:spPr>
          <a:xfrm>
            <a:off x="205182" y="1824384"/>
            <a:ext cx="53587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a:solidFill>
                  <a:schemeClr val="tx1"/>
                </a:solidFill>
              </a:rPr>
              <a:t>explored connections between the Additional Assessment Component and the specification.</a:t>
            </a:r>
          </a:p>
          <a:p>
            <a:pPr>
              <a:lnSpc>
                <a:spcPct val="100000"/>
              </a:lnSpc>
            </a:pPr>
            <a:endParaRPr lang="en-GB" sz="2400">
              <a:solidFill>
                <a:schemeClr val="tx1"/>
              </a:solidFill>
            </a:endParaRPr>
          </a:p>
          <a:p>
            <a:pPr>
              <a:lnSpc>
                <a:spcPct val="100000"/>
              </a:lnSpc>
            </a:pPr>
            <a:r>
              <a:rPr lang="en-GB" sz="2400">
                <a:solidFill>
                  <a:schemeClr val="tx1"/>
                </a:solidFill>
              </a:rPr>
              <a:t>identified and examine strategies to conduct effective research.</a:t>
            </a:r>
          </a:p>
          <a:p>
            <a:pPr>
              <a:lnSpc>
                <a:spcPct val="100000"/>
              </a:lnSpc>
            </a:pPr>
            <a:endParaRPr lang="en-GB" sz="2400">
              <a:solidFill>
                <a:schemeClr val="tx1"/>
              </a:solidFill>
            </a:endParaRPr>
          </a:p>
          <a:p>
            <a:pPr>
              <a:lnSpc>
                <a:spcPct val="100000"/>
              </a:lnSpc>
            </a:pPr>
            <a:r>
              <a:rPr lang="en-GB" sz="2400">
                <a:solidFill>
                  <a:schemeClr val="tx1"/>
                </a:solidFill>
              </a:rPr>
              <a:t>considered how to evaluate sources as part of the research process.</a:t>
            </a:r>
          </a:p>
          <a:p>
            <a:pPr marL="0" indent="0">
              <a:lnSpc>
                <a:spcPct val="100000"/>
              </a:lnSpc>
              <a:buNone/>
            </a:pPr>
            <a:endParaRPr lang="en-GB" sz="2400">
              <a:solidFill>
                <a:schemeClr val="tx1"/>
              </a:solidFill>
            </a:endParaRPr>
          </a:p>
          <a:p>
            <a:pPr marL="0" indent="0" algn="ctr">
              <a:lnSpc>
                <a:spcPct val="100000"/>
              </a:lnSpc>
              <a:buNone/>
            </a:pPr>
            <a:endParaRPr lang="en-GB" sz="2400">
              <a:solidFill>
                <a:schemeClr val="tx1"/>
              </a:solidFill>
            </a:endParaRPr>
          </a:p>
        </p:txBody>
      </p:sp>
      <p:pic>
        <p:nvPicPr>
          <p:cNvPr id="6" name="Picture 5" descr="A person reaching for a paper on a table full of paper and sticky notes">
            <a:extLst>
              <a:ext uri="{FF2B5EF4-FFF2-40B4-BE49-F238E27FC236}">
                <a16:creationId xmlns:a16="http://schemas.microsoft.com/office/drawing/2014/main" id="{C12DFBA8-B127-63ED-0F8D-ADF2537B7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436" y="1827006"/>
            <a:ext cx="4485710" cy="2993570"/>
          </a:xfrm>
          <a:prstGeom prst="rect">
            <a:avLst/>
          </a:prstGeom>
          <a:ln>
            <a:solidFill>
              <a:schemeClr val="bg1"/>
            </a:solidFill>
          </a:ln>
          <a:effectLst>
            <a:outerShdw blurRad="63500" sx="102000" sy="102000" algn="ctr" rotWithShape="0">
              <a:prstClr val="black">
                <a:alpha val="40000"/>
              </a:prstClr>
            </a:outerShdw>
          </a:effectLst>
        </p:spPr>
      </p:pic>
      <p:pic>
        <p:nvPicPr>
          <p:cNvPr id="3" name="Picture 2" descr="Woman reaching for book in library">
            <a:extLst>
              <a:ext uri="{FF2B5EF4-FFF2-40B4-BE49-F238E27FC236}">
                <a16:creationId xmlns:a16="http://schemas.microsoft.com/office/drawing/2014/main" id="{67EAC313-4351-B963-E955-2EA0C58C3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4482" y="3481881"/>
            <a:ext cx="4485890" cy="2993570"/>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13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D14A5C-D38F-B8F6-C4BA-AD8251CC1A49}"/>
              </a:ext>
            </a:extLst>
          </p:cNvPr>
          <p:cNvSpPr/>
          <p:nvPr/>
        </p:nvSpPr>
        <p:spPr>
          <a:xfrm>
            <a:off x="-9728" y="4280170"/>
            <a:ext cx="12192000" cy="25699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descr="A pair of shoes on a shelf&#10;&#10;Description automatically generated">
            <a:extLst>
              <a:ext uri="{FF2B5EF4-FFF2-40B4-BE49-F238E27FC236}">
                <a16:creationId xmlns:a16="http://schemas.microsoft.com/office/drawing/2014/main" id="{6F4CD876-7314-28F0-765D-E07D8F65C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82"/>
            <a:ext cx="8636000" cy="6850118"/>
          </a:xfrm>
          <a:prstGeom prst="rect">
            <a:avLst/>
          </a:prstGeom>
        </p:spPr>
      </p:pic>
      <p:sp>
        <p:nvSpPr>
          <p:cNvPr id="7" name="TextBox 6">
            <a:extLst>
              <a:ext uri="{FF2B5EF4-FFF2-40B4-BE49-F238E27FC236}">
                <a16:creationId xmlns:a16="http://schemas.microsoft.com/office/drawing/2014/main" id="{DCC6C91A-298D-F3D2-CD1A-952AF7964D0D}"/>
              </a:ext>
            </a:extLst>
          </p:cNvPr>
          <p:cNvSpPr txBox="1"/>
          <p:nvPr/>
        </p:nvSpPr>
        <p:spPr>
          <a:xfrm>
            <a:off x="8686800" y="2659559"/>
            <a:ext cx="3505200" cy="1446550"/>
          </a:xfrm>
          <a:prstGeom prst="rect">
            <a:avLst/>
          </a:prstGeom>
          <a:noFill/>
        </p:spPr>
        <p:txBody>
          <a:bodyPr wrap="square" rtlCol="0">
            <a:spAutoFit/>
          </a:bodyPr>
          <a:lstStyle/>
          <a:p>
            <a:pPr algn="ctr"/>
            <a:r>
              <a:rPr lang="en-IE" sz="4400">
                <a:solidFill>
                  <a:srgbClr val="0E85AA"/>
                </a:solidFill>
              </a:rPr>
              <a:t>Changing perspective</a:t>
            </a:r>
          </a:p>
        </p:txBody>
      </p:sp>
      <p:sp>
        <p:nvSpPr>
          <p:cNvPr id="8" name="TextBox 7">
            <a:extLst>
              <a:ext uri="{FF2B5EF4-FFF2-40B4-BE49-F238E27FC236}">
                <a16:creationId xmlns:a16="http://schemas.microsoft.com/office/drawing/2014/main" id="{22881B9F-A12C-9F82-80F6-6768E525B6CD}"/>
              </a:ext>
            </a:extLst>
          </p:cNvPr>
          <p:cNvSpPr txBox="1"/>
          <p:nvPr/>
        </p:nvSpPr>
        <p:spPr>
          <a:xfrm>
            <a:off x="9728" y="6507117"/>
            <a:ext cx="3189515" cy="246221"/>
          </a:xfrm>
          <a:prstGeom prst="rect">
            <a:avLst/>
          </a:prstGeom>
          <a:noFill/>
        </p:spPr>
        <p:txBody>
          <a:bodyPr wrap="square" rtlCol="0">
            <a:spAutoFit/>
          </a:bodyPr>
          <a:lstStyle/>
          <a:p>
            <a:r>
              <a:rPr lang="en-IE" sz="1000">
                <a:solidFill>
                  <a:srgbClr val="26447C"/>
                </a:solidFill>
              </a:rPr>
              <a:t>Image source: https://www.flickr.com/photos/</a:t>
            </a:r>
          </a:p>
        </p:txBody>
      </p:sp>
    </p:spTree>
    <p:extLst>
      <p:ext uri="{BB962C8B-B14F-4D97-AF65-F5344CB8AC3E}">
        <p14:creationId xmlns:p14="http://schemas.microsoft.com/office/powerpoint/2010/main" val="276111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3" name="Picture 2">
            <a:extLst>
              <a:ext uri="{FF2B5EF4-FFF2-40B4-BE49-F238E27FC236}">
                <a16:creationId xmlns:a16="http://schemas.microsoft.com/office/drawing/2014/main" id="{D364CD90-86D9-A80C-A9EF-B9B91F637180}"/>
              </a:ext>
            </a:extLst>
          </p:cNvPr>
          <p:cNvPicPr>
            <a:picLocks noChangeAspect="1"/>
          </p:cNvPicPr>
          <p:nvPr/>
        </p:nvPicPr>
        <p:blipFill>
          <a:blip r:embed="rId3"/>
          <a:srcRect l="905" t="2513" r="1429" b="18736"/>
          <a:stretch>
            <a:fillRect/>
          </a:stretch>
        </p:blipFill>
        <p:spPr>
          <a:xfrm>
            <a:off x="0" y="0"/>
            <a:ext cx="12216800" cy="6958485"/>
          </a:xfrm>
          <a:prstGeom prst="rect">
            <a:avLst/>
          </a:prstGeom>
        </p:spPr>
      </p:pic>
      <p:sp>
        <p:nvSpPr>
          <p:cNvPr id="614" name="Google Shape;614;p44"/>
          <p:cNvSpPr txBox="1">
            <a:spLocks noGrp="1"/>
          </p:cNvSpPr>
          <p:nvPr>
            <p:ph type="title"/>
          </p:nvPr>
        </p:nvSpPr>
        <p:spPr>
          <a:xfrm>
            <a:off x="4169687" y="371924"/>
            <a:ext cx="3852626" cy="130336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IE" b="1">
                <a:solidFill>
                  <a:schemeClr val="tx1"/>
                </a:solidFill>
                <a:ea typeface="Calibri"/>
                <a:cs typeface="Calibri"/>
                <a:sym typeface="Calibri"/>
              </a:rPr>
              <a:t>Lunch 1-2pm</a:t>
            </a:r>
            <a:endParaRPr b="1">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9818D-D37B-429B-F498-3FCDA29F0BE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439B796-46F0-4939-DEEE-6E4FFA413358}"/>
              </a:ext>
            </a:extLst>
          </p:cNvPr>
          <p:cNvSpPr/>
          <p:nvPr/>
        </p:nvSpPr>
        <p:spPr>
          <a:xfrm>
            <a:off x="7964905" y="6032110"/>
            <a:ext cx="4215063" cy="8079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1C574D-9B7F-CF3D-03FD-7A1AF0C8A58E}"/>
              </a:ext>
            </a:extLst>
          </p:cNvPr>
          <p:cNvSpPr>
            <a:spLocks noGrp="1"/>
          </p:cNvSpPr>
          <p:nvPr>
            <p:ph type="title"/>
          </p:nvPr>
        </p:nvSpPr>
        <p:spPr>
          <a:xfrm>
            <a:off x="156734" y="-17605"/>
            <a:ext cx="10513720" cy="1325563"/>
          </a:xfrm>
        </p:spPr>
        <p:txBody>
          <a:bodyPr>
            <a:normAutofit/>
          </a:bodyPr>
          <a:lstStyle/>
          <a:p>
            <a:r>
              <a:rPr lang="en-IE" sz="3600"/>
              <a:t>Sample Research Study - Linking to the Specification</a:t>
            </a:r>
          </a:p>
        </p:txBody>
      </p:sp>
      <p:sp>
        <p:nvSpPr>
          <p:cNvPr id="7" name="Rectangle 6">
            <a:extLst>
              <a:ext uri="{FF2B5EF4-FFF2-40B4-BE49-F238E27FC236}">
                <a16:creationId xmlns:a16="http://schemas.microsoft.com/office/drawing/2014/main" id="{68750AC5-AFEB-D507-FCA8-F115A828ADA7}"/>
              </a:ext>
            </a:extLst>
          </p:cNvPr>
          <p:cNvSpPr/>
          <p:nvPr/>
        </p:nvSpPr>
        <p:spPr>
          <a:xfrm>
            <a:off x="555951" y="1224984"/>
            <a:ext cx="4390396" cy="45555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5F564367-3920-11DB-7A55-ADDB262B0AA9}"/>
              </a:ext>
            </a:extLst>
          </p:cNvPr>
          <p:cNvSpPr txBox="1"/>
          <p:nvPr/>
        </p:nvSpPr>
        <p:spPr>
          <a:xfrm>
            <a:off x="676582" y="1612772"/>
            <a:ext cx="4036142" cy="3693319"/>
          </a:xfrm>
          <a:prstGeom prst="rect">
            <a:avLst/>
          </a:prstGeom>
          <a:noFill/>
        </p:spPr>
        <p:txBody>
          <a:bodyPr wrap="square" rtlCol="0">
            <a:spAutoFit/>
          </a:bodyPr>
          <a:lstStyle/>
          <a:p>
            <a:pPr algn="ctr"/>
            <a:r>
              <a:rPr lang="en-IE" sz="2400" b="1"/>
              <a:t>First Steps</a:t>
            </a:r>
          </a:p>
          <a:p>
            <a:endParaRPr lang="en-IE" sz="2400"/>
          </a:p>
          <a:p>
            <a:r>
              <a:rPr lang="en-IE" sz="2400"/>
              <a:t>Topic: </a:t>
            </a:r>
          </a:p>
          <a:p>
            <a:endParaRPr lang="en-IE" sz="2400"/>
          </a:p>
          <a:p>
            <a:r>
              <a:rPr lang="en-IE" sz="2400"/>
              <a:t>Learning Outcomes:</a:t>
            </a:r>
          </a:p>
          <a:p>
            <a:endParaRPr lang="en-IE" sz="2400"/>
          </a:p>
          <a:p>
            <a:r>
              <a:rPr lang="en-IE" sz="2400"/>
              <a:t>Sources:</a:t>
            </a:r>
          </a:p>
          <a:p>
            <a:endParaRPr lang="en-IE" sz="2400"/>
          </a:p>
          <a:p>
            <a:r>
              <a:rPr lang="en-IE" sz="2400"/>
              <a:t>Broad focus/Line of enquiry:</a:t>
            </a:r>
          </a:p>
          <a:p>
            <a:endParaRPr lang="en-IE"/>
          </a:p>
        </p:txBody>
      </p:sp>
      <p:pic>
        <p:nvPicPr>
          <p:cNvPr id="6" name="Picture 5">
            <a:extLst>
              <a:ext uri="{FF2B5EF4-FFF2-40B4-BE49-F238E27FC236}">
                <a16:creationId xmlns:a16="http://schemas.microsoft.com/office/drawing/2014/main" id="{03B0053B-6A8A-65E6-4E3D-BC1A6D82CEAB}"/>
              </a:ext>
            </a:extLst>
          </p:cNvPr>
          <p:cNvPicPr>
            <a:picLocks noChangeAspect="1"/>
          </p:cNvPicPr>
          <p:nvPr/>
        </p:nvPicPr>
        <p:blipFill>
          <a:blip r:embed="rId3"/>
          <a:stretch>
            <a:fillRect/>
          </a:stretch>
        </p:blipFill>
        <p:spPr>
          <a:xfrm>
            <a:off x="5469072" y="1253407"/>
            <a:ext cx="5723602" cy="3988774"/>
          </a:xfrm>
          <a:prstGeom prst="rect">
            <a:avLst/>
          </a:prstGeom>
          <a:ln>
            <a:solidFill>
              <a:schemeClr val="bg1"/>
            </a:solidFill>
          </a:ln>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E6877BBB-D88F-877B-8168-A18A347BCA31}"/>
              </a:ext>
            </a:extLst>
          </p:cNvPr>
          <p:cNvPicPr>
            <a:picLocks noChangeAspect="1"/>
          </p:cNvPicPr>
          <p:nvPr/>
        </p:nvPicPr>
        <p:blipFill>
          <a:blip r:embed="rId4"/>
          <a:stretch>
            <a:fillRect/>
          </a:stretch>
        </p:blipFill>
        <p:spPr>
          <a:xfrm>
            <a:off x="6348088" y="2097887"/>
            <a:ext cx="5668124" cy="3970319"/>
          </a:xfrm>
          <a:prstGeom prst="rect">
            <a:avLst/>
          </a:prstGeom>
          <a:ln>
            <a:solidFill>
              <a:schemeClr val="bg1"/>
            </a:solidFill>
          </a:ln>
          <a:effectLst>
            <a:outerShdw blurRad="63500" sx="102000" sy="102000" algn="ctr" rotWithShape="0">
              <a:prstClr val="black">
                <a:alpha val="40000"/>
              </a:prstClr>
            </a:outerShdw>
          </a:effectLst>
        </p:spPr>
      </p:pic>
      <p:pic>
        <p:nvPicPr>
          <p:cNvPr id="4" name="Picture 3" descr="A pair of shoes on a shelf&#10;&#10;Description automatically generated">
            <a:extLst>
              <a:ext uri="{FF2B5EF4-FFF2-40B4-BE49-F238E27FC236}">
                <a16:creationId xmlns:a16="http://schemas.microsoft.com/office/drawing/2014/main" id="{57D0D765-5B33-3672-31A1-5239E9EAE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34" y="5850294"/>
            <a:ext cx="1293286" cy="1025841"/>
          </a:xfrm>
          <a:prstGeom prst="rect">
            <a:avLst/>
          </a:prstGeom>
        </p:spPr>
      </p:pic>
      <p:grpSp>
        <p:nvGrpSpPr>
          <p:cNvPr id="8" name="Group 7">
            <a:extLst>
              <a:ext uri="{FF2B5EF4-FFF2-40B4-BE49-F238E27FC236}">
                <a16:creationId xmlns:a16="http://schemas.microsoft.com/office/drawing/2014/main" id="{180B31F2-F11A-3032-8A00-BCFBE9F8286D}"/>
              </a:ext>
            </a:extLst>
          </p:cNvPr>
          <p:cNvGrpSpPr/>
          <p:nvPr/>
        </p:nvGrpSpPr>
        <p:grpSpPr>
          <a:xfrm>
            <a:off x="8082882" y="2675401"/>
            <a:ext cx="3708329" cy="3778722"/>
            <a:chOff x="857699" y="2304779"/>
            <a:chExt cx="3708329" cy="3778722"/>
          </a:xfrm>
        </p:grpSpPr>
        <p:pic>
          <p:nvPicPr>
            <p:cNvPr id="10" name="Picture 9">
              <a:extLst>
                <a:ext uri="{FF2B5EF4-FFF2-40B4-BE49-F238E27FC236}">
                  <a16:creationId xmlns:a16="http://schemas.microsoft.com/office/drawing/2014/main" id="{F8D459F6-06FB-E784-5847-56AC3724F6D1}"/>
                </a:ext>
              </a:extLst>
            </p:cNvPr>
            <p:cNvPicPr>
              <a:picLocks noChangeAspect="1"/>
            </p:cNvPicPr>
            <p:nvPr/>
          </p:nvPicPr>
          <p:blipFill>
            <a:blip r:embed="rId6"/>
            <a:srcRect l="8547" r="2481"/>
            <a:stretch>
              <a:fillRect/>
            </a:stretch>
          </p:blipFill>
          <p:spPr>
            <a:xfrm>
              <a:off x="857699" y="2304779"/>
              <a:ext cx="2430838" cy="3107879"/>
            </a:xfrm>
            <a:prstGeom prst="rect">
              <a:avLst/>
            </a:prstGeom>
            <a:ln>
              <a:solidFill>
                <a:srgbClr val="FFFFFF"/>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1B5FCF29-BB67-117A-65E5-DF9FD0770763}"/>
                </a:ext>
              </a:extLst>
            </p:cNvPr>
            <p:cNvPicPr>
              <a:picLocks noChangeAspect="1"/>
            </p:cNvPicPr>
            <p:nvPr/>
          </p:nvPicPr>
          <p:blipFill>
            <a:blip r:embed="rId7"/>
            <a:srcRect b="2466"/>
            <a:stretch>
              <a:fillRect/>
            </a:stretch>
          </p:blipFill>
          <p:spPr>
            <a:xfrm>
              <a:off x="2135190" y="2975622"/>
              <a:ext cx="2430838" cy="3107879"/>
            </a:xfrm>
            <a:prstGeom prst="rect">
              <a:avLst/>
            </a:prstGeom>
            <a:ln>
              <a:solidFill>
                <a:schemeClr val="bg1"/>
              </a:solidFill>
            </a:ln>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72789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7600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IE" sz="1200"/>
          </a:p>
        </p:txBody>
      </p:sp>
      <p:sp>
        <p:nvSpPr>
          <p:cNvPr id="3" name="TextBox 25">
            <a:extLst>
              <a:ext uri="{FF2B5EF4-FFF2-40B4-BE49-F238E27FC236}">
                <a16:creationId xmlns:a16="http://schemas.microsoft.com/office/drawing/2014/main" id="{8D03D1E7-C5CC-E985-BF39-E8EC5CA1C063}"/>
              </a:ext>
            </a:extLst>
          </p:cNvPr>
          <p:cNvSpPr txBox="1"/>
          <p:nvPr/>
        </p:nvSpPr>
        <p:spPr>
          <a:xfrm>
            <a:off x="7158900" y="6092149"/>
            <a:ext cx="5033100" cy="765851"/>
          </a:xfrm>
          <a:prstGeom prst="rect">
            <a:avLst/>
          </a:prstGeom>
          <a:solidFill>
            <a:schemeClr val="bg1"/>
          </a:solidFill>
        </p:spPr>
        <p:txBody>
          <a:bodyPr lIns="0" tIns="0" rIns="0" bIns="0" rtlCol="0" anchor="t">
            <a:spAutoFit/>
          </a:bodyPr>
          <a:lstStyle/>
          <a:p>
            <a:pPr algn="ctr">
              <a:lnSpc>
                <a:spcPts val="3144"/>
              </a:lnSpc>
            </a:pPr>
            <a:r>
              <a:rPr lang="en-US" sz="2400" spc="71">
                <a:solidFill>
                  <a:srgbClr val="24647C"/>
                </a:solidFill>
              </a:rPr>
              <a:t>THE PROCESS OF WORKING </a:t>
            </a:r>
          </a:p>
          <a:p>
            <a:pPr algn="ctr">
              <a:lnSpc>
                <a:spcPts val="3144"/>
              </a:lnSpc>
            </a:pPr>
            <a:r>
              <a:rPr lang="en-US" sz="2400" spc="71">
                <a:solidFill>
                  <a:srgbClr val="24647C"/>
                </a:solidFill>
              </a:rPr>
              <a:t>ON THE RESEARCH STUDY</a:t>
            </a:r>
          </a:p>
        </p:txBody>
      </p:sp>
      <p:sp>
        <p:nvSpPr>
          <p:cNvPr id="5" name="Freeform 7">
            <a:extLst>
              <a:ext uri="{FF2B5EF4-FFF2-40B4-BE49-F238E27FC236}">
                <a16:creationId xmlns:a16="http://schemas.microsoft.com/office/drawing/2014/main" id="{806AD541-55F7-ED7D-ECBB-5C7D661D9BDC}"/>
              </a:ext>
            </a:extLst>
          </p:cNvPr>
          <p:cNvSpPr/>
          <p:nvPr/>
        </p:nvSpPr>
        <p:spPr>
          <a:xfrm>
            <a:off x="10610511" y="0"/>
            <a:ext cx="1581489" cy="753872"/>
          </a:xfrm>
          <a:custGeom>
            <a:avLst/>
            <a:gdLst/>
            <a:ahLst/>
            <a:cxnLst/>
            <a:rect l="l" t="t" r="r" b="b"/>
            <a:pathLst>
              <a:path w="2372234" h="1130808">
                <a:moveTo>
                  <a:pt x="0" y="0"/>
                </a:moveTo>
                <a:lnTo>
                  <a:pt x="2372234" y="0"/>
                </a:lnTo>
                <a:lnTo>
                  <a:pt x="2372234" y="1130808"/>
                </a:lnTo>
                <a:lnTo>
                  <a:pt x="0" y="1130808"/>
                </a:lnTo>
                <a:lnTo>
                  <a:pt x="0" y="0"/>
                </a:lnTo>
                <a:close/>
              </a:path>
            </a:pathLst>
          </a:custGeom>
          <a:blipFill>
            <a:blip r:embed="rId4"/>
            <a:stretch>
              <a:fillRect t="-20188" b="-6729"/>
            </a:stretch>
          </a:blipFill>
        </p:spPr>
        <p:txBody>
          <a:bodyPr/>
          <a:lstStyle/>
          <a:p>
            <a:endParaRPr lang="en-IE" sz="1200"/>
          </a:p>
        </p:txBody>
      </p:sp>
      <p:sp>
        <p:nvSpPr>
          <p:cNvPr id="6" name="Freeform 24">
            <a:extLst>
              <a:ext uri="{FF2B5EF4-FFF2-40B4-BE49-F238E27FC236}">
                <a16:creationId xmlns:a16="http://schemas.microsoft.com/office/drawing/2014/main" id="{20E1CAC8-7DFF-69AD-BC01-3248682FE24C}"/>
              </a:ext>
            </a:extLst>
          </p:cNvPr>
          <p:cNvSpPr/>
          <p:nvPr/>
        </p:nvSpPr>
        <p:spPr>
          <a:xfrm>
            <a:off x="6477000" y="3161831"/>
            <a:ext cx="1531193" cy="552337"/>
          </a:xfrm>
          <a:custGeom>
            <a:avLst/>
            <a:gdLst/>
            <a:ahLst/>
            <a:cxnLst/>
            <a:rect l="l" t="t" r="r" b="b"/>
            <a:pathLst>
              <a:path w="1621781" h="715611">
                <a:moveTo>
                  <a:pt x="0" y="0"/>
                </a:moveTo>
                <a:lnTo>
                  <a:pt x="1621781" y="0"/>
                </a:lnTo>
                <a:lnTo>
                  <a:pt x="1621781" y="715611"/>
                </a:lnTo>
                <a:lnTo>
                  <a:pt x="0" y="715611"/>
                </a:lnTo>
                <a:lnTo>
                  <a:pt x="0" y="0"/>
                </a:lnTo>
                <a:close/>
              </a:path>
            </a:pathLst>
          </a:custGeom>
          <a:blipFill>
            <a:blip r:embed="rId5">
              <a:extLst>
                <a:ext uri="{96DAC541-7B7A-43D3-8B79-37D633B846F1}">
                  <asvg:svgBlip xmlns:asvg="http://schemas.microsoft.com/office/drawing/2016/SVG/main" r:embed="rId6"/>
                </a:ext>
              </a:extLst>
            </a:blip>
            <a:stretch>
              <a:fillRect/>
            </a:stretch>
          </a:blipFill>
          <a:ln>
            <a:noFill/>
          </a:ln>
          <a:effectLst>
            <a:outerShdw blurRad="50800" dist="38100" dir="8100000" sx="95000" sy="95000" algn="tr" rotWithShape="0">
              <a:srgbClr val="FF0000"/>
            </a:outerShdw>
          </a:effectLst>
          <a:scene3d>
            <a:camera prst="orthographicFront"/>
            <a:lightRig rig="flood" dir="t"/>
          </a:scene3d>
          <a:sp3d prstMaterial="matte"/>
        </p:spPr>
        <p:txBody>
          <a:bodyPr/>
          <a:lstStyle/>
          <a:p>
            <a:endParaRPr lang="en-IE" sz="1200"/>
          </a:p>
        </p:txBody>
      </p:sp>
      <p:pic>
        <p:nvPicPr>
          <p:cNvPr id="7" name="Picture 6" descr="A pair of shoes on a shelf&#10;&#10;Description automatically generated">
            <a:extLst>
              <a:ext uri="{FF2B5EF4-FFF2-40B4-BE49-F238E27FC236}">
                <a16:creationId xmlns:a16="http://schemas.microsoft.com/office/drawing/2014/main" id="{02487726-A0E7-CF3D-2D57-A74C72CF1E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01464"/>
            <a:ext cx="1354846" cy="10746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ll painted with an arrow and a dartboard">
            <a:extLst>
              <a:ext uri="{FF2B5EF4-FFF2-40B4-BE49-F238E27FC236}">
                <a16:creationId xmlns:a16="http://schemas.microsoft.com/office/drawing/2014/main" id="{7DC56CEA-BF88-C30D-C049-BE2C72E24C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7396126"/>
          </a:xfrm>
          <a:prstGeom prst="rect">
            <a:avLst/>
          </a:prstGeom>
        </p:spPr>
      </p:pic>
      <p:pic>
        <p:nvPicPr>
          <p:cNvPr id="5" name="Picture 4" descr="Top view of a circular maze">
            <a:extLst>
              <a:ext uri="{FF2B5EF4-FFF2-40B4-BE49-F238E27FC236}">
                <a16:creationId xmlns:a16="http://schemas.microsoft.com/office/drawing/2014/main" id="{CFC1B143-5AE4-A7BD-3A24-60F755BE70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1999" cy="7396126"/>
          </a:xfrm>
          <a:prstGeom prst="rect">
            <a:avLst/>
          </a:prstGeom>
        </p:spPr>
      </p:pic>
      <p:pic>
        <p:nvPicPr>
          <p:cNvPr id="7" name="Picture 6" descr="Big and small marbles in a maze">
            <a:extLst>
              <a:ext uri="{FF2B5EF4-FFF2-40B4-BE49-F238E27FC236}">
                <a16:creationId xmlns:a16="http://schemas.microsoft.com/office/drawing/2014/main" id="{E3FF1011-2F61-5605-F78C-1CA72572C5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 y="1"/>
            <a:ext cx="7253653" cy="7396125"/>
          </a:xfrm>
          <a:prstGeom prst="rect">
            <a:avLst/>
          </a:prstGeom>
        </p:spPr>
      </p:pic>
      <p:pic>
        <p:nvPicPr>
          <p:cNvPr id="9" name="Picture 8" descr="Person and maze illustration">
            <a:extLst>
              <a:ext uri="{FF2B5EF4-FFF2-40B4-BE49-F238E27FC236}">
                <a16:creationId xmlns:a16="http://schemas.microsoft.com/office/drawing/2014/main" id="{4FAB5E3A-521E-3A2E-D1CA-F51C45026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3657" y="1"/>
            <a:ext cx="4938343" cy="7396125"/>
          </a:xfrm>
          <a:prstGeom prst="rect">
            <a:avLst/>
          </a:prstGeom>
        </p:spPr>
      </p:pic>
      <p:pic>
        <p:nvPicPr>
          <p:cNvPr id="11" name="Picture 10" descr="Puzzles in brain">
            <a:extLst>
              <a:ext uri="{FF2B5EF4-FFF2-40B4-BE49-F238E27FC236}">
                <a16:creationId xmlns:a16="http://schemas.microsoft.com/office/drawing/2014/main" id="{52181ACB-43E4-AFFA-DDDB-C4E77BB2EB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 y="-1"/>
            <a:ext cx="12192000" cy="7396125"/>
          </a:xfrm>
          <a:prstGeom prst="rect">
            <a:avLst/>
          </a:prstGeom>
        </p:spPr>
      </p:pic>
    </p:spTree>
    <p:extLst>
      <p:ext uri="{BB962C8B-B14F-4D97-AF65-F5344CB8AC3E}">
        <p14:creationId xmlns:p14="http://schemas.microsoft.com/office/powerpoint/2010/main" val="231393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t="-30000" b="-30000"/>
            </a:stretch>
          </a:blipFill>
        </p:spPr>
        <p:txBody>
          <a:bodyPr/>
          <a:lstStyle/>
          <a:p>
            <a:endParaRPr lang="en-IE" sz="1200"/>
          </a:p>
        </p:txBody>
      </p:sp>
      <p:grpSp>
        <p:nvGrpSpPr>
          <p:cNvPr id="3" name="Group 3"/>
          <p:cNvGrpSpPr/>
          <p:nvPr/>
        </p:nvGrpSpPr>
        <p:grpSpPr>
          <a:xfrm>
            <a:off x="404691" y="3554417"/>
            <a:ext cx="2221373" cy="22213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4A0BB"/>
            </a:solidFill>
          </p:spPr>
          <p:txBody>
            <a:bodyPr/>
            <a:lstStyle/>
            <a:p>
              <a:endParaRPr lang="en-IE" sz="1200"/>
            </a:p>
          </p:txBody>
        </p:sp>
        <p:sp>
          <p:nvSpPr>
            <p:cNvPr id="5" name="TextBox 5"/>
            <p:cNvSpPr txBox="1"/>
            <p:nvPr/>
          </p:nvSpPr>
          <p:spPr>
            <a:xfrm>
              <a:off x="76200" y="-38100"/>
              <a:ext cx="660400" cy="774700"/>
            </a:xfrm>
            <a:prstGeom prst="rect">
              <a:avLst/>
            </a:prstGeom>
          </p:spPr>
          <p:txBody>
            <a:bodyPr lIns="33867" tIns="33867" rIns="33867" bIns="33867" rtlCol="0" anchor="ctr"/>
            <a:lstStyle/>
            <a:p>
              <a:pPr algn="ctr">
                <a:lnSpc>
                  <a:spcPts val="2613"/>
                </a:lnSpc>
              </a:pPr>
              <a:r>
                <a:rPr lang="en-US" sz="1867" spc="56">
                  <a:solidFill>
                    <a:srgbClr val="FFFFFF"/>
                  </a:solidFill>
                  <a:latin typeface="Arial Bold"/>
                </a:rPr>
                <a:t>Focus</a:t>
              </a:r>
            </a:p>
          </p:txBody>
        </p:sp>
      </p:grpSp>
      <p:sp>
        <p:nvSpPr>
          <p:cNvPr id="6" name="Freeform 6"/>
          <p:cNvSpPr/>
          <p:nvPr/>
        </p:nvSpPr>
        <p:spPr>
          <a:xfrm>
            <a:off x="0" y="0"/>
            <a:ext cx="5033100" cy="753872"/>
          </a:xfrm>
          <a:custGeom>
            <a:avLst/>
            <a:gdLst/>
            <a:ahLst/>
            <a:cxnLst/>
            <a:rect l="l" t="t" r="r" b="b"/>
            <a:pathLst>
              <a:path w="7549650" h="1130808">
                <a:moveTo>
                  <a:pt x="0" y="0"/>
                </a:moveTo>
                <a:lnTo>
                  <a:pt x="7549650" y="0"/>
                </a:lnTo>
                <a:lnTo>
                  <a:pt x="7549650" y="1130808"/>
                </a:lnTo>
                <a:lnTo>
                  <a:pt x="0" y="1130808"/>
                </a:lnTo>
                <a:lnTo>
                  <a:pt x="0" y="0"/>
                </a:lnTo>
                <a:close/>
              </a:path>
            </a:pathLst>
          </a:custGeom>
          <a:blipFill>
            <a:blip r:embed="rId4"/>
            <a:stretch>
              <a:fillRect t="-86744" r="-4728" b="-120903"/>
            </a:stretch>
          </a:blipFill>
        </p:spPr>
        <p:txBody>
          <a:bodyPr/>
          <a:lstStyle/>
          <a:p>
            <a:endParaRPr lang="en-IE" sz="1200"/>
          </a:p>
        </p:txBody>
      </p:sp>
      <p:sp>
        <p:nvSpPr>
          <p:cNvPr id="7" name="Freeform 7"/>
          <p:cNvSpPr/>
          <p:nvPr/>
        </p:nvSpPr>
        <p:spPr>
          <a:xfrm>
            <a:off x="10610511" y="0"/>
            <a:ext cx="1581489" cy="753872"/>
          </a:xfrm>
          <a:custGeom>
            <a:avLst/>
            <a:gdLst/>
            <a:ahLst/>
            <a:cxnLst/>
            <a:rect l="l" t="t" r="r" b="b"/>
            <a:pathLst>
              <a:path w="2372234" h="1130808">
                <a:moveTo>
                  <a:pt x="0" y="0"/>
                </a:moveTo>
                <a:lnTo>
                  <a:pt x="2372234" y="0"/>
                </a:lnTo>
                <a:lnTo>
                  <a:pt x="2372234" y="1130808"/>
                </a:lnTo>
                <a:lnTo>
                  <a:pt x="0" y="1130808"/>
                </a:lnTo>
                <a:lnTo>
                  <a:pt x="0" y="0"/>
                </a:lnTo>
                <a:close/>
              </a:path>
            </a:pathLst>
          </a:custGeom>
          <a:blipFill>
            <a:blip r:embed="rId5"/>
            <a:stretch>
              <a:fillRect t="-20188" b="-6729"/>
            </a:stretch>
          </a:blipFill>
        </p:spPr>
        <p:txBody>
          <a:bodyPr/>
          <a:lstStyle/>
          <a:p>
            <a:endParaRPr lang="en-IE" sz="1200"/>
          </a:p>
        </p:txBody>
      </p:sp>
      <p:sp>
        <p:nvSpPr>
          <p:cNvPr id="8" name="Freeform 8"/>
          <p:cNvSpPr/>
          <p:nvPr/>
        </p:nvSpPr>
        <p:spPr>
          <a:xfrm>
            <a:off x="10743137" y="6327982"/>
            <a:ext cx="1404413" cy="485569"/>
          </a:xfrm>
          <a:custGeom>
            <a:avLst/>
            <a:gdLst/>
            <a:ahLst/>
            <a:cxnLst/>
            <a:rect l="l" t="t" r="r" b="b"/>
            <a:pathLst>
              <a:path w="2106620" h="728353">
                <a:moveTo>
                  <a:pt x="0" y="0"/>
                </a:moveTo>
                <a:lnTo>
                  <a:pt x="2106620" y="0"/>
                </a:lnTo>
                <a:lnTo>
                  <a:pt x="2106620" y="728353"/>
                </a:lnTo>
                <a:lnTo>
                  <a:pt x="0" y="728353"/>
                </a:lnTo>
                <a:lnTo>
                  <a:pt x="0" y="0"/>
                </a:lnTo>
                <a:close/>
              </a:path>
            </a:pathLst>
          </a:custGeom>
          <a:blipFill>
            <a:blip r:embed="rId6"/>
            <a:stretch>
              <a:fillRect/>
            </a:stretch>
          </a:blipFill>
        </p:spPr>
        <p:txBody>
          <a:bodyPr/>
          <a:lstStyle/>
          <a:p>
            <a:endParaRPr lang="en-IE" sz="1200"/>
          </a:p>
        </p:txBody>
      </p:sp>
      <p:grpSp>
        <p:nvGrpSpPr>
          <p:cNvPr id="9" name="Group 9"/>
          <p:cNvGrpSpPr/>
          <p:nvPr/>
        </p:nvGrpSpPr>
        <p:grpSpPr>
          <a:xfrm>
            <a:off x="3127358" y="1639316"/>
            <a:ext cx="2221373" cy="222137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4A0BB"/>
            </a:solidFill>
          </p:spPr>
          <p:txBody>
            <a:bodyPr/>
            <a:lstStyle/>
            <a:p>
              <a:endParaRPr lang="en-IE" sz="1200"/>
            </a:p>
          </p:txBody>
        </p:sp>
        <p:sp>
          <p:nvSpPr>
            <p:cNvPr id="11" name="TextBox 11"/>
            <p:cNvSpPr txBox="1">
              <a:spLocks/>
            </p:cNvSpPr>
            <p:nvPr/>
          </p:nvSpPr>
          <p:spPr>
            <a:xfrm>
              <a:off x="76200" y="-38100"/>
              <a:ext cx="660400" cy="774700"/>
            </a:xfrm>
            <a:prstGeom prst="rect">
              <a:avLst/>
            </a:prstGeom>
          </p:spPr>
          <p:txBody>
            <a:bodyPr lIns="33867" tIns="33867" rIns="33867" bIns="33867" rtlCol="0" anchor="ctr"/>
            <a:lstStyle/>
            <a:p>
              <a:pPr algn="ctr">
                <a:lnSpc>
                  <a:spcPts val="2613"/>
                </a:lnSpc>
              </a:pPr>
              <a:r>
                <a:rPr lang="en-US" sz="1867" spc="56">
                  <a:solidFill>
                    <a:srgbClr val="FFFFFF"/>
                  </a:solidFill>
                  <a:latin typeface="Arial Bold"/>
                </a:rPr>
                <a:t>Planning</a:t>
              </a:r>
            </a:p>
          </p:txBody>
        </p:sp>
      </p:grpSp>
      <p:grpSp>
        <p:nvGrpSpPr>
          <p:cNvPr id="12" name="Group 12"/>
          <p:cNvGrpSpPr/>
          <p:nvPr/>
        </p:nvGrpSpPr>
        <p:grpSpPr>
          <a:xfrm>
            <a:off x="6084888" y="3468057"/>
            <a:ext cx="2221373" cy="2307733"/>
            <a:chOff x="-122453" y="-170197"/>
            <a:chExt cx="812800" cy="844399"/>
          </a:xfrm>
        </p:grpSpPr>
        <p:sp>
          <p:nvSpPr>
            <p:cNvPr id="13" name="Freeform 13"/>
            <p:cNvSpPr/>
            <p:nvPr/>
          </p:nvSpPr>
          <p:spPr>
            <a:xfrm>
              <a:off x="-122453" y="-13859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4A0BB"/>
            </a:solidFill>
          </p:spPr>
          <p:txBody>
            <a:bodyPr/>
            <a:lstStyle/>
            <a:p>
              <a:endParaRPr lang="en-IE" sz="1200"/>
            </a:p>
          </p:txBody>
        </p:sp>
        <p:sp>
          <p:nvSpPr>
            <p:cNvPr id="14" name="TextBox 14"/>
            <p:cNvSpPr txBox="1"/>
            <p:nvPr/>
          </p:nvSpPr>
          <p:spPr>
            <a:xfrm>
              <a:off x="-42108" y="-170197"/>
              <a:ext cx="660400" cy="774700"/>
            </a:xfrm>
            <a:prstGeom prst="rect">
              <a:avLst/>
            </a:prstGeom>
          </p:spPr>
          <p:txBody>
            <a:bodyPr lIns="33867" tIns="33867" rIns="33867" bIns="33867" rtlCol="0" anchor="ctr"/>
            <a:lstStyle/>
            <a:p>
              <a:pPr algn="ctr">
                <a:lnSpc>
                  <a:spcPts val="2613"/>
                </a:lnSpc>
              </a:pPr>
              <a:r>
                <a:rPr lang="en-US" sz="1867" spc="56">
                  <a:solidFill>
                    <a:srgbClr val="FFFFFF"/>
                  </a:solidFill>
                  <a:latin typeface="Arial Bold"/>
                </a:rPr>
                <a:t>Report</a:t>
              </a:r>
            </a:p>
          </p:txBody>
        </p:sp>
      </p:grpSp>
      <p:grpSp>
        <p:nvGrpSpPr>
          <p:cNvPr id="15" name="Group 15"/>
          <p:cNvGrpSpPr/>
          <p:nvPr/>
        </p:nvGrpSpPr>
        <p:grpSpPr>
          <a:xfrm>
            <a:off x="8876050" y="3015212"/>
            <a:ext cx="2221373" cy="222137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4A0BB"/>
            </a:solidFill>
          </p:spPr>
          <p:txBody>
            <a:bodyPr/>
            <a:lstStyle/>
            <a:p>
              <a:endParaRPr lang="en-IE" sz="1200"/>
            </a:p>
          </p:txBody>
        </p:sp>
        <p:sp>
          <p:nvSpPr>
            <p:cNvPr id="17" name="TextBox 17"/>
            <p:cNvSpPr txBox="1"/>
            <p:nvPr/>
          </p:nvSpPr>
          <p:spPr>
            <a:xfrm>
              <a:off x="76200" y="-38100"/>
              <a:ext cx="660400" cy="774700"/>
            </a:xfrm>
            <a:prstGeom prst="rect">
              <a:avLst/>
            </a:prstGeom>
          </p:spPr>
          <p:txBody>
            <a:bodyPr lIns="33867" tIns="33867" rIns="33867" bIns="33867" rtlCol="0" anchor="ctr"/>
            <a:lstStyle/>
            <a:p>
              <a:pPr algn="ctr">
                <a:lnSpc>
                  <a:spcPts val="2613"/>
                </a:lnSpc>
              </a:pPr>
              <a:r>
                <a:rPr lang="en-US" sz="1867" spc="56">
                  <a:solidFill>
                    <a:srgbClr val="FFFFFF"/>
                  </a:solidFill>
                  <a:latin typeface="Arial Bold"/>
                </a:rPr>
                <a:t>Reflect</a:t>
              </a:r>
            </a:p>
          </p:txBody>
        </p:sp>
      </p:grpSp>
      <p:grpSp>
        <p:nvGrpSpPr>
          <p:cNvPr id="18" name="Group 18"/>
          <p:cNvGrpSpPr/>
          <p:nvPr/>
        </p:nvGrpSpPr>
        <p:grpSpPr>
          <a:xfrm>
            <a:off x="5650234" y="79484"/>
            <a:ext cx="2221373" cy="2330466"/>
            <a:chOff x="-13534" y="-45300"/>
            <a:chExt cx="812800" cy="852717"/>
          </a:xfrm>
        </p:grpSpPr>
        <p:sp>
          <p:nvSpPr>
            <p:cNvPr id="19" name="Freeform 19"/>
            <p:cNvSpPr/>
            <p:nvPr/>
          </p:nvSpPr>
          <p:spPr>
            <a:xfrm>
              <a:off x="-13534" y="-538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4A0BB"/>
            </a:solidFill>
          </p:spPr>
          <p:txBody>
            <a:bodyPr/>
            <a:lstStyle/>
            <a:p>
              <a:endParaRPr lang="en-IE" sz="1200"/>
            </a:p>
          </p:txBody>
        </p:sp>
        <p:sp>
          <p:nvSpPr>
            <p:cNvPr id="20" name="TextBox 20"/>
            <p:cNvSpPr txBox="1"/>
            <p:nvPr/>
          </p:nvSpPr>
          <p:spPr>
            <a:xfrm>
              <a:off x="76042" y="-45300"/>
              <a:ext cx="660400" cy="774700"/>
            </a:xfrm>
            <a:prstGeom prst="rect">
              <a:avLst/>
            </a:prstGeom>
          </p:spPr>
          <p:txBody>
            <a:bodyPr lIns="33867" tIns="33867" rIns="33867" bIns="33867" rtlCol="0" anchor="ctr"/>
            <a:lstStyle/>
            <a:p>
              <a:pPr algn="ctr">
                <a:lnSpc>
                  <a:spcPts val="2613"/>
                </a:lnSpc>
              </a:pPr>
              <a:r>
                <a:rPr lang="en-US" sz="1867" spc="56">
                  <a:solidFill>
                    <a:srgbClr val="FFFFFF"/>
                  </a:solidFill>
                  <a:latin typeface="Arial Bold"/>
                </a:rPr>
                <a:t>Source choice and evaluation</a:t>
              </a:r>
            </a:p>
          </p:txBody>
        </p:sp>
      </p:grpSp>
      <p:sp>
        <p:nvSpPr>
          <p:cNvPr id="21" name="Freeform 21"/>
          <p:cNvSpPr/>
          <p:nvPr/>
        </p:nvSpPr>
        <p:spPr>
          <a:xfrm>
            <a:off x="151534" y="1570844"/>
            <a:ext cx="1068532" cy="1068532"/>
          </a:xfrm>
          <a:custGeom>
            <a:avLst/>
            <a:gdLst/>
            <a:ahLst/>
            <a:cxnLst/>
            <a:rect l="l" t="t" r="r" b="b"/>
            <a:pathLst>
              <a:path w="1602798" h="1602798">
                <a:moveTo>
                  <a:pt x="0" y="0"/>
                </a:moveTo>
                <a:lnTo>
                  <a:pt x="1602798" y="0"/>
                </a:lnTo>
                <a:lnTo>
                  <a:pt x="1602798" y="1602798"/>
                </a:lnTo>
                <a:lnTo>
                  <a:pt x="0" y="1602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E" sz="1200"/>
          </a:p>
        </p:txBody>
      </p:sp>
      <p:sp>
        <p:nvSpPr>
          <p:cNvPr id="22" name="Freeform 22"/>
          <p:cNvSpPr/>
          <p:nvPr/>
        </p:nvSpPr>
        <p:spPr>
          <a:xfrm>
            <a:off x="5478670" y="2628828"/>
            <a:ext cx="941542" cy="1283192"/>
          </a:xfrm>
          <a:custGeom>
            <a:avLst/>
            <a:gdLst/>
            <a:ahLst/>
            <a:cxnLst/>
            <a:rect l="l" t="t" r="r" b="b"/>
            <a:pathLst>
              <a:path w="1412313" h="1924788">
                <a:moveTo>
                  <a:pt x="0" y="0"/>
                </a:moveTo>
                <a:lnTo>
                  <a:pt x="1412314" y="0"/>
                </a:lnTo>
                <a:lnTo>
                  <a:pt x="1412314" y="1924788"/>
                </a:lnTo>
                <a:lnTo>
                  <a:pt x="0" y="19247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23" name="Freeform 23"/>
          <p:cNvSpPr/>
          <p:nvPr/>
        </p:nvSpPr>
        <p:spPr>
          <a:xfrm>
            <a:off x="11050052" y="1307556"/>
            <a:ext cx="912297" cy="1331821"/>
          </a:xfrm>
          <a:custGeom>
            <a:avLst/>
            <a:gdLst/>
            <a:ahLst/>
            <a:cxnLst/>
            <a:rect l="l" t="t" r="r" b="b"/>
            <a:pathLst>
              <a:path w="1368446" h="1997731">
                <a:moveTo>
                  <a:pt x="0" y="0"/>
                </a:moveTo>
                <a:lnTo>
                  <a:pt x="1368446" y="0"/>
                </a:lnTo>
                <a:lnTo>
                  <a:pt x="1368446" y="1997731"/>
                </a:lnTo>
                <a:lnTo>
                  <a:pt x="0" y="1997731"/>
                </a:lnTo>
                <a:lnTo>
                  <a:pt x="0" y="0"/>
                </a:lnTo>
                <a:close/>
              </a:path>
            </a:pathLst>
          </a:custGeom>
          <a:blipFill>
            <a:blip r:embed="rId11"/>
            <a:stretch>
              <a:fillRect/>
            </a:stretch>
          </a:blipFill>
        </p:spPr>
        <p:txBody>
          <a:bodyPr/>
          <a:lstStyle/>
          <a:p>
            <a:endParaRPr lang="en-IE" sz="1200"/>
          </a:p>
        </p:txBody>
      </p:sp>
      <p:sp>
        <p:nvSpPr>
          <p:cNvPr id="24" name="Freeform 24"/>
          <p:cNvSpPr/>
          <p:nvPr/>
        </p:nvSpPr>
        <p:spPr>
          <a:xfrm>
            <a:off x="10743137" y="2105110"/>
            <a:ext cx="1081187" cy="477074"/>
          </a:xfrm>
          <a:custGeom>
            <a:avLst/>
            <a:gdLst/>
            <a:ahLst/>
            <a:cxnLst/>
            <a:rect l="l" t="t" r="r" b="b"/>
            <a:pathLst>
              <a:path w="1621781" h="715611">
                <a:moveTo>
                  <a:pt x="0" y="0"/>
                </a:moveTo>
                <a:lnTo>
                  <a:pt x="1621781" y="0"/>
                </a:lnTo>
                <a:lnTo>
                  <a:pt x="1621781" y="715611"/>
                </a:lnTo>
                <a:lnTo>
                  <a:pt x="0" y="7156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E" sz="1200"/>
          </a:p>
        </p:txBody>
      </p:sp>
      <p:sp>
        <p:nvSpPr>
          <p:cNvPr id="25" name="TextBox 25"/>
          <p:cNvSpPr txBox="1"/>
          <p:nvPr/>
        </p:nvSpPr>
        <p:spPr>
          <a:xfrm>
            <a:off x="0" y="-31750"/>
            <a:ext cx="5033100" cy="765851"/>
          </a:xfrm>
          <a:prstGeom prst="rect">
            <a:avLst/>
          </a:prstGeom>
        </p:spPr>
        <p:txBody>
          <a:bodyPr lIns="0" tIns="0" rIns="0" bIns="0" rtlCol="0" anchor="t">
            <a:spAutoFit/>
          </a:bodyPr>
          <a:lstStyle/>
          <a:p>
            <a:pPr algn="ctr">
              <a:lnSpc>
                <a:spcPts val="3144"/>
              </a:lnSpc>
            </a:pPr>
            <a:r>
              <a:rPr lang="en-US" sz="2400" spc="71">
                <a:solidFill>
                  <a:srgbClr val="0E85AA"/>
                </a:solidFill>
              </a:rPr>
              <a:t>THE PROCESS OF WORKING </a:t>
            </a:r>
          </a:p>
          <a:p>
            <a:pPr algn="ctr">
              <a:lnSpc>
                <a:spcPts val="3144"/>
              </a:lnSpc>
            </a:pPr>
            <a:r>
              <a:rPr lang="en-US" sz="2400" spc="71">
                <a:solidFill>
                  <a:srgbClr val="0E85AA"/>
                </a:solidFill>
              </a:rPr>
              <a:t>ON THE RESEARCH STUDY</a:t>
            </a:r>
          </a:p>
        </p:txBody>
      </p:sp>
      <p:sp>
        <p:nvSpPr>
          <p:cNvPr id="26" name="TextBox 25">
            <a:extLst>
              <a:ext uri="{FF2B5EF4-FFF2-40B4-BE49-F238E27FC236}">
                <a16:creationId xmlns:a16="http://schemas.microsoft.com/office/drawing/2014/main" id="{7325AA6E-9BA6-1734-AA15-5188B6EEC980}"/>
              </a:ext>
            </a:extLst>
          </p:cNvPr>
          <p:cNvSpPr txBox="1"/>
          <p:nvPr/>
        </p:nvSpPr>
        <p:spPr>
          <a:xfrm>
            <a:off x="272454" y="4817469"/>
            <a:ext cx="2466263" cy="2062103"/>
          </a:xfrm>
          <a:prstGeom prst="rect">
            <a:avLst/>
          </a:prstGeom>
          <a:solidFill>
            <a:srgbClr val="44A0BB"/>
          </a:solidFill>
        </p:spPr>
        <p:txBody>
          <a:bodyPr wrap="square" rtlCol="0">
            <a:spAutoFit/>
          </a:bodyPr>
          <a:lstStyle/>
          <a:p>
            <a:pPr algn="ctr"/>
            <a:r>
              <a:rPr lang="en-IE" sz="1600">
                <a:solidFill>
                  <a:schemeClr val="bg1"/>
                </a:solidFill>
              </a:rPr>
              <a:t>Focus in on a topic that is of a genuine interest followed by a deeper enquiry into the topic – rationalise the worth of such research and wider significance, importance or personal interest</a:t>
            </a:r>
          </a:p>
        </p:txBody>
      </p:sp>
      <p:sp>
        <p:nvSpPr>
          <p:cNvPr id="27" name="TextBox 26">
            <a:extLst>
              <a:ext uri="{FF2B5EF4-FFF2-40B4-BE49-F238E27FC236}">
                <a16:creationId xmlns:a16="http://schemas.microsoft.com/office/drawing/2014/main" id="{890116D3-810E-5861-CA2C-5580D539A624}"/>
              </a:ext>
            </a:extLst>
          </p:cNvPr>
          <p:cNvSpPr txBox="1">
            <a:spLocks/>
          </p:cNvSpPr>
          <p:nvPr/>
        </p:nvSpPr>
        <p:spPr>
          <a:xfrm>
            <a:off x="3001189" y="3052264"/>
            <a:ext cx="2466263" cy="1569660"/>
          </a:xfrm>
          <a:prstGeom prst="rect">
            <a:avLst/>
          </a:prstGeom>
          <a:solidFill>
            <a:srgbClr val="44A0BB"/>
          </a:solidFill>
        </p:spPr>
        <p:txBody>
          <a:bodyPr wrap="square" rtlCol="0">
            <a:spAutoFit/>
          </a:bodyPr>
          <a:lstStyle/>
          <a:p>
            <a:pPr algn="ctr"/>
            <a:r>
              <a:rPr lang="en-IE" sz="1600">
                <a:solidFill>
                  <a:schemeClr val="bg1"/>
                </a:solidFill>
              </a:rPr>
              <a:t>Adopt an approach to conduct research, develop key research questions that will achieve the overall intended aim.</a:t>
            </a:r>
          </a:p>
        </p:txBody>
      </p:sp>
      <p:sp>
        <p:nvSpPr>
          <p:cNvPr id="28" name="TextBox 27">
            <a:extLst>
              <a:ext uri="{FF2B5EF4-FFF2-40B4-BE49-F238E27FC236}">
                <a16:creationId xmlns:a16="http://schemas.microsoft.com/office/drawing/2014/main" id="{429D5250-5474-FB52-68EC-657B74FC9CDA}"/>
              </a:ext>
            </a:extLst>
          </p:cNvPr>
          <p:cNvSpPr txBox="1"/>
          <p:nvPr/>
        </p:nvSpPr>
        <p:spPr>
          <a:xfrm>
            <a:off x="8763517" y="4450391"/>
            <a:ext cx="2466263" cy="1569660"/>
          </a:xfrm>
          <a:prstGeom prst="rect">
            <a:avLst/>
          </a:prstGeom>
          <a:solidFill>
            <a:srgbClr val="44A0BB"/>
          </a:solidFill>
        </p:spPr>
        <p:txBody>
          <a:bodyPr wrap="square" rtlCol="0">
            <a:spAutoFit/>
          </a:bodyPr>
          <a:lstStyle/>
          <a:p>
            <a:pPr algn="ctr"/>
            <a:r>
              <a:rPr lang="en-IE" sz="1600">
                <a:solidFill>
                  <a:schemeClr val="bg1"/>
                </a:solidFill>
              </a:rPr>
              <a:t>Reflect upon the research process undertaken and on learning, knowledge, skills and </a:t>
            </a:r>
          </a:p>
          <a:p>
            <a:pPr algn="ctr"/>
            <a:r>
              <a:rPr lang="en-IE" sz="1600">
                <a:solidFill>
                  <a:schemeClr val="bg1"/>
                </a:solidFill>
              </a:rPr>
              <a:t>insights acquired.</a:t>
            </a:r>
          </a:p>
        </p:txBody>
      </p:sp>
      <p:sp>
        <p:nvSpPr>
          <p:cNvPr id="29" name="TextBox 28">
            <a:extLst>
              <a:ext uri="{FF2B5EF4-FFF2-40B4-BE49-F238E27FC236}">
                <a16:creationId xmlns:a16="http://schemas.microsoft.com/office/drawing/2014/main" id="{3AEE9C4A-5373-4F90-BB72-EE374ACFA812}"/>
              </a:ext>
            </a:extLst>
          </p:cNvPr>
          <p:cNvSpPr txBox="1"/>
          <p:nvPr/>
        </p:nvSpPr>
        <p:spPr>
          <a:xfrm>
            <a:off x="5967943" y="5058201"/>
            <a:ext cx="2466263" cy="1815882"/>
          </a:xfrm>
          <a:prstGeom prst="rect">
            <a:avLst/>
          </a:prstGeom>
          <a:solidFill>
            <a:srgbClr val="44A0BB"/>
          </a:solidFill>
        </p:spPr>
        <p:txBody>
          <a:bodyPr wrap="square" rtlCol="0">
            <a:spAutoFit/>
          </a:bodyPr>
          <a:lstStyle/>
          <a:p>
            <a:pPr algn="ctr"/>
            <a:r>
              <a:rPr lang="en-IE" sz="1600">
                <a:solidFill>
                  <a:schemeClr val="bg1"/>
                </a:solidFill>
              </a:rPr>
              <a:t>Develop arguments/points into a cohesive and persuasive case – this will involve critical thinking, drafting, reviewing and editing to formulate conclusions.</a:t>
            </a:r>
          </a:p>
        </p:txBody>
      </p:sp>
      <p:sp>
        <p:nvSpPr>
          <p:cNvPr id="30" name="TextBox 29">
            <a:extLst>
              <a:ext uri="{FF2B5EF4-FFF2-40B4-BE49-F238E27FC236}">
                <a16:creationId xmlns:a16="http://schemas.microsoft.com/office/drawing/2014/main" id="{61855F41-8CEC-6955-D752-04133C7B61CE}"/>
              </a:ext>
            </a:extLst>
          </p:cNvPr>
          <p:cNvSpPr txBox="1"/>
          <p:nvPr/>
        </p:nvSpPr>
        <p:spPr>
          <a:xfrm>
            <a:off x="5527856" y="1862377"/>
            <a:ext cx="2466263" cy="1077218"/>
          </a:xfrm>
          <a:prstGeom prst="rect">
            <a:avLst/>
          </a:prstGeom>
          <a:solidFill>
            <a:srgbClr val="44A0BB"/>
          </a:solidFill>
        </p:spPr>
        <p:txBody>
          <a:bodyPr wrap="square" rtlCol="0">
            <a:spAutoFit/>
          </a:bodyPr>
          <a:lstStyle/>
          <a:p>
            <a:pPr algn="ctr"/>
            <a:r>
              <a:rPr lang="en-IE" sz="1600">
                <a:solidFill>
                  <a:schemeClr val="bg1"/>
                </a:solidFill>
              </a:rPr>
              <a:t>Evaluate what is revealed by the research process and </a:t>
            </a:r>
          </a:p>
          <a:p>
            <a:pPr algn="ctr"/>
            <a:r>
              <a:rPr lang="en-IE" sz="1600">
                <a:solidFill>
                  <a:schemeClr val="bg1"/>
                </a:solidFill>
              </a:rPr>
              <a:t>make judgements.</a:t>
            </a:r>
          </a:p>
        </p:txBody>
      </p:sp>
      <p:cxnSp>
        <p:nvCxnSpPr>
          <p:cNvPr id="65" name="Connector: Curved 64">
            <a:extLst>
              <a:ext uri="{FF2B5EF4-FFF2-40B4-BE49-F238E27FC236}">
                <a16:creationId xmlns:a16="http://schemas.microsoft.com/office/drawing/2014/main" id="{D7293F7D-092C-22B0-588F-C5A29D15E494}"/>
              </a:ext>
            </a:extLst>
          </p:cNvPr>
          <p:cNvCxnSpPr>
            <a:cxnSpLocks/>
          </p:cNvCxnSpPr>
          <p:nvPr/>
        </p:nvCxnSpPr>
        <p:spPr>
          <a:xfrm rot="5400000">
            <a:off x="5011851" y="4244356"/>
            <a:ext cx="1439970" cy="805875"/>
          </a:xfrm>
          <a:prstGeom prst="curvedConnector3">
            <a:avLst>
              <a:gd name="adj1" fmla="val 99990"/>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Thought Bubble: Cloud 75">
            <a:extLst>
              <a:ext uri="{FF2B5EF4-FFF2-40B4-BE49-F238E27FC236}">
                <a16:creationId xmlns:a16="http://schemas.microsoft.com/office/drawing/2014/main" id="{F043CCD2-E0FD-C480-BCCD-2B64C94E1A28}"/>
              </a:ext>
            </a:extLst>
          </p:cNvPr>
          <p:cNvSpPr/>
          <p:nvPr/>
        </p:nvSpPr>
        <p:spPr>
          <a:xfrm>
            <a:off x="5068796" y="4621924"/>
            <a:ext cx="698736" cy="614660"/>
          </a:xfrm>
          <a:prstGeom prst="cloudCallou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1" name="Group 30">
            <a:extLst>
              <a:ext uri="{FF2B5EF4-FFF2-40B4-BE49-F238E27FC236}">
                <a16:creationId xmlns:a16="http://schemas.microsoft.com/office/drawing/2014/main" id="{928715D9-A526-096F-29C2-D280B260C4A9}"/>
              </a:ext>
            </a:extLst>
          </p:cNvPr>
          <p:cNvGrpSpPr/>
          <p:nvPr/>
        </p:nvGrpSpPr>
        <p:grpSpPr>
          <a:xfrm>
            <a:off x="4253200" y="430943"/>
            <a:ext cx="745190" cy="842729"/>
            <a:chOff x="-444917" y="633144"/>
            <a:chExt cx="745190" cy="842729"/>
          </a:xfrm>
        </p:grpSpPr>
        <p:sp>
          <p:nvSpPr>
            <p:cNvPr id="64" name="Thought Bubble: Cloud 63">
              <a:extLst>
                <a:ext uri="{FF2B5EF4-FFF2-40B4-BE49-F238E27FC236}">
                  <a16:creationId xmlns:a16="http://schemas.microsoft.com/office/drawing/2014/main" id="{085B150B-3E43-EAB5-63B9-DED2934A3746}"/>
                </a:ext>
              </a:extLst>
            </p:cNvPr>
            <p:cNvSpPr/>
            <p:nvPr/>
          </p:nvSpPr>
          <p:spPr>
            <a:xfrm>
              <a:off x="-444917" y="633144"/>
              <a:ext cx="745190" cy="842729"/>
            </a:xfrm>
            <a:prstGeom prst="cloudCallou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7" name="TextBox 76">
              <a:extLst>
                <a:ext uri="{FF2B5EF4-FFF2-40B4-BE49-F238E27FC236}">
                  <a16:creationId xmlns:a16="http://schemas.microsoft.com/office/drawing/2014/main" id="{CEA4BC66-A844-E367-D8F3-321A9DC84C0E}"/>
                </a:ext>
              </a:extLst>
            </p:cNvPr>
            <p:cNvSpPr txBox="1"/>
            <p:nvPr/>
          </p:nvSpPr>
          <p:spPr>
            <a:xfrm>
              <a:off x="-368079" y="895538"/>
              <a:ext cx="591514" cy="400110"/>
            </a:xfrm>
            <a:prstGeom prst="rect">
              <a:avLst/>
            </a:prstGeom>
            <a:noFill/>
          </p:spPr>
          <p:txBody>
            <a:bodyPr wrap="square" rtlCol="0">
              <a:spAutoFit/>
            </a:bodyPr>
            <a:lstStyle/>
            <a:p>
              <a:pPr algn="ctr"/>
              <a:r>
                <a:rPr lang="en-IE" sz="1000" b="1">
                  <a:solidFill>
                    <a:srgbClr val="44A0BB"/>
                  </a:solidFill>
                </a:rPr>
                <a:t>Dead End</a:t>
              </a:r>
            </a:p>
          </p:txBody>
        </p:sp>
      </p:grpSp>
      <p:sp>
        <p:nvSpPr>
          <p:cNvPr id="78" name="TextBox 77">
            <a:extLst>
              <a:ext uri="{FF2B5EF4-FFF2-40B4-BE49-F238E27FC236}">
                <a16:creationId xmlns:a16="http://schemas.microsoft.com/office/drawing/2014/main" id="{9D2C1BCC-3CE2-B97B-BC12-60CA9F9796B8}"/>
              </a:ext>
            </a:extLst>
          </p:cNvPr>
          <p:cNvSpPr txBox="1"/>
          <p:nvPr/>
        </p:nvSpPr>
        <p:spPr>
          <a:xfrm>
            <a:off x="5157579" y="4708703"/>
            <a:ext cx="591514" cy="400110"/>
          </a:xfrm>
          <a:prstGeom prst="rect">
            <a:avLst/>
          </a:prstGeom>
          <a:noFill/>
        </p:spPr>
        <p:txBody>
          <a:bodyPr wrap="square" rtlCol="0">
            <a:spAutoFit/>
          </a:bodyPr>
          <a:lstStyle/>
          <a:p>
            <a:pPr algn="ctr"/>
            <a:r>
              <a:rPr lang="en-IE" sz="1000" b="1">
                <a:solidFill>
                  <a:srgbClr val="44A0BB"/>
                </a:solidFill>
              </a:rPr>
              <a:t>I’m lost!</a:t>
            </a:r>
          </a:p>
        </p:txBody>
      </p:sp>
      <p:sp>
        <p:nvSpPr>
          <p:cNvPr id="79" name="Thought Bubble: Cloud 78">
            <a:extLst>
              <a:ext uri="{FF2B5EF4-FFF2-40B4-BE49-F238E27FC236}">
                <a16:creationId xmlns:a16="http://schemas.microsoft.com/office/drawing/2014/main" id="{E12B68B5-2B6D-5F08-5DBC-A51221451C8C}"/>
              </a:ext>
            </a:extLst>
          </p:cNvPr>
          <p:cNvSpPr/>
          <p:nvPr/>
        </p:nvSpPr>
        <p:spPr>
          <a:xfrm>
            <a:off x="8322768" y="1330391"/>
            <a:ext cx="1231566" cy="969090"/>
          </a:xfrm>
          <a:prstGeom prst="cloudCallou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0" name="TextBox 79">
            <a:extLst>
              <a:ext uri="{FF2B5EF4-FFF2-40B4-BE49-F238E27FC236}">
                <a16:creationId xmlns:a16="http://schemas.microsoft.com/office/drawing/2014/main" id="{BE7E242F-C42E-9367-9F35-C9B3BC8AE190}"/>
              </a:ext>
            </a:extLst>
          </p:cNvPr>
          <p:cNvSpPr txBox="1"/>
          <p:nvPr/>
        </p:nvSpPr>
        <p:spPr>
          <a:xfrm>
            <a:off x="8578150" y="1570844"/>
            <a:ext cx="767930" cy="400110"/>
          </a:xfrm>
          <a:prstGeom prst="rect">
            <a:avLst/>
          </a:prstGeom>
          <a:noFill/>
        </p:spPr>
        <p:txBody>
          <a:bodyPr wrap="square" rtlCol="0">
            <a:spAutoFit/>
          </a:bodyPr>
          <a:lstStyle/>
          <a:p>
            <a:pPr algn="ctr"/>
            <a:r>
              <a:rPr lang="en-IE" sz="1000" b="1">
                <a:solidFill>
                  <a:srgbClr val="44A0BB"/>
                </a:solidFill>
              </a:rPr>
              <a:t>Back on track</a:t>
            </a:r>
          </a:p>
        </p:txBody>
      </p:sp>
      <p:cxnSp>
        <p:nvCxnSpPr>
          <p:cNvPr id="59" name="Connector: Curved 58">
            <a:extLst>
              <a:ext uri="{FF2B5EF4-FFF2-40B4-BE49-F238E27FC236}">
                <a16:creationId xmlns:a16="http://schemas.microsoft.com/office/drawing/2014/main" id="{399E9591-DAAE-9EFA-8073-C9049D8BB49C}"/>
              </a:ext>
            </a:extLst>
          </p:cNvPr>
          <p:cNvCxnSpPr>
            <a:cxnSpLocks/>
          </p:cNvCxnSpPr>
          <p:nvPr/>
        </p:nvCxnSpPr>
        <p:spPr>
          <a:xfrm>
            <a:off x="4056497" y="1206298"/>
            <a:ext cx="936629" cy="488334"/>
          </a:xfrm>
          <a:prstGeom prst="curvedConnector3">
            <a:avLst>
              <a:gd name="adj1" fmla="val 50000"/>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8"/>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6"/>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79"/>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8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childTnLst>
                                </p:cTn>
                              </p:par>
                              <p:par>
                                <p:cTn id="84" presetID="10"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childTnLst>
                                </p:cTn>
                              </p:par>
                              <p:par>
                                <p:cTn id="91" presetID="10"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18"/>
                                        </p:tgtEl>
                                        <p:attrNameLst>
                                          <p:attrName>style.visibility</p:attrName>
                                        </p:attrNameLst>
                                      </p:cBhvr>
                                      <p:to>
                                        <p:strVal val="visible"/>
                                      </p:to>
                                    </p:set>
                                  </p:childTnLst>
                                </p:cTn>
                              </p:par>
                              <p:par>
                                <p:cTn id="98" presetID="10" presetClass="entr" presetSubtype="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5"/>
                                        </p:tgtEl>
                                        <p:attrNameLst>
                                          <p:attrName>style.visibility</p:attrName>
                                        </p:attrNameLst>
                                      </p:cBhvr>
                                      <p:to>
                                        <p:strVal val="visible"/>
                                      </p:to>
                                    </p:set>
                                  </p:childTnLst>
                                </p:cTn>
                              </p:par>
                              <p:par>
                                <p:cTn id="112" presetID="10" presetClass="entr" presetSubtype="0" fill="hold" grpId="0"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animBg="1"/>
      <p:bldP spid="27" grpId="0" animBg="1"/>
      <p:bldP spid="28" grpId="0" animBg="1"/>
      <p:bldP spid="29" grpId="0" animBg="1"/>
      <p:bldP spid="30" grpId="0" animBg="1"/>
      <p:bldP spid="76" grpId="0" animBg="1"/>
      <p:bldP spid="78" grpId="0"/>
      <p:bldP spid="79" grpId="0" animBg="1"/>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BFFD69-55B7-520E-2163-E9E6FA630E3C}"/>
              </a:ext>
            </a:extLst>
          </p:cNvPr>
          <p:cNvSpPr>
            <a:spLocks noGrp="1"/>
          </p:cNvSpPr>
          <p:nvPr>
            <p:ph type="title"/>
          </p:nvPr>
        </p:nvSpPr>
        <p:spPr>
          <a:xfrm>
            <a:off x="162125" y="98471"/>
            <a:ext cx="11003508" cy="1325563"/>
          </a:xfrm>
        </p:spPr>
        <p:txBody>
          <a:bodyPr>
            <a:normAutofit fontScale="90000"/>
          </a:bodyPr>
          <a:lstStyle/>
          <a:p>
            <a:pPr>
              <a:lnSpc>
                <a:spcPct val="100000"/>
              </a:lnSpc>
            </a:pPr>
            <a:r>
              <a:rPr lang="en-US" sz="4000" spc="71"/>
              <a:t>The process of working on the research study</a:t>
            </a:r>
            <a:br>
              <a:rPr lang="en-US" sz="4400" spc="71">
                <a:solidFill>
                  <a:srgbClr val="24647C"/>
                </a:solidFill>
              </a:rPr>
            </a:br>
            <a:endParaRPr lang="en-IE"/>
          </a:p>
        </p:txBody>
      </p:sp>
      <p:sp>
        <p:nvSpPr>
          <p:cNvPr id="8" name="Content Placeholder 7">
            <a:extLst>
              <a:ext uri="{FF2B5EF4-FFF2-40B4-BE49-F238E27FC236}">
                <a16:creationId xmlns:a16="http://schemas.microsoft.com/office/drawing/2014/main" id="{61B9C391-B01C-9DEC-9DC8-F0E01A397D8C}"/>
              </a:ext>
            </a:extLst>
          </p:cNvPr>
          <p:cNvSpPr>
            <a:spLocks noGrp="1"/>
          </p:cNvSpPr>
          <p:nvPr>
            <p:ph sz="half" idx="1"/>
          </p:nvPr>
        </p:nvSpPr>
        <p:spPr>
          <a:xfrm>
            <a:off x="715370" y="1275347"/>
            <a:ext cx="5181600" cy="4821400"/>
          </a:xfrm>
          <a:ln>
            <a:solidFill>
              <a:schemeClr val="tx1"/>
            </a:solidFill>
          </a:ln>
        </p:spPr>
        <p:txBody>
          <a:bodyPr vert="horz" lIns="91440" tIns="45720" rIns="91440" bIns="45720" rtlCol="0" anchor="t">
            <a:noAutofit/>
          </a:bodyPr>
          <a:lstStyle/>
          <a:p>
            <a:pPr marL="0" indent="0">
              <a:lnSpc>
                <a:spcPct val="120000"/>
              </a:lnSpc>
              <a:buNone/>
            </a:pPr>
            <a:r>
              <a:rPr lang="en-US" b="1" spc="56">
                <a:solidFill>
                  <a:schemeClr val="tx1"/>
                </a:solidFill>
              </a:rPr>
              <a:t>Focus</a:t>
            </a:r>
          </a:p>
          <a:p>
            <a:pPr>
              <a:lnSpc>
                <a:spcPct val="120000"/>
              </a:lnSpc>
            </a:pPr>
            <a:r>
              <a:rPr lang="en-GB" sz="2000">
                <a:solidFill>
                  <a:schemeClr val="tx1"/>
                </a:solidFill>
              </a:rPr>
              <a:t>Focus in on a topic that is of a genuine interest followed by a deeper enquiry into the topic – rationalise the worth of such research and wider significance, importance or personal interest.</a:t>
            </a:r>
            <a:endParaRPr lang="en-IE" sz="2000">
              <a:solidFill>
                <a:schemeClr val="tx1"/>
              </a:solidFill>
            </a:endParaRPr>
          </a:p>
          <a:p>
            <a:pPr marL="0" indent="0">
              <a:lnSpc>
                <a:spcPct val="120000"/>
              </a:lnSpc>
              <a:buNone/>
            </a:pPr>
            <a:r>
              <a:rPr lang="en-IE" b="1">
                <a:solidFill>
                  <a:schemeClr val="tx1"/>
                </a:solidFill>
              </a:rPr>
              <a:t>Planning</a:t>
            </a:r>
          </a:p>
          <a:p>
            <a:pPr>
              <a:lnSpc>
                <a:spcPct val="120000"/>
              </a:lnSpc>
            </a:pPr>
            <a:r>
              <a:rPr lang="en-GB" sz="2000">
                <a:solidFill>
                  <a:schemeClr val="tx1"/>
                </a:solidFill>
              </a:rPr>
              <a:t>Adopt an approach to conduct research, develop key research questions that will achieve the overall intended aim.</a:t>
            </a:r>
          </a:p>
        </p:txBody>
      </p:sp>
      <p:sp>
        <p:nvSpPr>
          <p:cNvPr id="9" name="Content Placeholder 8">
            <a:extLst>
              <a:ext uri="{FF2B5EF4-FFF2-40B4-BE49-F238E27FC236}">
                <a16:creationId xmlns:a16="http://schemas.microsoft.com/office/drawing/2014/main" id="{37559E3C-30B5-1F33-D2B9-CC26597AF2F9}"/>
              </a:ext>
            </a:extLst>
          </p:cNvPr>
          <p:cNvSpPr>
            <a:spLocks noGrp="1"/>
          </p:cNvSpPr>
          <p:nvPr>
            <p:ph sz="half" idx="2"/>
          </p:nvPr>
        </p:nvSpPr>
        <p:spPr>
          <a:xfrm>
            <a:off x="6096000" y="1262647"/>
            <a:ext cx="5181600" cy="4821400"/>
          </a:xfrm>
          <a:ln>
            <a:solidFill>
              <a:schemeClr val="tx1"/>
            </a:solidFill>
          </a:ln>
        </p:spPr>
        <p:txBody>
          <a:bodyPr vert="horz" lIns="91440" tIns="45720" rIns="91440" bIns="45720" rtlCol="0" anchor="t">
            <a:normAutofit fontScale="47500" lnSpcReduction="20000"/>
          </a:bodyPr>
          <a:lstStyle/>
          <a:p>
            <a:pPr marL="0" indent="0">
              <a:lnSpc>
                <a:spcPct val="120000"/>
              </a:lnSpc>
              <a:buNone/>
            </a:pPr>
            <a:r>
              <a:rPr lang="en-IE" sz="5000" b="1">
                <a:solidFill>
                  <a:schemeClr val="tx1"/>
                </a:solidFill>
              </a:rPr>
              <a:t>Source choice and evaluation</a:t>
            </a:r>
          </a:p>
          <a:p>
            <a:pPr>
              <a:lnSpc>
                <a:spcPct val="120000"/>
              </a:lnSpc>
            </a:pPr>
            <a:r>
              <a:rPr lang="en-GB" sz="4200">
                <a:solidFill>
                  <a:schemeClr val="tx1"/>
                </a:solidFill>
              </a:rPr>
              <a:t>Evaluate what is revealed by the research process and make judgements.</a:t>
            </a:r>
            <a:endParaRPr lang="en-IE" sz="4200" b="1">
              <a:solidFill>
                <a:schemeClr val="tx1"/>
              </a:solidFill>
            </a:endParaRPr>
          </a:p>
          <a:p>
            <a:pPr marL="0" indent="0">
              <a:lnSpc>
                <a:spcPct val="120000"/>
              </a:lnSpc>
              <a:buNone/>
            </a:pPr>
            <a:r>
              <a:rPr lang="en-IE" sz="5000" b="1">
                <a:solidFill>
                  <a:schemeClr val="tx1"/>
                </a:solidFill>
              </a:rPr>
              <a:t>Report</a:t>
            </a:r>
            <a:endParaRPr lang="en-IE" sz="5000">
              <a:solidFill>
                <a:schemeClr val="tx1"/>
              </a:solidFill>
            </a:endParaRPr>
          </a:p>
          <a:p>
            <a:pPr>
              <a:lnSpc>
                <a:spcPct val="120000"/>
              </a:lnSpc>
            </a:pPr>
            <a:r>
              <a:rPr lang="en-GB" sz="4200">
                <a:solidFill>
                  <a:schemeClr val="tx1"/>
                </a:solidFill>
              </a:rPr>
              <a:t>Develop arguments/points into a cohesive and persuasive case – this will involve critical thinking, drafting, reviewing and editing to formulate conclusions.</a:t>
            </a:r>
            <a:endParaRPr lang="en-IE" sz="4200" b="1">
              <a:solidFill>
                <a:schemeClr val="tx1"/>
              </a:solidFill>
            </a:endParaRPr>
          </a:p>
          <a:p>
            <a:pPr marL="0" indent="0">
              <a:lnSpc>
                <a:spcPct val="120000"/>
              </a:lnSpc>
              <a:buNone/>
            </a:pPr>
            <a:r>
              <a:rPr lang="en-IE" sz="5000" b="1">
                <a:solidFill>
                  <a:schemeClr val="tx1"/>
                </a:solidFill>
              </a:rPr>
              <a:t>Reflect</a:t>
            </a:r>
          </a:p>
          <a:p>
            <a:pPr>
              <a:lnSpc>
                <a:spcPct val="120000"/>
              </a:lnSpc>
            </a:pPr>
            <a:r>
              <a:rPr lang="en-GB" sz="4200">
                <a:solidFill>
                  <a:schemeClr val="tx1"/>
                </a:solidFill>
              </a:rPr>
              <a:t>Reflect upon the research process undertaken and on learning, knowledge, skills and insights acquired.</a:t>
            </a:r>
            <a:endParaRPr lang="en-IE" sz="4200">
              <a:solidFill>
                <a:schemeClr val="tx1"/>
              </a:solidFill>
            </a:endParaRPr>
          </a:p>
          <a:p>
            <a:endParaRPr lang="en-IE">
              <a:solidFill>
                <a:schemeClr val="tx1"/>
              </a:solidFill>
            </a:endParaRPr>
          </a:p>
        </p:txBody>
      </p:sp>
      <p:sp>
        <p:nvSpPr>
          <p:cNvPr id="2" name="TextBox 1">
            <a:extLst>
              <a:ext uri="{FF2B5EF4-FFF2-40B4-BE49-F238E27FC236}">
                <a16:creationId xmlns:a16="http://schemas.microsoft.com/office/drawing/2014/main" id="{5B5DA0BC-0C76-8F9F-6F68-B5C7F1B08D84}"/>
              </a:ext>
            </a:extLst>
          </p:cNvPr>
          <p:cNvSpPr txBox="1"/>
          <p:nvPr/>
        </p:nvSpPr>
        <p:spPr>
          <a:xfrm>
            <a:off x="8541418" y="6096747"/>
            <a:ext cx="3517232" cy="738664"/>
          </a:xfrm>
          <a:prstGeom prst="rect">
            <a:avLst/>
          </a:prstGeom>
          <a:solidFill>
            <a:schemeClr val="bg1"/>
          </a:solidFill>
        </p:spPr>
        <p:txBody>
          <a:bodyPr wrap="square">
            <a:spAutoFit/>
          </a:bodyPr>
          <a:lstStyle/>
          <a:p>
            <a:pPr algn="r"/>
            <a:r>
              <a:rPr lang="en-GB" sz="1400"/>
              <a:t>NCCA, 2024, p.5-9 Guidance to support the Leaving Certificate Latin Research Study</a:t>
            </a:r>
          </a:p>
        </p:txBody>
      </p:sp>
      <p:pic>
        <p:nvPicPr>
          <p:cNvPr id="3" name="Content Placeholder 8">
            <a:extLst>
              <a:ext uri="{FF2B5EF4-FFF2-40B4-BE49-F238E27FC236}">
                <a16:creationId xmlns:a16="http://schemas.microsoft.com/office/drawing/2014/main" id="{525DE102-DD15-1EB1-0A1D-DED7A0BC4413}"/>
              </a:ext>
            </a:extLst>
          </p:cNvPr>
          <p:cNvPicPr>
            <a:picLocks noChangeAspect="1"/>
          </p:cNvPicPr>
          <p:nvPr/>
        </p:nvPicPr>
        <p:blipFill>
          <a:blip r:embed="rId3"/>
          <a:stretch>
            <a:fillRect/>
          </a:stretch>
        </p:blipFill>
        <p:spPr>
          <a:xfrm>
            <a:off x="3435460" y="1266290"/>
            <a:ext cx="5321080" cy="48395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375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500"/>
                                        <p:tgtEl>
                                          <p:spTgt spid="9">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fade">
                                      <p:cBhvr>
                                        <p:cTn id="37" dur="500"/>
                                        <p:tgtEl>
                                          <p:spTgt spid="9">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0A686A0-9C5C-45DB-8E6A-7A22F9C239DC}"/>
    </a:ext>
  </a:extLst>
</a:theme>
</file>

<file path=ppt/theme/theme2.xml><?xml version="1.0" encoding="utf-8"?>
<a:theme xmlns:a="http://schemas.openxmlformats.org/drawingml/2006/main" name="Oide logo_black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27802C05-2C73-488C-806B-F9F618BB1F59}"/>
    </a:ext>
  </a:extLst>
</a:theme>
</file>

<file path=ppt/theme/theme3.xml><?xml version="1.0" encoding="utf-8"?>
<a:theme xmlns:a="http://schemas.openxmlformats.org/drawingml/2006/main" name="Oide logo_state gold_state green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8CF5E54-02A9-409A-B19C-5672F3849D0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Draft Oide slide deck </Template>
  <TotalTime>0</TotalTime>
  <Words>1868</Words>
  <Application>Microsoft Office PowerPoint</Application>
  <PresentationFormat>Widescreen</PresentationFormat>
  <Paragraphs>217</Paragraphs>
  <Slides>40</Slides>
  <Notes>37</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40</vt:i4>
      </vt:variant>
    </vt:vector>
  </HeadingPairs>
  <TitlesOfParts>
    <vt:vector size="46" baseType="lpstr">
      <vt:lpstr>Arial</vt:lpstr>
      <vt:lpstr>Arial Bold</vt:lpstr>
      <vt:lpstr>Calibri</vt:lpstr>
      <vt:lpstr>1_Oide blue theme_logo_state gold_state green_white tagline</vt:lpstr>
      <vt:lpstr>Oide logo_black_blue tagline</vt:lpstr>
      <vt:lpstr>Oide logo_state gold_state green_blue tagline</vt:lpstr>
      <vt:lpstr>Session 2</vt:lpstr>
      <vt:lpstr>PowerPoint Presentation</vt:lpstr>
      <vt:lpstr>In this session we will:</vt:lpstr>
      <vt:lpstr>PowerPoint Presentation</vt:lpstr>
      <vt:lpstr>Sample Research Study - Linking to the Specification</vt:lpstr>
      <vt:lpstr>PowerPoint Presentation</vt:lpstr>
      <vt:lpstr>PowerPoint Presentation</vt:lpstr>
      <vt:lpstr>PowerPoint Presentation</vt:lpstr>
      <vt:lpstr>The process of working on the research study </vt:lpstr>
      <vt:lpstr>PAUSE</vt:lpstr>
      <vt:lpstr>What questions do you have? What broad area will you now examine more closely?</vt:lpstr>
      <vt:lpstr>Key Document: Guidance to Support the Research Study</vt:lpstr>
      <vt:lpstr>What is your research focus? Share </vt:lpstr>
      <vt:lpstr>Key Document: Guidance to Support the Research Study</vt:lpstr>
      <vt:lpstr>What strategies/methods have, or could you use to help students conduct effective research? </vt:lpstr>
      <vt:lpstr>Key Document: Guidance to Support the Research Study</vt:lpstr>
      <vt:lpstr>How to conduct research? Selecting appropriate and reliable sources</vt:lpstr>
      <vt:lpstr>PowerPoint Presentation</vt:lpstr>
      <vt:lpstr>PowerPoint Presentation</vt:lpstr>
      <vt:lpstr>Approaches to the use of AI</vt:lpstr>
      <vt:lpstr>How do/could you support your students to evaluate sources specific to an ancient language?</vt:lpstr>
      <vt:lpstr>Other voices</vt:lpstr>
      <vt:lpstr>PowerPoint Presentation</vt:lpstr>
      <vt:lpstr>Evaluating sources</vt:lpstr>
      <vt:lpstr>PowerPoint Presentation</vt:lpstr>
      <vt:lpstr>Reading with Purpose</vt:lpstr>
      <vt:lpstr>PowerPoint Presentation</vt:lpstr>
      <vt:lpstr>Reading with Purpose</vt:lpstr>
      <vt:lpstr>PowerPoint Presentation</vt:lpstr>
      <vt:lpstr>Supporting the research process</vt:lpstr>
      <vt:lpstr>Latin source example: close-reading </vt:lpstr>
      <vt:lpstr>Further research</vt:lpstr>
      <vt:lpstr>Cleopatra’s Magistery of Pearl</vt:lpstr>
      <vt:lpstr>PowerPoint Presentation</vt:lpstr>
      <vt:lpstr>A narrowed focus</vt:lpstr>
      <vt:lpstr>Narrowing the topic – student perspective</vt:lpstr>
      <vt:lpstr>PowerPoint Presentation</vt:lpstr>
      <vt:lpstr>The research process</vt:lpstr>
      <vt:lpstr>In this session we:</vt:lpstr>
      <vt:lpstr>Lunch 1-2pm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2025-11-05T10:15:59Z</dcterms:created>
  <dcterms:modified xsi:type="dcterms:W3CDTF">2025-11-05T10:58:15Z</dcterms:modified>
</cp:coreProperties>
</file>