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41" r:id="rId5"/>
    <p:sldMasterId id="2147483675" r:id="rId6"/>
    <p:sldMasterId id="2147483733" r:id="rId7"/>
    <p:sldMasterId id="2147483689" r:id="rId8"/>
    <p:sldMasterId id="2147483725" r:id="rId9"/>
    <p:sldMasterId id="2147483709" r:id="rId10"/>
    <p:sldMasterId id="2147483717" r:id="rId11"/>
    <p:sldMasterId id="2147483749" r:id="rId12"/>
  </p:sldMasterIdLst>
  <p:notesMasterIdLst>
    <p:notesMasterId r:id="rId27"/>
  </p:notesMasterIdLst>
  <p:handoutMasterIdLst>
    <p:handoutMasterId r:id="rId28"/>
  </p:handoutMasterIdLst>
  <p:sldIdLst>
    <p:sldId id="256" r:id="rId13"/>
    <p:sldId id="4058" r:id="rId14"/>
    <p:sldId id="4030" r:id="rId15"/>
    <p:sldId id="4119" r:id="rId16"/>
    <p:sldId id="3737" r:id="rId17"/>
    <p:sldId id="263" r:id="rId18"/>
    <p:sldId id="4108" r:id="rId19"/>
    <p:sldId id="270" r:id="rId20"/>
    <p:sldId id="4109" r:id="rId21"/>
    <p:sldId id="2445" r:id="rId22"/>
    <p:sldId id="3731" r:id="rId23"/>
    <p:sldId id="4110" r:id="rId24"/>
    <p:sldId id="4112" r:id="rId25"/>
    <p:sldId id="4118" r:id="rId26"/>
  </p:sldIdLst>
  <p:sldSz cx="12192000" cy="68580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BF9"/>
    <a:srgbClr val="0E85AA"/>
    <a:srgbClr val="24647C"/>
    <a:srgbClr val="C6DEC7"/>
    <a:srgbClr val="004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B0A6CE-A2D5-4C62-8FB4-A37C30035BDE}" v="8" dt="2026-03-18T09:20:26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29316" autoAdjust="0"/>
  </p:normalViewPr>
  <p:slideViewPr>
    <p:cSldViewPr snapToGrid="0">
      <p:cViewPr varScale="1">
        <p:scale>
          <a:sx n="16" d="100"/>
          <a:sy n="16" d="100"/>
        </p:scale>
        <p:origin x="360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0CF6D-9999-4C33-9225-5E5B62795409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A7BC6F78-0930-41E1-BC85-E65CF6BC1DF5}" type="pres">
      <dgm:prSet presAssocID="{5A20CF6D-9999-4C33-9225-5E5B62795409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</dgm:ptLst>
  <dgm:cxnLst>
    <dgm:cxn modelId="{4C533AC5-F311-4F41-A13D-23AFAF1B0332}" type="presOf" srcId="{5A20CF6D-9999-4C33-9225-5E5B62795409}" destId="{A7BC6F78-0930-41E1-BC85-E65CF6BC1DF5}" srcOrd="0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2D64E-B7EA-44F2-8E64-697AA35BC77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5124435-902A-4D35-B013-E111011849E1}">
      <dgm:prSet phldrT="[Text]" phldr="0" custT="1"/>
      <dgm:spPr>
        <a:solidFill>
          <a:srgbClr val="92D050"/>
        </a:solidFill>
      </dgm:spPr>
      <dgm:t>
        <a:bodyPr/>
        <a:lstStyle/>
        <a:p>
          <a:r>
            <a:rPr lang="en-IE" sz="2800" b="1"/>
            <a:t>What?</a:t>
          </a:r>
        </a:p>
      </dgm:t>
    </dgm:pt>
    <dgm:pt modelId="{9FF3AD0A-0AE8-4CE0-A9B9-DF845C79A351}" type="parTrans" cxnId="{86B1077F-2CF4-413D-878E-D707F62F64D7}">
      <dgm:prSet/>
      <dgm:spPr/>
      <dgm:t>
        <a:bodyPr/>
        <a:lstStyle/>
        <a:p>
          <a:endParaRPr lang="en-IE"/>
        </a:p>
      </dgm:t>
    </dgm:pt>
    <dgm:pt modelId="{74E80118-CD22-48EE-910E-A4D9D5C18275}" type="sibTrans" cxnId="{86B1077F-2CF4-413D-878E-D707F62F64D7}">
      <dgm:prSet/>
      <dgm:spPr/>
      <dgm:t>
        <a:bodyPr/>
        <a:lstStyle/>
        <a:p>
          <a:endParaRPr lang="en-IE"/>
        </a:p>
      </dgm:t>
    </dgm:pt>
    <dgm:pt modelId="{94E86D44-2EC6-4A1B-BC35-D7639C5D92E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buNone/>
          </a:pPr>
          <a:r>
            <a:rPr lang="en-GB" sz="2800">
              <a:solidFill>
                <a:srgbClr val="0E85AA"/>
              </a:solidFill>
            </a:rPr>
            <a:t>One idea </a:t>
          </a:r>
          <a:r>
            <a:rPr lang="en-GB" sz="2800">
              <a:solidFill>
                <a:srgbClr val="0E85AA"/>
              </a:solidFill>
              <a:latin typeface="Arial" panose="020B0604020202020204"/>
            </a:rPr>
            <a:t>about leading an inclusive TY Programme </a:t>
          </a:r>
          <a:r>
            <a:rPr lang="en-GB" sz="2800">
              <a:solidFill>
                <a:srgbClr val="0E85AA"/>
              </a:solidFill>
            </a:rPr>
            <a:t>I’m taking away is…</a:t>
          </a:r>
          <a:endParaRPr lang="en-IE" sz="2800">
            <a:solidFill>
              <a:srgbClr val="0E85AA"/>
            </a:solidFill>
          </a:endParaRPr>
        </a:p>
      </dgm:t>
    </dgm:pt>
    <dgm:pt modelId="{9B736068-ECCD-4DA9-8819-A1BFC1419392}" type="parTrans" cxnId="{E393B0C8-9EE7-4844-9FB1-2C42A1FBBB99}">
      <dgm:prSet/>
      <dgm:spPr/>
      <dgm:t>
        <a:bodyPr/>
        <a:lstStyle/>
        <a:p>
          <a:endParaRPr lang="en-IE"/>
        </a:p>
      </dgm:t>
    </dgm:pt>
    <dgm:pt modelId="{38EDC365-A5C9-4DAB-AE1A-F83991B63B82}" type="sibTrans" cxnId="{E393B0C8-9EE7-4844-9FB1-2C42A1FBBB99}">
      <dgm:prSet/>
      <dgm:spPr/>
      <dgm:t>
        <a:bodyPr/>
        <a:lstStyle/>
        <a:p>
          <a:endParaRPr lang="en-IE"/>
        </a:p>
      </dgm:t>
    </dgm:pt>
    <dgm:pt modelId="{60F4EDFE-5888-4801-B9F6-9407E00A81D0}">
      <dgm:prSet phldrT="[Text]" phldr="0" custT="1"/>
      <dgm:spPr>
        <a:solidFill>
          <a:srgbClr val="FFC000"/>
        </a:solidFill>
      </dgm:spPr>
      <dgm:t>
        <a:bodyPr/>
        <a:lstStyle/>
        <a:p>
          <a:pPr rtl="0"/>
          <a:r>
            <a:rPr lang="en-IE" sz="2800" b="1">
              <a:latin typeface="Arial" panose="020B0604020202020204"/>
            </a:rPr>
            <a:t>So What?</a:t>
          </a:r>
          <a:endParaRPr lang="en-IE" sz="2800" b="1"/>
        </a:p>
      </dgm:t>
    </dgm:pt>
    <dgm:pt modelId="{BE77B7EB-A3FB-493A-95ED-3B5197237A6E}" type="parTrans" cxnId="{8CB574D1-5B78-4C35-A7D5-611BE4EB8AA6}">
      <dgm:prSet/>
      <dgm:spPr/>
      <dgm:t>
        <a:bodyPr/>
        <a:lstStyle/>
        <a:p>
          <a:endParaRPr lang="en-IE"/>
        </a:p>
      </dgm:t>
    </dgm:pt>
    <dgm:pt modelId="{49BDDD46-D069-44FF-944F-BCEE12BB4659}" type="sibTrans" cxnId="{8CB574D1-5B78-4C35-A7D5-611BE4EB8AA6}">
      <dgm:prSet/>
      <dgm:spPr/>
      <dgm:t>
        <a:bodyPr/>
        <a:lstStyle/>
        <a:p>
          <a:endParaRPr lang="en-IE"/>
        </a:p>
      </dgm:t>
    </dgm:pt>
    <dgm:pt modelId="{38F1EFAD-2742-4847-9EA6-0EA12041E5F2}">
      <dgm:prSet phldr="0"/>
      <dgm:spPr>
        <a:solidFill>
          <a:srgbClr val="7030A0"/>
        </a:solidFill>
      </dgm:spPr>
      <dgm:t>
        <a:bodyPr/>
        <a:lstStyle/>
        <a:p>
          <a:pPr rtl="0"/>
          <a:r>
            <a:rPr lang="en-IE" sz="2800" b="1">
              <a:latin typeface="Arial" panose="020B0604020202020204"/>
            </a:rPr>
            <a:t>Now What?</a:t>
          </a:r>
        </a:p>
      </dgm:t>
    </dgm:pt>
    <dgm:pt modelId="{865A2197-C2BE-4DDC-AD20-B9B04CC85FFA}" type="parTrans" cxnId="{A8A756FB-EA14-421B-B639-D2516FD1F391}">
      <dgm:prSet/>
      <dgm:spPr/>
      <dgm:t>
        <a:bodyPr/>
        <a:lstStyle/>
        <a:p>
          <a:endParaRPr lang="en-IE"/>
        </a:p>
      </dgm:t>
    </dgm:pt>
    <dgm:pt modelId="{8BFE30B5-FB14-44D7-BB7C-C1932975335B}" type="sibTrans" cxnId="{A8A756FB-EA14-421B-B639-D2516FD1F391}">
      <dgm:prSet/>
      <dgm:spPr/>
      <dgm:t>
        <a:bodyPr/>
        <a:lstStyle/>
        <a:p>
          <a:endParaRPr lang="en-IE"/>
        </a:p>
      </dgm:t>
    </dgm:pt>
    <dgm:pt modelId="{AE96C5CF-8DF5-4F39-AAAD-7BF444AB115E}">
      <dgm:prSet phldr="0" custT="1"/>
      <dgm:spPr/>
      <dgm:t>
        <a:bodyPr/>
        <a:lstStyle/>
        <a:p>
          <a:pPr rtl="0"/>
          <a:r>
            <a:rPr lang="en-GB" sz="2800">
              <a:solidFill>
                <a:srgbClr val="0E85AA"/>
              </a:solidFill>
              <a:latin typeface="Arial"/>
              <a:ea typeface="Calibri"/>
              <a:cs typeface="Calibri"/>
            </a:rPr>
            <a:t>One conversation I will be having as a result of my learning today...</a:t>
          </a:r>
          <a:endParaRPr lang="en-GB" sz="2800">
            <a:solidFill>
              <a:srgbClr val="0E85AA"/>
            </a:solidFill>
            <a:latin typeface="Arial"/>
          </a:endParaRPr>
        </a:p>
      </dgm:t>
    </dgm:pt>
    <dgm:pt modelId="{0E94A8D3-DCA1-4B82-B3C2-70E4E77EF43F}" type="parTrans" cxnId="{DD595014-E4D3-4E1D-A135-165ECC1C6EF6}">
      <dgm:prSet/>
      <dgm:spPr/>
      <dgm:t>
        <a:bodyPr/>
        <a:lstStyle/>
        <a:p>
          <a:endParaRPr lang="en-IE"/>
        </a:p>
      </dgm:t>
    </dgm:pt>
    <dgm:pt modelId="{8539A6AA-68B0-4928-90C6-D1610B796834}" type="sibTrans" cxnId="{DD595014-E4D3-4E1D-A135-165ECC1C6EF6}">
      <dgm:prSet/>
      <dgm:spPr/>
      <dgm:t>
        <a:bodyPr/>
        <a:lstStyle/>
        <a:p>
          <a:endParaRPr lang="en-IE"/>
        </a:p>
      </dgm:t>
    </dgm:pt>
    <dgm:pt modelId="{311BA05C-3420-4ED8-A2FC-F80CFE3E9901}">
      <dgm:prSet phldr="0"/>
      <dgm:spPr/>
      <dgm:t>
        <a:bodyPr/>
        <a:lstStyle/>
        <a:p>
          <a:pPr rtl="0"/>
          <a:r>
            <a:rPr lang="en-GB" sz="2800" b="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How inclusive is our TY Programme...</a:t>
          </a:r>
        </a:p>
      </dgm:t>
    </dgm:pt>
    <dgm:pt modelId="{AF0BE3C6-1522-47D7-AB6D-CAD605C8AA1B}" type="parTrans" cxnId="{C2A24456-FA9C-4550-A7FE-963CDBC61DD6}">
      <dgm:prSet/>
      <dgm:spPr/>
      <dgm:t>
        <a:bodyPr/>
        <a:lstStyle/>
        <a:p>
          <a:endParaRPr lang="en-IE"/>
        </a:p>
      </dgm:t>
    </dgm:pt>
    <dgm:pt modelId="{E570BC19-9D3C-418C-A7E6-7D2F4BEE7BED}" type="sibTrans" cxnId="{C2A24456-FA9C-4550-A7FE-963CDBC61DD6}">
      <dgm:prSet/>
      <dgm:spPr/>
      <dgm:t>
        <a:bodyPr/>
        <a:lstStyle/>
        <a:p>
          <a:endParaRPr lang="en-IE"/>
        </a:p>
      </dgm:t>
    </dgm:pt>
    <dgm:pt modelId="{0372702F-3062-4086-BC3E-CC4886F7441F}" type="pres">
      <dgm:prSet presAssocID="{1DC2D64E-B7EA-44F2-8E64-697AA35BC77D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AF35DE0-7C8D-4717-AC89-79E35ED8DC56}" type="pres">
      <dgm:prSet presAssocID="{C5124435-902A-4D35-B013-E111011849E1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C63C329E-EAA5-498A-9045-95967E4CB385}" type="pres">
      <dgm:prSet presAssocID="{C5124435-902A-4D35-B013-E111011849E1}" presName="childText1" presStyleLbl="solidAlignAcc1" presStyleIdx="0" presStyleCnt="3" custLinFactNeighborX="679" custLinFactNeighborY="-746">
        <dgm:presLayoutVars>
          <dgm:chMax val="0"/>
          <dgm:chPref val="0"/>
          <dgm:bulletEnabled val="1"/>
        </dgm:presLayoutVars>
      </dgm:prSet>
      <dgm:spPr/>
    </dgm:pt>
    <dgm:pt modelId="{78E67CA4-1679-43B4-9E79-7DBFCDD991E7}" type="pres">
      <dgm:prSet presAssocID="{60F4EDFE-5888-4801-B9F6-9407E00A81D0}" presName="parentText2" presStyleLbl="node1" presStyleIdx="1" presStyleCnt="3" custLinFactNeighborX="0" custLinFactNeighborY="-2517">
        <dgm:presLayoutVars>
          <dgm:chMax/>
          <dgm:chPref val="3"/>
          <dgm:bulletEnabled val="1"/>
        </dgm:presLayoutVars>
      </dgm:prSet>
      <dgm:spPr/>
    </dgm:pt>
    <dgm:pt modelId="{B99F8A62-1723-467C-8C9A-4FDA85039634}" type="pres">
      <dgm:prSet presAssocID="{60F4EDFE-5888-4801-B9F6-9407E00A81D0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242FD952-FA9C-4F47-AFB4-C737D1FD2C2D}" type="pres">
      <dgm:prSet presAssocID="{38F1EFAD-2742-4847-9EA6-0EA12041E5F2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51E41820-48A0-44B6-9623-9C0B3EE8CA59}" type="pres">
      <dgm:prSet presAssocID="{38F1EFAD-2742-4847-9EA6-0EA12041E5F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595014-E4D3-4E1D-A135-165ECC1C6EF6}" srcId="{38F1EFAD-2742-4847-9EA6-0EA12041E5F2}" destId="{AE96C5CF-8DF5-4F39-AAAD-7BF444AB115E}" srcOrd="0" destOrd="0" parTransId="{0E94A8D3-DCA1-4B82-B3C2-70E4E77EF43F}" sibTransId="{8539A6AA-68B0-4928-90C6-D1610B796834}"/>
    <dgm:cxn modelId="{6F755217-34FA-4CE1-BE85-59876E8926A0}" type="presOf" srcId="{1DC2D64E-B7EA-44F2-8E64-697AA35BC77D}" destId="{0372702F-3062-4086-BC3E-CC4886F7441F}" srcOrd="0" destOrd="0" presId="urn:microsoft.com/office/officeart/2009/3/layout/IncreasingArrowsProcess"/>
    <dgm:cxn modelId="{F7A3DE34-A446-4982-BD8D-1E8C480C901B}" type="presOf" srcId="{38F1EFAD-2742-4847-9EA6-0EA12041E5F2}" destId="{242FD952-FA9C-4F47-AFB4-C737D1FD2C2D}" srcOrd="0" destOrd="0" presId="urn:microsoft.com/office/officeart/2009/3/layout/IncreasingArrowsProcess"/>
    <dgm:cxn modelId="{B54A6C60-4784-4221-A5AC-0BDE55DFD62B}" type="presOf" srcId="{60F4EDFE-5888-4801-B9F6-9407E00A81D0}" destId="{78E67CA4-1679-43B4-9E79-7DBFCDD991E7}" srcOrd="0" destOrd="0" presId="urn:microsoft.com/office/officeart/2009/3/layout/IncreasingArrowsProcess"/>
    <dgm:cxn modelId="{961C0749-4624-40C1-9EF2-AE1D143310E7}" type="presOf" srcId="{94E86D44-2EC6-4A1B-BC35-D7639C5D92E8}" destId="{C63C329E-EAA5-498A-9045-95967E4CB385}" srcOrd="0" destOrd="0" presId="urn:microsoft.com/office/officeart/2009/3/layout/IncreasingArrowsProcess"/>
    <dgm:cxn modelId="{C2A24456-FA9C-4550-A7FE-963CDBC61DD6}" srcId="{60F4EDFE-5888-4801-B9F6-9407E00A81D0}" destId="{311BA05C-3420-4ED8-A2FC-F80CFE3E9901}" srcOrd="0" destOrd="0" parTransId="{AF0BE3C6-1522-47D7-AB6D-CAD605C8AA1B}" sibTransId="{E570BC19-9D3C-418C-A7E6-7D2F4BEE7BED}"/>
    <dgm:cxn modelId="{8823487A-7650-4BF4-AFDE-87B1758D2562}" type="presOf" srcId="{C5124435-902A-4D35-B013-E111011849E1}" destId="{1AF35DE0-7C8D-4717-AC89-79E35ED8DC56}" srcOrd="0" destOrd="0" presId="urn:microsoft.com/office/officeart/2009/3/layout/IncreasingArrowsProcess"/>
    <dgm:cxn modelId="{3C7B817D-F1B7-4D8B-BDA1-EAC71B5CC344}" type="presOf" srcId="{311BA05C-3420-4ED8-A2FC-F80CFE3E9901}" destId="{B99F8A62-1723-467C-8C9A-4FDA85039634}" srcOrd="0" destOrd="0" presId="urn:microsoft.com/office/officeart/2009/3/layout/IncreasingArrowsProcess"/>
    <dgm:cxn modelId="{86B1077F-2CF4-413D-878E-D707F62F64D7}" srcId="{1DC2D64E-B7EA-44F2-8E64-697AA35BC77D}" destId="{C5124435-902A-4D35-B013-E111011849E1}" srcOrd="0" destOrd="0" parTransId="{9FF3AD0A-0AE8-4CE0-A9B9-DF845C79A351}" sibTransId="{74E80118-CD22-48EE-910E-A4D9D5C18275}"/>
    <dgm:cxn modelId="{3D33F287-B17D-4147-8A6D-69CC7A59BF18}" type="presOf" srcId="{AE96C5CF-8DF5-4F39-AAAD-7BF444AB115E}" destId="{51E41820-48A0-44B6-9623-9C0B3EE8CA59}" srcOrd="0" destOrd="0" presId="urn:microsoft.com/office/officeart/2009/3/layout/IncreasingArrowsProcess"/>
    <dgm:cxn modelId="{E393B0C8-9EE7-4844-9FB1-2C42A1FBBB99}" srcId="{C5124435-902A-4D35-B013-E111011849E1}" destId="{94E86D44-2EC6-4A1B-BC35-D7639C5D92E8}" srcOrd="0" destOrd="0" parTransId="{9B736068-ECCD-4DA9-8819-A1BFC1419392}" sibTransId="{38EDC365-A5C9-4DAB-AE1A-F83991B63B82}"/>
    <dgm:cxn modelId="{8CB574D1-5B78-4C35-A7D5-611BE4EB8AA6}" srcId="{1DC2D64E-B7EA-44F2-8E64-697AA35BC77D}" destId="{60F4EDFE-5888-4801-B9F6-9407E00A81D0}" srcOrd="1" destOrd="0" parTransId="{BE77B7EB-A3FB-493A-95ED-3B5197237A6E}" sibTransId="{49BDDD46-D069-44FF-944F-BCEE12BB4659}"/>
    <dgm:cxn modelId="{A8A756FB-EA14-421B-B639-D2516FD1F391}" srcId="{1DC2D64E-B7EA-44F2-8E64-697AA35BC77D}" destId="{38F1EFAD-2742-4847-9EA6-0EA12041E5F2}" srcOrd="2" destOrd="0" parTransId="{865A2197-C2BE-4DDC-AD20-B9B04CC85FFA}" sibTransId="{8BFE30B5-FB14-44D7-BB7C-C1932975335B}"/>
    <dgm:cxn modelId="{FE3246EB-519F-4CFD-B856-9EB219FC08AE}" type="presParOf" srcId="{0372702F-3062-4086-BC3E-CC4886F7441F}" destId="{1AF35DE0-7C8D-4717-AC89-79E35ED8DC56}" srcOrd="0" destOrd="0" presId="urn:microsoft.com/office/officeart/2009/3/layout/IncreasingArrowsProcess"/>
    <dgm:cxn modelId="{0D1E3311-DCD0-4F94-A1E2-C0EF32B974F0}" type="presParOf" srcId="{0372702F-3062-4086-BC3E-CC4886F7441F}" destId="{C63C329E-EAA5-498A-9045-95967E4CB385}" srcOrd="1" destOrd="0" presId="urn:microsoft.com/office/officeart/2009/3/layout/IncreasingArrowsProcess"/>
    <dgm:cxn modelId="{51223ED3-A389-41F0-80B5-133C4D3D7609}" type="presParOf" srcId="{0372702F-3062-4086-BC3E-CC4886F7441F}" destId="{78E67CA4-1679-43B4-9E79-7DBFCDD991E7}" srcOrd="2" destOrd="0" presId="urn:microsoft.com/office/officeart/2009/3/layout/IncreasingArrowsProcess"/>
    <dgm:cxn modelId="{DA0BC469-6CFE-4CCC-BA45-2AB13A59D2AF}" type="presParOf" srcId="{0372702F-3062-4086-BC3E-CC4886F7441F}" destId="{B99F8A62-1723-467C-8C9A-4FDA85039634}" srcOrd="3" destOrd="0" presId="urn:microsoft.com/office/officeart/2009/3/layout/IncreasingArrowsProcess"/>
    <dgm:cxn modelId="{FFB7C6D5-AAFA-429D-9932-4DC089E25303}" type="presParOf" srcId="{0372702F-3062-4086-BC3E-CC4886F7441F}" destId="{242FD952-FA9C-4F47-AFB4-C737D1FD2C2D}" srcOrd="4" destOrd="0" presId="urn:microsoft.com/office/officeart/2009/3/layout/IncreasingArrowsProcess"/>
    <dgm:cxn modelId="{7721906F-0CA5-4670-9D9B-59170732B3B8}" type="presParOf" srcId="{0372702F-3062-4086-BC3E-CC4886F7441F}" destId="{51E41820-48A0-44B6-9623-9C0B3EE8CA5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A68CAF-1E47-43CA-9893-BA6C9CAD25AE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6DED761A-1CE9-491D-B5B1-F16EE49EDE52}" type="pres">
      <dgm:prSet presAssocID="{34A68CAF-1E47-43CA-9893-BA6C9CAD25AE}" presName="diagram" presStyleCnt="0">
        <dgm:presLayoutVars>
          <dgm:dir/>
          <dgm:resizeHandles val="exact"/>
        </dgm:presLayoutVars>
      </dgm:prSet>
      <dgm:spPr/>
    </dgm:pt>
  </dgm:ptLst>
  <dgm:cxnLst>
    <dgm:cxn modelId="{A36B52D6-A4A9-47D1-A6D0-4D789ECDF776}" type="presOf" srcId="{34A68CAF-1E47-43CA-9893-BA6C9CAD25AE}" destId="{6DED761A-1CE9-491D-B5B1-F16EE49EDE5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35DE0-7C8D-4717-AC89-79E35ED8DC56}">
      <dsp:nvSpPr>
        <dsp:cNvPr id="0" name=""/>
        <dsp:cNvSpPr/>
      </dsp:nvSpPr>
      <dsp:spPr>
        <a:xfrm>
          <a:off x="0" y="1385811"/>
          <a:ext cx="9713686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/>
            <a:t>What?</a:t>
          </a:r>
        </a:p>
      </dsp:txBody>
      <dsp:txXfrm>
        <a:off x="0" y="1739482"/>
        <a:ext cx="9360016" cy="707341"/>
      </dsp:txXfrm>
    </dsp:sp>
    <dsp:sp modelId="{C63C329E-EAA5-498A-9045-95967E4CB385}">
      <dsp:nvSpPr>
        <dsp:cNvPr id="0" name=""/>
        <dsp:cNvSpPr/>
      </dsp:nvSpPr>
      <dsp:spPr>
        <a:xfrm>
          <a:off x="20314" y="2456406"/>
          <a:ext cx="2991815" cy="272519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>
              <a:solidFill>
                <a:srgbClr val="0E85AA"/>
              </a:solidFill>
            </a:rPr>
            <a:t>One idea </a:t>
          </a:r>
          <a:r>
            <a:rPr lang="en-GB" sz="2800" kern="1200">
              <a:solidFill>
                <a:srgbClr val="0E85AA"/>
              </a:solidFill>
              <a:latin typeface="Arial" panose="020B0604020202020204"/>
            </a:rPr>
            <a:t>about leading an inclusive TY Programme </a:t>
          </a:r>
          <a:r>
            <a:rPr lang="en-GB" sz="2800" kern="1200">
              <a:solidFill>
                <a:srgbClr val="0E85AA"/>
              </a:solidFill>
            </a:rPr>
            <a:t>I’m taking away is…</a:t>
          </a:r>
          <a:endParaRPr lang="en-IE" sz="2800" kern="1200">
            <a:solidFill>
              <a:srgbClr val="0E85AA"/>
            </a:solidFill>
          </a:endParaRPr>
        </a:p>
      </dsp:txBody>
      <dsp:txXfrm>
        <a:off x="20314" y="2456406"/>
        <a:ext cx="2991815" cy="2725199"/>
      </dsp:txXfrm>
    </dsp:sp>
    <dsp:sp modelId="{78E67CA4-1679-43B4-9E79-7DBFCDD991E7}">
      <dsp:nvSpPr>
        <dsp:cNvPr id="0" name=""/>
        <dsp:cNvSpPr/>
      </dsp:nvSpPr>
      <dsp:spPr>
        <a:xfrm>
          <a:off x="2991815" y="1821765"/>
          <a:ext cx="6721870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>
              <a:latin typeface="Arial" panose="020B0604020202020204"/>
            </a:rPr>
            <a:t>So What?</a:t>
          </a:r>
          <a:endParaRPr lang="en-IE" sz="2800" b="1" kern="1200"/>
        </a:p>
      </dsp:txBody>
      <dsp:txXfrm>
        <a:off x="2991815" y="2175436"/>
        <a:ext cx="6368200" cy="707341"/>
      </dsp:txXfrm>
    </dsp:sp>
    <dsp:sp modelId="{B99F8A62-1723-467C-8C9A-4FDA85039634}">
      <dsp:nvSpPr>
        <dsp:cNvPr id="0" name=""/>
        <dsp:cNvSpPr/>
      </dsp:nvSpPr>
      <dsp:spPr>
        <a:xfrm>
          <a:off x="2991815" y="2948297"/>
          <a:ext cx="2991815" cy="27251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kern="1200">
              <a:solidFill>
                <a:srgbClr val="0E85AA"/>
              </a:solidFill>
              <a:latin typeface="Arial" panose="020B0604020202020204"/>
              <a:ea typeface="Calibri"/>
              <a:cs typeface="Calibri"/>
            </a:rPr>
            <a:t>How inclusive is our TY Programme...</a:t>
          </a:r>
        </a:p>
      </dsp:txBody>
      <dsp:txXfrm>
        <a:off x="2991815" y="2948297"/>
        <a:ext cx="2991815" cy="2725199"/>
      </dsp:txXfrm>
    </dsp:sp>
    <dsp:sp modelId="{242FD952-FA9C-4F47-AFB4-C737D1FD2C2D}">
      <dsp:nvSpPr>
        <dsp:cNvPr id="0" name=""/>
        <dsp:cNvSpPr/>
      </dsp:nvSpPr>
      <dsp:spPr>
        <a:xfrm>
          <a:off x="5983630" y="2328933"/>
          <a:ext cx="3730055" cy="1414682"/>
        </a:xfrm>
        <a:prstGeom prst="rightArrow">
          <a:avLst>
            <a:gd name="adj1" fmla="val 50000"/>
            <a:gd name="adj2" fmla="val 5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24581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b="1" kern="1200">
              <a:latin typeface="Arial" panose="020B0604020202020204"/>
            </a:rPr>
            <a:t>Now What?</a:t>
          </a:r>
        </a:p>
      </dsp:txBody>
      <dsp:txXfrm>
        <a:off x="5983630" y="2682604"/>
        <a:ext cx="3376385" cy="707341"/>
      </dsp:txXfrm>
    </dsp:sp>
    <dsp:sp modelId="{51E41820-48A0-44B6-9623-9C0B3EE8CA59}">
      <dsp:nvSpPr>
        <dsp:cNvPr id="0" name=""/>
        <dsp:cNvSpPr/>
      </dsp:nvSpPr>
      <dsp:spPr>
        <a:xfrm>
          <a:off x="5983630" y="3419858"/>
          <a:ext cx="2991815" cy="26853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>
              <a:solidFill>
                <a:srgbClr val="0E85AA"/>
              </a:solidFill>
              <a:latin typeface="Arial"/>
              <a:ea typeface="Calibri"/>
              <a:cs typeface="Calibri"/>
            </a:rPr>
            <a:t>One conversation I will be having as a result of my learning today...</a:t>
          </a:r>
          <a:endParaRPr lang="en-GB" sz="2800" kern="1200">
            <a:solidFill>
              <a:srgbClr val="0E85AA"/>
            </a:solidFill>
            <a:latin typeface="Arial"/>
          </a:endParaRPr>
        </a:p>
      </dsp:txBody>
      <dsp:txXfrm>
        <a:off x="5983630" y="3419858"/>
        <a:ext cx="2991815" cy="2685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E258C5-75BE-93F8-A16A-4050621548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66BB6-5650-586B-27F1-2D1653FE2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07FCAC1-A11E-4B46-9803-81E3EDD38202}" type="datetimeFigureOut">
              <a:rPr lang="en-IE" smtClean="0"/>
              <a:t>18/03/2026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44072-84DC-F51A-D675-6744DD34E8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D3D2E-6233-38D8-6625-1010EC68F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F699CB4-CA28-4364-A8C8-DE68DF080A4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08936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8DF4485-8988-4DE2-BC28-1FB802FC5CE5}" type="datetimeFigureOut">
              <a:rPr lang="en-IE" smtClean="0"/>
              <a:t>18/03/2026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79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4B27F17-31A8-4877-B718-D306516D8F8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38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445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27F17-31A8-4877-B718-D306516D8F8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1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3E67-0943-2EB4-BC61-63D000E0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A4328-32EF-7BBD-3369-1695A4259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76010-B8B8-53D2-EB32-E52A074FF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  <a:p>
            <a:endParaRPr lang="en-GB" sz="1500" dirty="0">
              <a:ea typeface="Calibri"/>
              <a:cs typeface="Calibri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GB" dirty="0"/>
          </a:p>
          <a:p>
            <a:endParaRPr lang="en-US" dirty="0">
              <a:ea typeface="Calibri"/>
              <a:cs typeface="Calibri"/>
            </a:endParaRP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48518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6647A-AA52-EA2F-902E-CFF1F2F11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A69719-AEF2-1C79-2137-6E48DF805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08CD3-8FA6-E006-A6E6-6F4AD4F0E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64098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9A9A-2159-9AC1-73F8-71D69FF8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B0317-90D8-76E4-D0D2-28808E9D1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9788" y="452438"/>
            <a:ext cx="5118100" cy="2879725"/>
          </a:xfrm>
        </p:spPr>
        <p:txBody>
          <a:bodyPr/>
          <a:lstStyle/>
          <a:p>
            <a:endParaRPr lang="en-I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FE280-A723-0AE2-935E-AF0BDD07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535178"/>
            <a:ext cx="5484812" cy="5773622"/>
          </a:xfrm>
        </p:spPr>
        <p:txBody>
          <a:bodyPr/>
          <a:lstStyle/>
          <a:p>
            <a:pPr marL="0" indent="0">
              <a:buNone/>
            </a:pPr>
            <a:endParaRPr lang="en-IE" b="0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B838F-B7AC-AB20-DE1D-ABB1337F0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1445">
              <a:defRPr/>
            </a:pPr>
            <a:fld id="{F4B27F17-31A8-4877-B718-D306516D8F8C}" type="slidenum">
              <a:rPr lang="en-IE">
                <a:solidFill>
                  <a:prstClr val="black"/>
                </a:solidFill>
                <a:latin typeface="Calibri" panose="020F0502020204030204"/>
              </a:rPr>
              <a:pPr defTabSz="961445">
                <a:defRPr/>
              </a:pPr>
              <a:t>13</a:t>
            </a:fld>
            <a:endParaRPr lang="en-I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066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102A-7A88-E22F-3D14-096AFA22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FDE5A-EFE2-E172-1E77-14DAB622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7165E-9840-80AB-7566-0FF0A4D3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171450" lvl="1" indent="-171450">
              <a:defRPr/>
            </a:pP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55372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38200" y="379413"/>
            <a:ext cx="5118100" cy="28797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9" y="3259138"/>
            <a:ext cx="5757861" cy="5834062"/>
          </a:xfrm>
        </p:spPr>
        <p:txBody>
          <a:bodyPr/>
          <a:lstStyle/>
          <a:p>
            <a:pPr marL="0" indent="0">
              <a:buNone/>
            </a:pPr>
            <a:r>
              <a:rPr lang="en-IE" b="1"/>
              <a:t>Purpose: </a:t>
            </a:r>
            <a:r>
              <a:rPr lang="en-IE"/>
              <a:t>Professional Learning Booklet</a:t>
            </a:r>
          </a:p>
          <a:p>
            <a:pPr marL="0" indent="0">
              <a:buNone/>
            </a:pPr>
            <a:r>
              <a:rPr lang="en-IE" b="1"/>
              <a:t>Activity: </a:t>
            </a:r>
            <a:r>
              <a:rPr lang="en-IE"/>
              <a:t>Talk to the slide </a:t>
            </a:r>
          </a:p>
          <a:p>
            <a:pPr marL="0" indent="0">
              <a:buNone/>
            </a:pPr>
            <a:r>
              <a:rPr lang="en-IE" b="1"/>
              <a:t>Resource: </a:t>
            </a:r>
            <a:r>
              <a:rPr lang="en-IE"/>
              <a:t>Professional Learning Booklet</a:t>
            </a:r>
          </a:p>
          <a:p>
            <a:pPr marL="0" indent="0">
              <a:buNone/>
            </a:pPr>
            <a:r>
              <a:rPr lang="en-IE" b="1"/>
              <a:t>Clarity:</a:t>
            </a:r>
            <a:endParaRPr lang="en-IE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IE"/>
          </a:p>
          <a:p>
            <a:pPr marL="158750" indent="0">
              <a:buFontTx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81D9-B3BB-3B6A-0AC6-F9AB8F2A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44D06-9894-4323-9C0E-CE461A3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CD26C-2848-5B24-1DC7-02F7E75D5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0" indent="0">
              <a:buNone/>
            </a:pPr>
            <a:endParaRPr lang="en-IE" sz="1200" b="0">
              <a:latin typeface="Calibri"/>
              <a:ea typeface="Calibri"/>
              <a:cs typeface="Calibri"/>
            </a:endParaRPr>
          </a:p>
          <a:p>
            <a:pPr marL="171450" lvl="1" indent="-171450">
              <a:defRPr/>
            </a:pPr>
            <a:endParaRPr lang="en-IE"/>
          </a:p>
          <a:p>
            <a:pPr marL="171450" lvl="1" indent="-171450">
              <a:defRPr/>
            </a:pPr>
            <a:endParaRPr lang="en-IE" b="1"/>
          </a:p>
        </p:txBody>
      </p:sp>
    </p:spTree>
    <p:extLst>
      <p:ext uri="{BB962C8B-B14F-4D97-AF65-F5344CB8AC3E}">
        <p14:creationId xmlns:p14="http://schemas.microsoft.com/office/powerpoint/2010/main" val="403691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F0E97-CB57-3E41-94CF-CDC53095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01299-2D0E-CF4B-6FC4-97CFEFFB8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79513" y="366713"/>
            <a:ext cx="4953000" cy="27860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597E5-23A7-0357-44C1-519CAA624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81" y="3152794"/>
            <a:ext cx="6196222" cy="5643699"/>
          </a:xfrm>
        </p:spPr>
        <p:txBody>
          <a:bodyPr/>
          <a:lstStyle/>
          <a:p>
            <a:pPr marL="0" indent="0">
              <a:buNone/>
            </a:pPr>
            <a:endParaRPr lang="en-IE" sz="1200" b="0" dirty="0">
              <a:latin typeface="Calibri"/>
              <a:ea typeface="Calibri"/>
              <a:cs typeface="Calibri"/>
            </a:endParaRPr>
          </a:p>
          <a:p>
            <a:pPr marL="171450" lvl="1" indent="-171450">
              <a:defRPr/>
            </a:pPr>
            <a:endParaRPr lang="en-IE" dirty="0"/>
          </a:p>
          <a:p>
            <a:pPr marL="171450" lvl="1" indent="-171450">
              <a:defRPr/>
            </a:pP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83494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125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98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95E57-406F-9D13-DE95-79363F59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1DCA1-2A28-A73E-9E1E-2CDE3CF07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E45BD-EDE2-7C79-9C21-0FD6212BC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ea typeface="Calibri"/>
                <a:cs typeface="Calibri"/>
              </a:rPr>
              <a:t>Time: 20  mins  2 (set up)+6 (q1)+6 (q2)+6 (feedback)</a:t>
            </a:r>
            <a:endParaRPr lang="en-GB" b="1"/>
          </a:p>
          <a:p>
            <a:r>
              <a:rPr lang="en-GB" b="1"/>
              <a:t>Purpose:</a:t>
            </a:r>
            <a:r>
              <a:rPr lang="en-GB"/>
              <a:t> Link inclusion to intentional leadership rather than goodwill.</a:t>
            </a:r>
            <a:endParaRPr lang="en-US">
              <a:ea typeface="Calibri"/>
              <a:cs typeface="Calibri"/>
            </a:endParaRPr>
          </a:p>
          <a:p>
            <a:r>
              <a:rPr lang="en-GB" b="1"/>
              <a:t>Activity:</a:t>
            </a:r>
            <a:r>
              <a:rPr lang="en-GB"/>
              <a:t>  World Café Style activity (modified for workshop). The room will be divided</a:t>
            </a:r>
            <a:r>
              <a:rPr lang="en-GB">
                <a:ea typeface="Calibri"/>
                <a:cs typeface="Calibri"/>
              </a:rPr>
              <a:t> b</a:t>
            </a:r>
            <a:r>
              <a:rPr lang="en-GB"/>
              <a:t>y tables (if cabaret style). 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See detailed descriptions below. 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Participants will discuss both questions at their table, after 6 mins they will be asked move to the second questions. Each table will have 2  A0 sheets with the questions and prompts on them. 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They will hold a plenary discussion and record their thoughts on both sheets</a:t>
            </a:r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The facilitator will ask for feedback (without repetition ) from each table</a:t>
            </a:r>
          </a:p>
          <a:p>
            <a:pPr>
              <a:lnSpc>
                <a:spcPct val="150000"/>
              </a:lnSpc>
            </a:pPr>
            <a:r>
              <a:rPr lang="en-GB" b="1"/>
              <a:t>Resource:  </a:t>
            </a:r>
            <a:r>
              <a:rPr lang="en-GB"/>
              <a:t>A0 flip chart sheets at each table and coloured whiteboard markers. </a:t>
            </a:r>
            <a:endParaRPr lang="en-GB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b="0">
                <a:ea typeface="Calibri"/>
                <a:cs typeface="Calibri"/>
              </a:rPr>
              <a:t>The flip charts will have  the prompts below on them. </a:t>
            </a:r>
          </a:p>
          <a:p>
            <a:pPr>
              <a:lnSpc>
                <a:spcPct val="150000"/>
              </a:lnSpc>
            </a:pPr>
            <a:r>
              <a:rPr lang="en-GB" b="0">
                <a:ea typeface="Calibri"/>
                <a:cs typeface="Calibri"/>
              </a:rPr>
              <a:t>The facilitator will give context for each flipchart in advance</a:t>
            </a: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r>
              <a:rPr lang="en-GB" b="1" u="sng"/>
              <a:t>Flipchart 2: TY, School Identity &amp; Community (4 min)</a:t>
            </a:r>
            <a:endParaRPr lang="en-GB" b="1" u="sng">
              <a:ea typeface="Calibri"/>
              <a:cs typeface="Calibri"/>
            </a:endParaRPr>
          </a:p>
          <a:p>
            <a:r>
              <a:rPr lang="en-GB" b="1"/>
              <a:t>Facilitator Script</a:t>
            </a:r>
            <a:br>
              <a:rPr lang="en-GB">
                <a:cs typeface="+mn-lt"/>
              </a:rPr>
            </a:br>
            <a:r>
              <a:rPr lang="en-GB" i="1"/>
              <a:t>The TY Programme Statement encourages programmes that reflect the </a:t>
            </a:r>
            <a:r>
              <a:rPr lang="en-GB" b="1" i="1"/>
              <a:t>identity, values, and context of the school</a:t>
            </a:r>
            <a:r>
              <a:rPr lang="en-GB" i="1"/>
              <a:t>, and asks us to connect learning meaningfully to students’ lived experiences and communities.</a:t>
            </a:r>
            <a:endParaRPr lang="en-GB" i="1">
              <a:ea typeface="Calibri"/>
              <a:cs typeface="Calibri"/>
            </a:endParaRPr>
          </a:p>
          <a:p>
            <a:r>
              <a:rPr lang="en-GB" i="1"/>
              <a:t>What does our TY programme say about who we are as a school?</a:t>
            </a:r>
            <a:endParaRPr lang="en-GB" i="1">
              <a:ea typeface="Calibri"/>
              <a:cs typeface="Calibri"/>
            </a:endParaRPr>
          </a:p>
          <a:p>
            <a:r>
              <a:rPr lang="en-GB" i="1">
                <a:ea typeface="Calibri"/>
                <a:cs typeface="Calibri"/>
              </a:rPr>
              <a:t>Whose voice is loudest? Why?</a:t>
            </a:r>
          </a:p>
          <a:p>
            <a:r>
              <a:rPr lang="en-GB" i="1"/>
              <a:t>Whose voices, cultures, and strengths are most visible in TY, and whose are less so?</a:t>
            </a:r>
            <a:endParaRPr lang="en-GB" i="1">
              <a:ea typeface="Calibri"/>
              <a:cs typeface="Calibri"/>
            </a:endParaRPr>
          </a:p>
          <a:p>
            <a:r>
              <a:rPr lang="en-GB" i="1"/>
              <a:t>How well does TY connect with our local community, student voice, and school values?</a:t>
            </a:r>
            <a:endParaRPr lang="en-GB" i="1">
              <a:ea typeface="Calibri"/>
              <a:cs typeface="Calibri"/>
            </a:endParaRPr>
          </a:p>
          <a:p>
            <a:r>
              <a:rPr lang="en-GB" b="1"/>
              <a:t>Leadership Prompt :</a:t>
            </a:r>
            <a:endParaRPr lang="en-GB" b="1">
              <a:ea typeface="Calibri"/>
              <a:cs typeface="Calibri"/>
            </a:endParaRPr>
          </a:p>
          <a:p>
            <a:r>
              <a:rPr lang="en-GB" b="1">
                <a:cs typeface="+mn-lt"/>
              </a:rPr>
              <a:t>How is the voice of our whole school community (students, staff, parents, wider community) reflected in in our TY Programme. How can we build on this further?</a:t>
            </a:r>
          </a:p>
          <a:p>
            <a:endParaRPr lang="en-GB" b="1" i="1">
              <a:ea typeface="Calibri"/>
              <a:cs typeface="+mn-lt"/>
            </a:endParaRPr>
          </a:p>
          <a:p>
            <a:r>
              <a:rPr lang="en-GB" b="1">
                <a:ea typeface="Calibri"/>
                <a:cs typeface="Calibri"/>
              </a:rPr>
              <a:t>Orla to Set up activity</a:t>
            </a:r>
          </a:p>
          <a:p>
            <a:r>
              <a:rPr lang="en-GB" b="1">
                <a:ea typeface="Calibri"/>
                <a:cs typeface="Calibri"/>
              </a:rPr>
              <a:t>Split the A0 sheet in 2.</a:t>
            </a:r>
          </a:p>
          <a:p>
            <a:r>
              <a:rPr lang="en-GB" u="sng">
                <a:ea typeface="Calibri"/>
                <a:cs typeface="Calibri"/>
              </a:rPr>
              <a:t>-------------------------------------------------------------------------------------------------------------------------</a:t>
            </a:r>
            <a:endParaRPr lang="en-GB" u="sng"/>
          </a:p>
          <a:p>
            <a:endParaRPr lang="en-GB">
              <a:ea typeface="Calibri"/>
              <a:cs typeface="Calibri"/>
            </a:endParaRPr>
          </a:p>
          <a:p>
            <a:endParaRPr lang="en-GB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6E938-58ED-3F03-CD8B-63E66AE74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939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  <a:p>
            <a:pPr defTabSz="966612">
              <a:defRPr/>
            </a:pPr>
            <a:endParaRPr lang="en-GB" dirty="0"/>
          </a:p>
          <a:p>
            <a:endParaRPr lang="en-GB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882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C6D51-4A14-0CEE-313C-B7F5FB83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35C95-F9D2-F40B-3619-3849C1E8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13F65-6D9E-FC98-EA39-14B7B9739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5D09-47D4-6A41-8D73-1FB443F3A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27F17-31A8-4877-B718-D306516D8F8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19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 light">
    <p:bg>
      <p:bgPr>
        <a:gradFill>
          <a:gsLst>
            <a:gs pos="0">
              <a:srgbClr val="246076"/>
            </a:gs>
            <a:gs pos="100000">
              <a:srgbClr val="1987A8"/>
            </a:gs>
          </a:gsLst>
          <a:lin ang="1705440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54E402B-0CEA-76CC-B774-546F74B361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6989F7-607E-C42C-04A2-493393925C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118100"/>
            <a:ext cx="6494688" cy="1739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9987BE-CCC5-A892-BA86-A5DFE563B2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464" y="4044950"/>
            <a:ext cx="10500537" cy="2813051"/>
          </a:xfrm>
          <a:prstGeom prst="rect">
            <a:avLst/>
          </a:prstGeom>
        </p:spPr>
      </p:pic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sp>
        <p:nvSpPr>
          <p:cNvPr id="3" name="Title Text">
            <a:extLst>
              <a:ext uri="{FF2B5EF4-FFF2-40B4-BE49-F238E27FC236}">
                <a16:creationId xmlns:a16="http://schemas.microsoft.com/office/drawing/2014/main" id="{DBF4B890-8A06-A22A-70F4-FB49FCCDF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CC71582C-4629-6DB1-D32F-85D7F89DD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bg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429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18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0111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46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9219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52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2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05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229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667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&amp; Subtitle 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2E61496-955F-0BA1-2D5F-8076C78B54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044950"/>
            <a:ext cx="12192000" cy="281305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26163" y="1907006"/>
            <a:ext cx="9576837" cy="26195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8000" b="0" i="0" cap="none" spc="-136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  <a:sym typeface="Open Sans Ligh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26163" y="4741162"/>
            <a:ext cx="9576837" cy="1503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Clr>
                <a:schemeClr val="bg1"/>
              </a:buClr>
              <a:buNone/>
              <a:defRPr sz="4000" b="0" i="0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1pPr>
            <a:lvl2pPr indent="0" algn="l">
              <a:lnSpc>
                <a:spcPct val="120000"/>
              </a:lnSpc>
              <a:buClr>
                <a:schemeClr val="bg1"/>
              </a:buClr>
              <a:defRPr sz="1600" b="0" spc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Georgia"/>
              </a:defRPr>
            </a:lvl2pPr>
            <a:lvl3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3pPr>
            <a:lvl4pPr algn="l">
              <a:lnSpc>
                <a:spcPct val="120000"/>
              </a:lnSpc>
              <a:buClr>
                <a:schemeClr val="bg1"/>
              </a:buClr>
              <a:defRPr sz="1200" spc="0">
                <a:solidFill>
                  <a:schemeClr val="tx1"/>
                </a:solidFill>
                <a:latin typeface="+mn-lt"/>
                <a:ea typeface="Georgia"/>
                <a:cs typeface="Georgia"/>
                <a:sym typeface="Georgia"/>
              </a:defRPr>
            </a:lvl4pPr>
            <a:lvl5pPr algn="l">
              <a:lnSpc>
                <a:spcPct val="120000"/>
              </a:lnSpc>
              <a:buClr>
                <a:schemeClr val="bg1"/>
              </a:buClr>
              <a:defRPr sz="1200" b="0" i="1" spc="0">
                <a:solidFill>
                  <a:schemeClr val="tx1"/>
                </a:solidFill>
                <a:latin typeface="+mn-lt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Creative Commons logo">
            <a:extLst>
              <a:ext uri="{FF2B5EF4-FFF2-40B4-BE49-F238E27FC236}">
                <a16:creationId xmlns:a16="http://schemas.microsoft.com/office/drawing/2014/main" id="{86F8946A-B1BF-D2FE-C298-097FC5BB83C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1972" y="6264471"/>
            <a:ext cx="1143000" cy="400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993076F-988A-B031-B6F0-CCD5D96001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97" y="805778"/>
            <a:ext cx="5974978" cy="10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28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408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7458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0535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31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692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05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117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4801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77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 descr="Person writing in notebook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57" y="0"/>
            <a:ext cx="10287000" cy="6858000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9EE74-035C-A454-F0E2-ACA17D4C8E62}"/>
              </a:ext>
            </a:extLst>
          </p:cNvPr>
          <p:cNvSpPr txBox="1"/>
          <p:nvPr userDrawn="1"/>
        </p:nvSpPr>
        <p:spPr>
          <a:xfrm>
            <a:off x="6223000" y="28849"/>
            <a:ext cx="573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>
                <a:solidFill>
                  <a:srgbClr val="0E85AA"/>
                </a:solidFill>
              </a:rPr>
              <a:t>Change this image from the Master slide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2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1376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306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286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4595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528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0085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317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087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94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48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85A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3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899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163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3514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713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6325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90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89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9104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992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66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35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5787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308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26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208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300"/>
            <a:ext cx="3932237" cy="29606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217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9331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25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224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797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874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06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109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262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2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3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44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32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85ED-5D25-B048-1F9F-9DD63337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821C-30ED-A311-1D13-4B49BF33C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471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9882-A544-B115-8CBB-598356A9E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8157D-C18E-142E-6CE7-F40F28B2C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88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6058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26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055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54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772-8D91-2D76-2150-0055793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13A-73A9-F154-2097-4F022AC1C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BBD4-CC86-F9F8-05AF-CC59CA06F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7883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915821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E68A2-6E51-E1A3-28B8-B10EF2B4C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3246"/>
            <a:ext cx="3932237" cy="296574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27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icture with Caption" userDrawn="1">
  <p:cSld name="4_Picture with Caption">
    <p:bg>
      <p:bgRef idx="1001">
        <a:schemeClr val="bg1"/>
      </p:bgRef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4" descr="Person writing in noteboo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0557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>
            <a:spLocks noGrp="1"/>
          </p:cNvSpPr>
          <p:nvPr>
            <p:ph type="pic" idx="2"/>
          </p:nvPr>
        </p:nvSpPr>
        <p:spPr>
          <a:xfrm>
            <a:off x="3581401" y="0"/>
            <a:ext cx="8605043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14401" y="1854201"/>
            <a:ext cx="3857625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14401" y="2924175"/>
            <a:ext cx="3857625" cy="294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Google Shape;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8" y="206131"/>
            <a:ext cx="4757765" cy="8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5" y="6264471"/>
            <a:ext cx="1143000" cy="40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FF7-E663-EBE3-83ED-B5A22DEF2C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2443" y="0"/>
            <a:ext cx="9144000" cy="6858000"/>
          </a:xfrm>
          <a:prstGeom prst="rect">
            <a:avLst/>
          </a:prstGeom>
        </p:spPr>
      </p:pic>
      <p:pic>
        <p:nvPicPr>
          <p:cNvPr id="45" name="Google Shape;45;p4"/>
          <p:cNvPicPr preferRelativeResize="0"/>
          <p:nvPr userDrawn="1"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6223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187" y="206131"/>
            <a:ext cx="4757765" cy="8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674" y="6264471"/>
            <a:ext cx="1143000" cy="40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839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x content">
  <p:cSld name="1_Title and 2 x conten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514800" y="897616"/>
            <a:ext cx="5256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514799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5720811" y="2263939"/>
            <a:ext cx="4788400" cy="36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54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45BF6-86A8-84A0-A1D8-4F3BFAA476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65D97-4FDB-71AE-E76F-3681F99A4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8563" y="1306394"/>
            <a:ext cx="3397874" cy="4245211"/>
          </a:xfrm>
          <a:prstGeom prst="rect">
            <a:avLst/>
          </a:prstGeom>
        </p:spPr>
      </p:pic>
      <p:pic>
        <p:nvPicPr>
          <p:cNvPr id="14" name="Blue shape 1">
            <a:extLst>
              <a:ext uri="{FF2B5EF4-FFF2-40B4-BE49-F238E27FC236}">
                <a16:creationId xmlns:a16="http://schemas.microsoft.com/office/drawing/2014/main" id="{44F7C792-8988-EDC5-7094-29373BADA6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223000" cy="6858000"/>
          </a:xfrm>
          <a:prstGeom prst="rect">
            <a:avLst/>
          </a:prstGeom>
        </p:spPr>
      </p:pic>
      <p:pic>
        <p:nvPicPr>
          <p:cNvPr id="20" name="Blue shape 2">
            <a:extLst>
              <a:ext uri="{FF2B5EF4-FFF2-40B4-BE49-F238E27FC236}">
                <a16:creationId xmlns:a16="http://schemas.microsoft.com/office/drawing/2014/main" id="{CDC71264-9DEB-75C5-7874-06C333AF88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562600" cy="6858000"/>
          </a:xfrm>
          <a:prstGeom prst="rect">
            <a:avLst/>
          </a:prstGeom>
        </p:spPr>
      </p:pic>
      <p:pic>
        <p:nvPicPr>
          <p:cNvPr id="10" name="Blue shape 3">
            <a:extLst>
              <a:ext uri="{FF2B5EF4-FFF2-40B4-BE49-F238E27FC236}">
                <a16:creationId xmlns:a16="http://schemas.microsoft.com/office/drawing/2014/main" id="{EBE1C1A6-7251-1F44-FC21-8FF34283E6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7" y="0"/>
            <a:ext cx="49720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EFFE9-E7EF-09BC-01AA-6022F7E1C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54199"/>
            <a:ext cx="3857625" cy="106997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FF95F-319D-F3F1-4560-740C491D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924174"/>
            <a:ext cx="3857625" cy="2944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8D19DB-B48B-0B94-E732-6FD1FE6E76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674" y="6264471"/>
            <a:ext cx="1143000" cy="400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6021664-C95E-C7B2-8E40-A2879255C7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962" y="206131"/>
            <a:ext cx="4784727" cy="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136-C1AC-2584-FED2-35A61D61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5BDF-B145-20D4-81DC-857DDE6E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17A9F-5174-D1B2-01DF-5DB4AE4CD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5FC63-4EFC-8651-8112-387539FCD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A9FD-AF65-0CC4-2ABB-A14A5EAC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8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BC5E-FDB3-72F0-CE15-07F48E13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203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1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4.sv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5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6.sv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5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image" Target="../media/image17.sv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71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grpSp>
        <p:nvGrpSpPr>
          <p:cNvPr id="6" name="Graphic 4">
            <a:extLst>
              <a:ext uri="{FF2B5EF4-FFF2-40B4-BE49-F238E27FC236}">
                <a16:creationId xmlns:a16="http://schemas.microsoft.com/office/drawing/2014/main" id="{FD0CAEF2-E72E-C7FB-76ED-BAA7739A752A}"/>
              </a:ext>
            </a:extLst>
          </p:cNvPr>
          <p:cNvGrpSpPr/>
          <p:nvPr/>
        </p:nvGrpSpPr>
        <p:grpSpPr>
          <a:xfrm>
            <a:off x="-18000" y="6066000"/>
            <a:ext cx="12240127" cy="2316929"/>
            <a:chOff x="-18000" y="6066000"/>
            <a:chExt cx="12240127" cy="231692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BB13611-124F-6BD0-E02B-9E9F73092123}"/>
                </a:ext>
              </a:extLst>
            </p:cNvPr>
            <p:cNvSpPr/>
            <p:nvPr/>
          </p:nvSpPr>
          <p:spPr>
            <a:xfrm>
              <a:off x="-18000" y="6066000"/>
              <a:ext cx="12240127" cy="2316929"/>
            </a:xfrm>
            <a:custGeom>
              <a:avLst/>
              <a:gdLst>
                <a:gd name="connsiteX0" fmla="*/ 0 w 12240127"/>
                <a:gd name="connsiteY0" fmla="*/ 2316929 h 2316929"/>
                <a:gd name="connsiteX1" fmla="*/ 12240128 w 12240127"/>
                <a:gd name="connsiteY1" fmla="*/ 2316929 h 2316929"/>
                <a:gd name="connsiteX2" fmla="*/ 12240128 w 12240127"/>
                <a:gd name="connsiteY2" fmla="*/ 0 h 2316929"/>
                <a:gd name="connsiteX3" fmla="*/ 0 w 12240127"/>
                <a:gd name="connsiteY3" fmla="*/ 625323 h 2316929"/>
                <a:gd name="connsiteX4" fmla="*/ 0 w 12240127"/>
                <a:gd name="connsiteY4" fmla="*/ 2316929 h 231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2316929">
                  <a:moveTo>
                    <a:pt x="0" y="2316929"/>
                  </a:moveTo>
                  <a:lnTo>
                    <a:pt x="12240128" y="2316929"/>
                  </a:lnTo>
                  <a:lnTo>
                    <a:pt x="12240128" y="0"/>
                  </a:lnTo>
                  <a:lnTo>
                    <a:pt x="0" y="625323"/>
                  </a:lnTo>
                  <a:lnTo>
                    <a:pt x="0" y="2316929"/>
                  </a:lnTo>
                  <a:close/>
                </a:path>
              </a:pathLst>
            </a:custGeom>
            <a:gradFill>
              <a:gsLst>
                <a:gs pos="0">
                  <a:srgbClr val="1588A8">
                    <a:alpha val="29804"/>
                  </a:srgbClr>
                </a:gs>
                <a:gs pos="79000">
                  <a:srgbClr val="1588A8"/>
                </a:gs>
              </a:gsLst>
              <a:lin ang="20699984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F2A305-06C7-5C3E-E3AC-ECBB75CA09BB}"/>
                </a:ext>
              </a:extLst>
            </p:cNvPr>
            <p:cNvSpPr/>
            <p:nvPr/>
          </p:nvSpPr>
          <p:spPr>
            <a:xfrm>
              <a:off x="-18000" y="6489682"/>
              <a:ext cx="12240127" cy="1893246"/>
            </a:xfrm>
            <a:custGeom>
              <a:avLst/>
              <a:gdLst>
                <a:gd name="connsiteX0" fmla="*/ 0 w 12240127"/>
                <a:gd name="connsiteY0" fmla="*/ 1893247 h 1893246"/>
                <a:gd name="connsiteX1" fmla="*/ 12240128 w 12240127"/>
                <a:gd name="connsiteY1" fmla="*/ 1893247 h 1893246"/>
                <a:gd name="connsiteX2" fmla="*/ 12240128 w 12240127"/>
                <a:gd name="connsiteY2" fmla="*/ 625324 h 1893246"/>
                <a:gd name="connsiteX3" fmla="*/ 0 w 12240127"/>
                <a:gd name="connsiteY3" fmla="*/ 0 h 1893246"/>
                <a:gd name="connsiteX4" fmla="*/ 0 w 12240127"/>
                <a:gd name="connsiteY4" fmla="*/ 1893247 h 189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0127" h="1893246">
                  <a:moveTo>
                    <a:pt x="0" y="1893247"/>
                  </a:moveTo>
                  <a:lnTo>
                    <a:pt x="12240128" y="1893247"/>
                  </a:lnTo>
                  <a:lnTo>
                    <a:pt x="12240128" y="625324"/>
                  </a:lnTo>
                  <a:lnTo>
                    <a:pt x="0" y="0"/>
                  </a:lnTo>
                  <a:lnTo>
                    <a:pt x="0" y="1893247"/>
                  </a:lnTo>
                  <a:close/>
                </a:path>
              </a:pathLst>
            </a:custGeom>
            <a:gradFill>
              <a:gsLst>
                <a:gs pos="0">
                  <a:srgbClr val="2E9CB1">
                    <a:alpha val="40000"/>
                  </a:srgbClr>
                </a:gs>
                <a:gs pos="50000">
                  <a:srgbClr val="3C8BAB">
                    <a:alpha val="69804"/>
                  </a:srgbClr>
                </a:gs>
                <a:gs pos="100000">
                  <a:srgbClr val="4B7BA6"/>
                </a:gs>
              </a:gsLst>
              <a:lin ang="0" scaled="1"/>
            </a:gradFill>
            <a:ln w="63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1605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45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ide mark black">
            <a:extLst>
              <a:ext uri="{FF2B5EF4-FFF2-40B4-BE49-F238E27FC236}">
                <a16:creationId xmlns:a16="http://schemas.microsoft.com/office/drawing/2014/main" id="{2BF40E6F-255B-4E3E-E840-D124C7E143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A27000-425A-B642-450D-B195B12CF7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58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4FBC4F4-F8C8-E204-5C96-DAA73323A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96508C-3EE0-2502-6986-04E77A30C6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25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38DBB-208A-6FB1-A648-0C457748E8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F3752C-EDFB-8231-23FA-7C79DC4D6C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052" y="139396"/>
            <a:ext cx="1602162" cy="77003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F9471F-39F5-431E-55B0-3CF5E5185D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5765" y="6336021"/>
            <a:ext cx="3183342" cy="4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27F53D-030E-D6CB-775B-E460A002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EEC34-8657-098E-7DF9-B78DA566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12" name="Oide logo">
            <a:extLst>
              <a:ext uri="{FF2B5EF4-FFF2-40B4-BE49-F238E27FC236}">
                <a16:creationId xmlns:a16="http://schemas.microsoft.com/office/drawing/2014/main" id="{29B03D4A-90D1-4388-1E06-16C8D54A1C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30052" y="136525"/>
            <a:ext cx="1602162" cy="7729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9044A8-DEE4-699A-AB09-D5126337A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8000" y="6066000"/>
            <a:ext cx="12240000" cy="23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E85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E85A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E85A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E85A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E85A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piqsels.com/sv/public-domain-photo-zbci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B624A-F8EB-5CE1-43C7-9C7000AF10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09306" y="1499639"/>
            <a:ext cx="6214361" cy="2751609"/>
          </a:xfrm>
        </p:spPr>
        <p:txBody>
          <a:bodyPr lIns="91440" tIns="45720" rIns="91440" bIns="45720" anchor="t"/>
          <a:lstStyle/>
          <a:p>
            <a:endParaRPr lang="en-IE" sz="4400" b="1" dirty="0">
              <a:ea typeface="Calibri Light"/>
              <a:cs typeface="Calibri Light"/>
            </a:endParaRPr>
          </a:p>
          <a:p>
            <a:r>
              <a:rPr lang="en-IE" sz="4400" b="1" dirty="0">
                <a:ea typeface="Calibri Light"/>
                <a:cs typeface="Calibri Light"/>
              </a:rPr>
              <a:t>Leading an Inclusive and Coherent</a:t>
            </a:r>
          </a:p>
          <a:p>
            <a:r>
              <a:rPr lang="en-IE" sz="4400" b="1" dirty="0">
                <a:ea typeface="Calibri Light"/>
                <a:cs typeface="Calibri Light"/>
              </a:rPr>
              <a:t>Transition Year</a:t>
            </a:r>
            <a:br>
              <a:rPr lang="en-IE" dirty="0"/>
            </a:br>
            <a:r>
              <a:rPr lang="en-IE" sz="2400" dirty="0">
                <a:ea typeface="Calibri Light"/>
                <a:cs typeface="Calibri Light"/>
              </a:rPr>
              <a:t>Aileen O’Driscoll-Programme Support</a:t>
            </a:r>
            <a:endParaRPr lang="en-IE" dirty="0"/>
          </a:p>
          <a:p>
            <a:r>
              <a:rPr lang="en-IE" sz="2400" dirty="0">
                <a:ea typeface="Calibri Light"/>
                <a:cs typeface="Calibri Light"/>
              </a:rPr>
              <a:t>Orla Jackson- Leadership</a:t>
            </a:r>
          </a:p>
        </p:txBody>
      </p:sp>
      <p:pic>
        <p:nvPicPr>
          <p:cNvPr id="2" name="Picture 1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D32F581C-7F7A-7CB9-FA2B-D6BD325F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06" y="1690688"/>
            <a:ext cx="3794386" cy="4342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465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27000"/>
          </a:blip>
          <a:srcRect/>
          <a:stretch>
            <a:fillRect/>
          </a:stretch>
        </p:blipFill>
        <p:spPr>
          <a:xfrm>
            <a:off x="0" y="9420"/>
            <a:ext cx="12358614" cy="697466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81139" y="91377"/>
            <a:ext cx="1729088" cy="1080473"/>
          </a:xfrm>
          <a:custGeom>
            <a:avLst/>
            <a:gdLst/>
            <a:ahLst/>
            <a:cxnLst/>
            <a:rect l="l" t="t" r="r" b="b"/>
            <a:pathLst>
              <a:path w="2161360" h="1350591">
                <a:moveTo>
                  <a:pt x="0" y="0"/>
                </a:moveTo>
                <a:lnTo>
                  <a:pt x="2161359" y="0"/>
                </a:lnTo>
                <a:lnTo>
                  <a:pt x="2161359" y="1350591"/>
                </a:lnTo>
                <a:lnTo>
                  <a:pt x="0" y="13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548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865107" y="0"/>
            <a:ext cx="3631374" cy="363137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</a:blip>
              <a:stretch>
                <a:fillRect l="-25046" r="-2504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1237806"/>
            <a:ext cx="7646180" cy="101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Reflective professional conversations on leadership insights and practical advice for implementing change to support Senior Cycle Redevelopment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09323" y="6168691"/>
            <a:ext cx="12150694" cy="1139426"/>
            <a:chOff x="0" y="0"/>
            <a:chExt cx="5443168" cy="5104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43168" cy="510431"/>
            </a:xfrm>
            <a:custGeom>
              <a:avLst/>
              <a:gdLst/>
              <a:ahLst/>
              <a:cxnLst/>
              <a:rect l="l" t="t" r="r" b="b"/>
              <a:pathLst>
                <a:path w="5443168" h="510431">
                  <a:moveTo>
                    <a:pt x="0" y="0"/>
                  </a:moveTo>
                  <a:lnTo>
                    <a:pt x="5443168" y="0"/>
                  </a:lnTo>
                  <a:lnTo>
                    <a:pt x="5443168" y="510431"/>
                  </a:lnTo>
                  <a:lnTo>
                    <a:pt x="0" y="510431"/>
                  </a:ln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443168" cy="567581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107121" y="5204566"/>
            <a:ext cx="1796296" cy="17962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8"/>
              <a:stretch>
                <a:fillRect l="-25966" r="-2596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93329" y="374068"/>
            <a:ext cx="8119147" cy="104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1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Tacú</a:t>
            </a:r>
            <a:r>
              <a:rPr kumimoji="0" lang="en-US" sz="3411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: Implementing Change</a:t>
            </a:r>
          </a:p>
          <a:p>
            <a:pPr marL="0" marR="0" lvl="0" indent="0" algn="ctr" defTabSz="914400" rtl="0" eaLnBrk="1" fontAlgn="auto" latinLnBrk="0" hangingPunct="1">
              <a:lnSpc>
                <a:spcPts val="4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1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80794" y="5370890"/>
            <a:ext cx="3080937" cy="101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Conversation focusing </a:t>
            </a:r>
          </a:p>
          <a:p>
            <a:pPr marL="0" marR="0" lvl="0" indent="0" algn="ctr" defTabSz="914400" rtl="0" eaLnBrk="1" fontAlgn="auto" latinLnBrk="0" hangingPunct="1">
              <a:lnSpc>
                <a:spcPts val="2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on TYPS</a:t>
            </a:r>
          </a:p>
          <a:p>
            <a:pPr marL="0" marR="0" lvl="0" indent="0" algn="ctr" defTabSz="914400" rtl="0" eaLnBrk="1" fontAlgn="auto" latinLnBrk="0" hangingPunct="1">
              <a:lnSpc>
                <a:spcPts val="2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6" b="0" i="0" u="none" strike="noStrike" kern="1200" cap="none" spc="0" normalizeH="0" baseline="0" noProof="0">
              <a:ln>
                <a:noFill/>
              </a:ln>
              <a:solidFill>
                <a:srgbClr val="24647C"/>
              </a:solidFill>
              <a:effectLst/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274132" y="2549757"/>
            <a:ext cx="8057848" cy="2578610"/>
            <a:chOff x="0" y="0"/>
            <a:chExt cx="2726892" cy="8726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26892" cy="872639"/>
            </a:xfrm>
            <a:custGeom>
              <a:avLst/>
              <a:gdLst/>
              <a:ahLst/>
              <a:cxnLst/>
              <a:rect l="l" t="t" r="r" b="b"/>
              <a:pathLst>
                <a:path w="2726892" h="872639">
                  <a:moveTo>
                    <a:pt x="8455" y="0"/>
                  </a:moveTo>
                  <a:lnTo>
                    <a:pt x="2718437" y="0"/>
                  </a:lnTo>
                  <a:cubicBezTo>
                    <a:pt x="2720679" y="0"/>
                    <a:pt x="2722830" y="891"/>
                    <a:pt x="2724416" y="2476"/>
                  </a:cubicBezTo>
                  <a:cubicBezTo>
                    <a:pt x="2726001" y="4062"/>
                    <a:pt x="2726892" y="6213"/>
                    <a:pt x="2726892" y="8455"/>
                  </a:cubicBezTo>
                  <a:lnTo>
                    <a:pt x="2726892" y="864184"/>
                  </a:lnTo>
                  <a:cubicBezTo>
                    <a:pt x="2726892" y="868853"/>
                    <a:pt x="2723107" y="872639"/>
                    <a:pt x="2718437" y="872639"/>
                  </a:cubicBezTo>
                  <a:lnTo>
                    <a:pt x="8455" y="872639"/>
                  </a:lnTo>
                  <a:cubicBezTo>
                    <a:pt x="3785" y="872639"/>
                    <a:pt x="0" y="868853"/>
                    <a:pt x="0" y="864184"/>
                  </a:cubicBezTo>
                  <a:lnTo>
                    <a:pt x="0" y="8455"/>
                  </a:lnTo>
                  <a:cubicBezTo>
                    <a:pt x="0" y="3785"/>
                    <a:pt x="3785" y="0"/>
                    <a:pt x="8455" y="0"/>
                  </a:cubicBezTo>
                  <a:close/>
                </a:path>
              </a:pathLst>
            </a:custGeom>
            <a:solidFill>
              <a:srgbClr val="2464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2726892" cy="929789"/>
            </a:xfrm>
            <a:prstGeom prst="rect">
              <a:avLst/>
            </a:prstGeom>
          </p:spPr>
          <p:txBody>
            <a:bodyPr lIns="53797" tIns="53797" rIns="53797" bIns="5379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4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30465" y="2693537"/>
            <a:ext cx="7993035" cy="183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A series of reflective professional conversations with education leaders sharing their knowledge and experience of implementing change.</a:t>
            </a:r>
          </a:p>
          <a:p>
            <a:pPr marL="0" marR="0" lvl="0" indent="0" algn="ctr" defTabSz="914400" rtl="0" eaLnBrk="1" fontAlgn="auto" latinLnBrk="0" hangingPunct="1">
              <a:lnSpc>
                <a:spcPts val="29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71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Bold"/>
              <a:ea typeface="Quicksand Bold"/>
              <a:cs typeface="Quicksand Bold"/>
              <a:sym typeface="Quicksand Bold"/>
            </a:endParaRPr>
          </a:p>
          <a:p>
            <a:pPr lvl="0" algn="ctr">
              <a:lnSpc>
                <a:spcPts val="2941"/>
              </a:lnSpc>
              <a:defRPr/>
            </a:pPr>
            <a:r>
              <a:rPr lang="en-US" sz="2371" b="1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Transition Year </a:t>
            </a:r>
            <a:r>
              <a:rPr lang="en-US" sz="2371" b="1" dirty="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was one of the </a:t>
            </a:r>
            <a:r>
              <a:rPr kumimoji="0" lang="en-US" sz="23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Quicksand Bold"/>
                <a:cs typeface="Quicksand Bold"/>
                <a:sym typeface="Quicksand Bold"/>
              </a:rPr>
              <a:t>initial conversations.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10227" y="5554658"/>
            <a:ext cx="6313273" cy="32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"/>
                <a:ea typeface="Quicksand"/>
                <a:cs typeface="Quicksand"/>
                <a:sym typeface="Quicksand"/>
              </a:rPr>
              <a:t>More conversations with school leaders to follow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C4B394-A4CC-CD3E-1A79-B0D61B401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15" y="2098185"/>
            <a:ext cx="4121485" cy="2099920"/>
          </a:xfrm>
          <a:prstGeom prst="rect">
            <a:avLst/>
          </a:prstGeom>
        </p:spPr>
      </p:pic>
      <p:pic>
        <p:nvPicPr>
          <p:cNvPr id="17" name="Picture 16" descr="A qr code with a dinosaur&#10;&#10;AI-generated content may be incorrect.">
            <a:extLst>
              <a:ext uri="{FF2B5EF4-FFF2-40B4-BE49-F238E27FC236}">
                <a16:creationId xmlns:a16="http://schemas.microsoft.com/office/drawing/2014/main" id="{E9165CC3-3377-56A0-8160-E3474A12C1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8090" y="219017"/>
            <a:ext cx="1640817" cy="1669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15B20-F234-598A-E042-829435C273A6}"/>
              </a:ext>
            </a:extLst>
          </p:cNvPr>
          <p:cNvSpPr txBox="1"/>
          <p:nvPr/>
        </p:nvSpPr>
        <p:spPr>
          <a:xfrm>
            <a:off x="8070515" y="4198105"/>
            <a:ext cx="4121485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</a:rPr>
              <a:t>Mark Rossiter</a:t>
            </a:r>
          </a:p>
          <a:p>
            <a:pPr algn="ctr"/>
            <a:r>
              <a:rPr lang="en-IE" sz="1600" dirty="0" err="1">
                <a:solidFill>
                  <a:schemeClr val="bg1"/>
                </a:solidFill>
              </a:rPr>
              <a:t>Gaelcholáiste</a:t>
            </a:r>
            <a:r>
              <a:rPr lang="en-IE" sz="1600" dirty="0">
                <a:solidFill>
                  <a:schemeClr val="bg1"/>
                </a:solidFill>
              </a:rPr>
              <a:t> an </a:t>
            </a:r>
            <a:r>
              <a:rPr lang="en-IE" sz="1600" dirty="0" err="1">
                <a:solidFill>
                  <a:schemeClr val="bg1"/>
                </a:solidFill>
              </a:rPr>
              <a:t>Phiarsaigh</a:t>
            </a:r>
            <a:endParaRPr lang="en-I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8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D3EF-374C-F4A5-A5EE-E1F2B30B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3D83-B23D-EAED-54CE-EABCEB0A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2" y="365125"/>
            <a:ext cx="10307197" cy="1325563"/>
          </a:xfrm>
        </p:spPr>
        <p:txBody>
          <a:bodyPr>
            <a:normAutofit/>
          </a:bodyPr>
          <a:lstStyle/>
          <a:p>
            <a:r>
              <a:rPr lang="en-GB" sz="4400">
                <a:solidFill>
                  <a:srgbClr val="1987A8"/>
                </a:solidFill>
              </a:rPr>
              <a:t>Key Learning Reflection - Activity</a:t>
            </a:r>
            <a:endParaRPr lang="en-IE" sz="4400">
              <a:solidFill>
                <a:srgbClr val="1987A8"/>
              </a:solidFill>
              <a:cs typeface="Arial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7B0ADF8-BA4A-3ECA-4FB9-61C3CEEAF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DE80533-F07B-4459-EF77-043814853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625028"/>
              </p:ext>
            </p:extLst>
          </p:nvPr>
        </p:nvGraphicFramePr>
        <p:xfrm>
          <a:off x="2052320" y="1788160"/>
          <a:ext cx="8930640" cy="435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5A298DF-FF95-2198-DA2C-5B8410D923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490278"/>
              </p:ext>
            </p:extLst>
          </p:nvPr>
        </p:nvGraphicFramePr>
        <p:xfrm>
          <a:off x="1787585" y="0"/>
          <a:ext cx="9713686" cy="749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2055F0F-055F-DAA5-617E-19824C343574}"/>
              </a:ext>
            </a:extLst>
          </p:cNvPr>
          <p:cNvSpPr txBox="1"/>
          <p:nvPr/>
        </p:nvSpPr>
        <p:spPr>
          <a:xfrm>
            <a:off x="673168" y="579099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5F0D6-1D6C-DD85-834B-D628208DBB56}"/>
              </a:ext>
            </a:extLst>
          </p:cNvPr>
          <p:cNvSpPr txBox="1"/>
          <p:nvPr/>
        </p:nvSpPr>
        <p:spPr>
          <a:xfrm>
            <a:off x="1240644" y="6233810"/>
            <a:ext cx="44828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E85AA"/>
                </a:solidFill>
                <a:ea typeface="+mn-lt"/>
                <a:cs typeface="+mn-lt"/>
              </a:rPr>
              <a:t> Reflective Model, Rolfe et al (2001)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96129-0D21-7EA1-DD30-9A818DA97B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44" y="4612454"/>
            <a:ext cx="1623351" cy="1623351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204788A2-AC91-6288-300C-BF52CAAC71B8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AA746-6879-C14B-CE6A-D533438C788B}"/>
              </a:ext>
            </a:extLst>
          </p:cNvPr>
          <p:cNvSpPr txBox="1"/>
          <p:nvPr/>
        </p:nvSpPr>
        <p:spPr>
          <a:xfrm rot="16200000">
            <a:off x="-806359" y="2802893"/>
            <a:ext cx="2539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0048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EFD9-0D20-F7F8-B3AC-21AEF6D3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6787-858D-9D94-B965-BE3D752D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en-IE"/>
              <a:t>In this session we ... </a:t>
            </a:r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EC6D4007-FCEE-CA77-D9D0-43AC0F268058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B5405D1A-4D3C-E5D9-05FB-B9A77E23F8FA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1C6413-275D-222B-E24F-6A167779A450}"/>
              </a:ext>
            </a:extLst>
          </p:cNvPr>
          <p:cNvGrpSpPr/>
          <p:nvPr/>
        </p:nvGrpSpPr>
        <p:grpSpPr>
          <a:xfrm>
            <a:off x="-4435843" y="601502"/>
            <a:ext cx="15175496" cy="6667172"/>
            <a:chOff x="-4435843" y="601502"/>
            <a:chExt cx="15175496" cy="66671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FD49D9-0B35-8136-2797-AC1303AE8329}"/>
                </a:ext>
              </a:extLst>
            </p:cNvPr>
            <p:cNvSpPr/>
            <p:nvPr/>
          </p:nvSpPr>
          <p:spPr>
            <a:xfrm>
              <a:off x="2040432" y="2363413"/>
              <a:ext cx="869922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895350"/>
              <a:r>
                <a:rPr lang="en-IE" sz="2800">
                  <a:solidFill>
                    <a:schemeClr val="bg1"/>
                  </a:solidFill>
                  <a:ea typeface="Calibri"/>
                  <a:cs typeface="Arial"/>
                </a:rPr>
                <a:t>considered the role of the leader to ensure inclusion and access into TY.</a:t>
              </a:r>
              <a:endParaRPr lang="en-US" sz="280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B008DB3-7AAD-1D21-CC86-B4870154C2D6}"/>
                </a:ext>
              </a:extLst>
            </p:cNvPr>
            <p:cNvSpPr/>
            <p:nvPr/>
          </p:nvSpPr>
          <p:spPr>
            <a:xfrm>
              <a:off x="2040432" y="4495430"/>
              <a:ext cx="869922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4375" lvl="0"/>
              <a:r>
                <a:rPr lang="en-IE" sz="2800">
                  <a:solidFill>
                    <a:schemeClr val="bg1"/>
                  </a:solidFill>
                  <a:ea typeface="Calibri"/>
                  <a:cs typeface="Arial"/>
                </a:rPr>
                <a:t>enabled leaders to support the work of the TY Core Team.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D849CE-5F3E-D5FE-8D3D-0E2E6FE22E57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3BC7BD04-271E-ACEB-7196-32B382A3EB05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7EDADC4-19B5-F7AF-6A68-1FE05ADD73CF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FAF93E6-F2C0-6110-7649-1D62FFBB3E8A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411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0993D-D3CD-3728-E611-B25D0BD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F304C-0A01-30BA-6124-D659B81C5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0346" y="5928127"/>
            <a:ext cx="2620467" cy="694944"/>
            <a:chOff x="2651612" y="5220826"/>
            <a:chExt cx="2620467" cy="694944"/>
          </a:xfrm>
        </p:grpSpPr>
        <p:pic>
          <p:nvPicPr>
            <p:cNvPr id="7" name="Graphic 6" descr="Email with solid fill">
              <a:extLst>
                <a:ext uri="{FF2B5EF4-FFF2-40B4-BE49-F238E27FC236}">
                  <a16:creationId xmlns:a16="http://schemas.microsoft.com/office/drawing/2014/main" id="{4E1323C1-76A7-576F-A766-2F6D61BCFF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51612" y="5220826"/>
              <a:ext cx="694944" cy="6949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ADA86-C1F4-4AF6-2097-B87E61B5606D}"/>
                </a:ext>
              </a:extLst>
            </p:cNvPr>
            <p:cNvSpPr txBox="1"/>
            <p:nvPr/>
          </p:nvSpPr>
          <p:spPr>
            <a:xfrm>
              <a:off x="3268019" y="5461731"/>
              <a:ext cx="2004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transitionyear@oide.ie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2F3C03-BB04-451D-D665-439CF436A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7718" y="6434660"/>
            <a:ext cx="2410887" cy="419100"/>
            <a:chOff x="7806465" y="5390891"/>
            <a:chExt cx="2410887" cy="4191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B3D14A-E865-0113-4B69-20B252D2E7E6}"/>
                </a:ext>
              </a:extLst>
            </p:cNvPr>
            <p:cNvSpPr txBox="1"/>
            <p:nvPr/>
          </p:nvSpPr>
          <p:spPr>
            <a:xfrm>
              <a:off x="8213292" y="5409171"/>
              <a:ext cx="2004060" cy="376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@oide_Ireland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20F860-8DBC-8272-73AD-C10204A0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6465" y="5390891"/>
              <a:ext cx="447675" cy="41910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4D8372D-19C3-2A06-DE66-1CE334AD1EA3}"/>
              </a:ext>
            </a:extLst>
          </p:cNvPr>
          <p:cNvSpPr txBox="1">
            <a:spLocks/>
          </p:cNvSpPr>
          <p:nvPr/>
        </p:nvSpPr>
        <p:spPr>
          <a:xfrm>
            <a:off x="5832875" y="3104110"/>
            <a:ext cx="5846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8000" b="1" dirty="0">
                <a:cs typeface="Dreaming Outloud Script Pro"/>
              </a:rPr>
              <a:t>https://forms.office.com/e/EsvQ1ZiGLY</a:t>
            </a:r>
            <a:endParaRPr lang="ga-IE" sz="8000" b="1" dirty="0">
              <a:cs typeface="Dreaming Outloud Script Pr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C7D29C-F370-59B3-8955-2F15C7597D77}"/>
              </a:ext>
            </a:extLst>
          </p:cNvPr>
          <p:cNvSpPr>
            <a:spLocks noGrp="1"/>
          </p:cNvSpPr>
          <p:nvPr/>
        </p:nvSpPr>
        <p:spPr>
          <a:xfrm>
            <a:off x="1464591" y="72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E85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dirty="0">
                <a:solidFill>
                  <a:srgbClr val="1987A8"/>
                </a:solidFill>
                <a:cs typeface="Dreaming Outloud Script Pro"/>
              </a:rPr>
              <a:t>Feedback</a:t>
            </a:r>
            <a:endParaRPr lang="ga-IE" sz="4800" dirty="0">
              <a:solidFill>
                <a:srgbClr val="1987A8"/>
              </a:solidFill>
              <a:cs typeface="Dreaming Outloud Script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BA064-1941-2960-95FA-C99DF96F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979" y="1427203"/>
            <a:ext cx="3545050" cy="4595567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FD7774C9-F83C-1865-3C56-4C3827BF1FD0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38">
            <a:extLst>
              <a:ext uri="{FF2B5EF4-FFF2-40B4-BE49-F238E27FC236}">
                <a16:creationId xmlns:a16="http://schemas.microsoft.com/office/drawing/2014/main" id="{F3C77590-657C-7086-73C3-E9F47BE6E7A8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0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6"/>
    </mc:Choice>
    <mc:Fallback xmlns="">
      <p:transition spd="slow" advTm="1140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4D71D-9457-1370-DD07-C475712C4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C856C9-02C5-58D4-0125-02BE6CBAAB65}"/>
              </a:ext>
            </a:extLst>
          </p:cNvPr>
          <p:cNvGraphicFramePr/>
          <p:nvPr/>
        </p:nvGraphicFramePr>
        <p:xfrm>
          <a:off x="404260" y="2048256"/>
          <a:ext cx="11558016" cy="393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ject 32">
            <a:extLst>
              <a:ext uri="{FF2B5EF4-FFF2-40B4-BE49-F238E27FC236}">
                <a16:creationId xmlns:a16="http://schemas.microsoft.com/office/drawing/2014/main" id="{1CDD8678-654B-2E3A-7EBA-9A3B9C7672BC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D44A61AE-075E-2CB0-4376-2CD5003D3C8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45AC9-21DA-BBD0-1D1D-E95E515D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4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ga-IE" sz="8000" b="1" dirty="0">
                <a:cs typeface="Dreaming Outloud Script Pro"/>
              </a:rPr>
              <a:t>Míle buíochas</a:t>
            </a:r>
          </a:p>
        </p:txBody>
      </p:sp>
    </p:spTree>
    <p:extLst>
      <p:ext uri="{BB962C8B-B14F-4D97-AF65-F5344CB8AC3E}">
        <p14:creationId xmlns:p14="http://schemas.microsoft.com/office/powerpoint/2010/main" val="409287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3" y="0"/>
            <a:ext cx="10515600" cy="1325563"/>
          </a:xfrm>
        </p:spPr>
        <p:txBody>
          <a:bodyPr/>
          <a:lstStyle/>
          <a:p>
            <a:r>
              <a:rPr lang="en-IE" dirty="0">
                <a:solidFill>
                  <a:srgbClr val="1987A8"/>
                </a:solidFill>
              </a:rPr>
              <a:t>Professional Learning Booklet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2833D-E64C-1C8E-6BBD-9398C901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190" y="1420659"/>
            <a:ext cx="3336808" cy="4718884"/>
          </a:xfrm>
          <a:prstGeom prst="rect">
            <a:avLst/>
          </a:prstGeom>
          <a:solidFill>
            <a:srgbClr val="2A6D86"/>
          </a:solidFill>
          <a:ln w="57150">
            <a:solidFill>
              <a:srgbClr val="1987A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95CE5B-21B6-78AF-BFF5-6606B3E4F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38" y="1674786"/>
            <a:ext cx="3108979" cy="4030273"/>
          </a:xfrm>
          <a:prstGeom prst="rect">
            <a:avLst/>
          </a:prstGeom>
        </p:spPr>
      </p:pic>
      <p:sp>
        <p:nvSpPr>
          <p:cNvPr id="3" name="object 32">
            <a:extLst>
              <a:ext uri="{FF2B5EF4-FFF2-40B4-BE49-F238E27FC236}">
                <a16:creationId xmlns:a16="http://schemas.microsoft.com/office/drawing/2014/main" id="{6D9D79A2-9E2C-9EF9-C59D-5B412A76740A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id="{5F16BA58-38CC-6702-13B4-4D35230769D9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extLst>
      <p:ext uri="{BB962C8B-B14F-4D97-AF65-F5344CB8AC3E}">
        <p14:creationId xmlns:p14="http://schemas.microsoft.com/office/powerpoint/2010/main" val="31880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9FCC9-8054-5377-CFAA-0DF4FD56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A21F-2771-43E2-0B9F-F62D2730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43" y="95096"/>
            <a:ext cx="10515600" cy="1325563"/>
          </a:xfrm>
        </p:spPr>
        <p:txBody>
          <a:bodyPr/>
          <a:lstStyle/>
          <a:p>
            <a:r>
              <a:rPr lang="en-IE"/>
              <a:t>In this session we will...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15BE01-7249-67A6-EEE0-867C22F5A643}"/>
              </a:ext>
            </a:extLst>
          </p:cNvPr>
          <p:cNvGrpSpPr/>
          <p:nvPr/>
        </p:nvGrpSpPr>
        <p:grpSpPr>
          <a:xfrm>
            <a:off x="-4435843" y="601502"/>
            <a:ext cx="15175496" cy="6667172"/>
            <a:chOff x="-4435843" y="601502"/>
            <a:chExt cx="15175496" cy="66671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B2200A-2C13-76AC-8971-0F6126711853}"/>
                </a:ext>
              </a:extLst>
            </p:cNvPr>
            <p:cNvSpPr/>
            <p:nvPr/>
          </p:nvSpPr>
          <p:spPr>
            <a:xfrm>
              <a:off x="2040432" y="2363413"/>
              <a:ext cx="869922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895350"/>
              <a:r>
                <a:rPr lang="en-IE" sz="2800">
                  <a:solidFill>
                    <a:schemeClr val="bg1"/>
                  </a:solidFill>
                  <a:ea typeface="Calibri"/>
                  <a:cs typeface="Arial"/>
                </a:rPr>
                <a:t>consider the role of the leader to ensure inclusion and access into TY.</a:t>
              </a:r>
              <a:endParaRPr lang="en-US" sz="2800">
                <a:solidFill>
                  <a:schemeClr val="bg1"/>
                </a:solidFill>
                <a:ea typeface="Calibri"/>
                <a:cs typeface="Arial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66F7F4-344F-EB43-12C9-6C3CAB1FDAC6}"/>
                </a:ext>
              </a:extLst>
            </p:cNvPr>
            <p:cNvSpPr/>
            <p:nvPr/>
          </p:nvSpPr>
          <p:spPr>
            <a:xfrm>
              <a:off x="2040432" y="4495430"/>
              <a:ext cx="8699221" cy="1008000"/>
            </a:xfrm>
            <a:prstGeom prst="roundRect">
              <a:avLst/>
            </a:prstGeom>
            <a:solidFill>
              <a:srgbClr val="24647C"/>
            </a:solidFill>
            <a:ln>
              <a:solidFill>
                <a:srgbClr val="24647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714375"/>
              <a:r>
                <a:rPr lang="en-IE" sz="2800">
                  <a:solidFill>
                    <a:schemeClr val="bg1"/>
                  </a:solidFill>
                  <a:ea typeface="Calibri"/>
                  <a:cs typeface="Arial"/>
                </a:rPr>
                <a:t>enable leaders to support the work of the TY Core Team.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5C89F0-DC9D-68F9-0166-AECA5603B8AF}"/>
                </a:ext>
              </a:extLst>
            </p:cNvPr>
            <p:cNvGrpSpPr/>
            <p:nvPr/>
          </p:nvGrpSpPr>
          <p:grpSpPr>
            <a:xfrm>
              <a:off x="-4435843" y="601502"/>
              <a:ext cx="7007068" cy="6667172"/>
              <a:chOff x="-4435843" y="601502"/>
              <a:chExt cx="7007068" cy="6667172"/>
            </a:xfrm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A08B7203-7AC8-E46E-9706-56326FFFA585}"/>
                  </a:ext>
                </a:extLst>
              </p:cNvPr>
              <p:cNvSpPr/>
              <p:nvPr/>
            </p:nvSpPr>
            <p:spPr>
              <a:xfrm>
                <a:off x="-4435843" y="601502"/>
                <a:ext cx="6667172" cy="6667172"/>
              </a:xfrm>
              <a:prstGeom prst="blockArc">
                <a:avLst>
                  <a:gd name="adj1" fmla="val 18900000"/>
                  <a:gd name="adj2" fmla="val 2700000"/>
                  <a:gd name="adj3" fmla="val 324"/>
                </a:avLst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10000"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7034C58-C40A-498B-D656-609B372AD429}"/>
                  </a:ext>
                </a:extLst>
              </p:cNvPr>
              <p:cNvSpPr/>
              <p:nvPr/>
            </p:nvSpPr>
            <p:spPr>
              <a:xfrm>
                <a:off x="1491233" y="2333737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A7E2B6-D72E-6A25-FB1C-8E50EE3F2160}"/>
                  </a:ext>
                </a:extLst>
              </p:cNvPr>
              <p:cNvSpPr/>
              <p:nvPr/>
            </p:nvSpPr>
            <p:spPr>
              <a:xfrm>
                <a:off x="1491233" y="4456446"/>
                <a:ext cx="1079992" cy="1079992"/>
              </a:xfrm>
              <a:prstGeom prst="ellipse">
                <a:avLst/>
              </a:prstGeom>
              <a:solidFill>
                <a:srgbClr val="0E85AA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z="300000" prstMaterial="metal">
                <a:bevelT w="88900" h="889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IE"/>
              </a:p>
            </p:txBody>
          </p:sp>
        </p:grpSp>
      </p:grpSp>
      <p:sp>
        <p:nvSpPr>
          <p:cNvPr id="5" name="object 32">
            <a:extLst>
              <a:ext uri="{FF2B5EF4-FFF2-40B4-BE49-F238E27FC236}">
                <a16:creationId xmlns:a16="http://schemas.microsoft.com/office/drawing/2014/main" id="{78DD8515-54A4-2487-6175-8408034A7216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AA569347-8716-E255-06D1-30D7EDABA444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</p:spTree>
    <p:extLst>
      <p:ext uri="{BB962C8B-B14F-4D97-AF65-F5344CB8AC3E}">
        <p14:creationId xmlns:p14="http://schemas.microsoft.com/office/powerpoint/2010/main" val="383013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60570-9ACA-1113-8E60-773BCA39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2">
            <a:extLst>
              <a:ext uri="{FF2B5EF4-FFF2-40B4-BE49-F238E27FC236}">
                <a16:creationId xmlns:a16="http://schemas.microsoft.com/office/drawing/2014/main" id="{4C4027C4-9BFC-F486-A6BC-B0B0DDBC9DAF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38">
            <a:extLst>
              <a:ext uri="{FF2B5EF4-FFF2-40B4-BE49-F238E27FC236}">
                <a16:creationId xmlns:a16="http://schemas.microsoft.com/office/drawing/2014/main" id="{091B260F-A865-3AFD-7395-035C7AB6C3F8}"/>
              </a:ext>
            </a:extLst>
          </p:cNvPr>
          <p:cNvSpPr txBox="1"/>
          <p:nvPr/>
        </p:nvSpPr>
        <p:spPr>
          <a:xfrm rot="16200000">
            <a:off x="-1452765" y="3152443"/>
            <a:ext cx="3952133" cy="5531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@R18CD.tmp"/>
                <a:ea typeface="+mn-ea"/>
                <a:cs typeface="Z@R18CD.tmp"/>
              </a:rPr>
              <a:t>Leadership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652B2-D1B2-EBBA-DB03-98EA9F0AF499}"/>
              </a:ext>
            </a:extLst>
          </p:cNvPr>
          <p:cNvSpPr txBox="1"/>
          <p:nvPr/>
        </p:nvSpPr>
        <p:spPr>
          <a:xfrm>
            <a:off x="1131312" y="1534797"/>
            <a:ext cx="4964688" cy="440120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n-GB" sz="2800" dirty="0">
              <a:cs typeface="Arial" panose="020B0604020202020204"/>
            </a:endParaRPr>
          </a:p>
          <a:p>
            <a:pPr marL="457200" indent="-4572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GB" sz="2800" dirty="0">
                <a:cs typeface="Arial" panose="020B0604020202020204"/>
              </a:rPr>
              <a:t>TY is a stand-alone senior cycle programme with a clear developmental purpose</a:t>
            </a:r>
          </a:p>
          <a:p>
            <a:pPr>
              <a:lnSpc>
                <a:spcPct val="100000"/>
              </a:lnSpc>
            </a:pPr>
            <a:endParaRPr lang="en-GB" sz="2800" dirty="0">
              <a:cs typeface="Arial" panose="020B0604020202020204"/>
            </a:endParaRPr>
          </a:p>
          <a:p>
            <a:pPr marL="457200" indent="-4572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GB" sz="2800" dirty="0">
                <a:cs typeface="Arial" panose="020B0604020202020204"/>
              </a:rPr>
              <a:t>TY supports students to become more adaptable, empathetic, competent, and resilient people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44BF7-6EF3-6AE4-47EF-29F81F63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050" y="1685969"/>
            <a:ext cx="4662580" cy="40988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9DFA25-49FF-CE66-A796-FF9CDD0F9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09" y="1634968"/>
            <a:ext cx="4767041" cy="430103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0CF7B-4302-5CDE-8250-D17D88F46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14809" y="1584882"/>
            <a:ext cx="4767041" cy="430103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 descr="Person holding Earth">
            <a:extLst>
              <a:ext uri="{FF2B5EF4-FFF2-40B4-BE49-F238E27FC236}">
                <a16:creationId xmlns:a16="http://schemas.microsoft.com/office/drawing/2014/main" id="{C3770256-2C57-BF1E-711E-DEBA316E1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25" y="1534797"/>
            <a:ext cx="5609230" cy="441625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50600-366A-B5A5-63EB-CFD602DC273D}"/>
              </a:ext>
            </a:extLst>
          </p:cNvPr>
          <p:cNvSpPr txBox="1"/>
          <p:nvPr/>
        </p:nvSpPr>
        <p:spPr>
          <a:xfrm>
            <a:off x="1240617" y="249740"/>
            <a:ext cx="7866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dirty="0">
                <a:solidFill>
                  <a:srgbClr val="0E85AA"/>
                </a:solidFill>
              </a:rPr>
              <a:t>What is Transition Year?</a:t>
            </a:r>
            <a:r>
              <a:rPr lang="en-IE" sz="4400" b="1" dirty="0">
                <a:solidFill>
                  <a:srgbClr val="0E85AA"/>
                </a:solidFill>
              </a:rPr>
              <a:t> </a:t>
            </a:r>
            <a:endParaRPr lang="en-IE" sz="4400" dirty="0">
              <a:solidFill>
                <a:srgbClr val="0E85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0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16F59-85B4-42D7-734F-C4C8372A7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227" y="1870576"/>
            <a:ext cx="3587934" cy="4724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A7F07-0B4A-677F-C3A5-D49EB011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6" y="324194"/>
            <a:ext cx="8904514" cy="1013450"/>
          </a:xfrm>
        </p:spPr>
        <p:txBody>
          <a:bodyPr>
            <a:normAutofit fontScale="90000"/>
          </a:bodyPr>
          <a:lstStyle/>
          <a:p>
            <a:r>
              <a:rPr lang="en-US"/>
              <a:t>Student Dimensions </a:t>
            </a:r>
            <a:br>
              <a:rPr lang="en-US"/>
            </a:br>
            <a:r>
              <a:rPr lang="en-US"/>
              <a:t>Developmental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5F5A4-6ABC-662F-8918-E9415EC3C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3191" y="-25257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IE" sz="3600">
              <a:solidFill>
                <a:srgbClr val="24647C"/>
              </a:solidFill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5" name="Picture 4" descr="A diagram of a diagram of a senior cycle&#10;&#10;AI-generated content may be incorrect.">
            <a:extLst>
              <a:ext uri="{FF2B5EF4-FFF2-40B4-BE49-F238E27FC236}">
                <a16:creationId xmlns:a16="http://schemas.microsoft.com/office/drawing/2014/main" id="{BE39A1FA-27AD-BFD3-A397-CE0DD08F9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904" y="2143429"/>
            <a:ext cx="4662580" cy="40988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FA2D6E4-E21C-3B95-3A81-FBC086684E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603" y="1337644"/>
            <a:ext cx="11145398" cy="5245398"/>
          </a:xfrm>
          <a:prstGeom prst="rect">
            <a:avLst/>
          </a:prstGeom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435A108C-26A8-BA25-0266-04857A989165}"/>
              </a:ext>
            </a:extLst>
          </p:cNvPr>
          <p:cNvSpPr/>
          <p:nvPr/>
        </p:nvSpPr>
        <p:spPr>
          <a:xfrm flipH="1">
            <a:off x="1345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7701" marR="3081" lvl="0" indent="-2695" algn="ctr" defTabSz="554492" rtl="0" eaLnBrk="1" fontAlgn="auto" latinLnBrk="0" hangingPunct="1">
              <a:lnSpc>
                <a:spcPct val="101699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@R18CD.tmp"/>
              <a:ea typeface="+mn-ea"/>
              <a:cs typeface="Z@R18CD.tmp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C2273-46EE-565E-7A87-2D3B8EDCF1B3}"/>
              </a:ext>
            </a:extLst>
          </p:cNvPr>
          <p:cNvSpPr txBox="1"/>
          <p:nvPr/>
        </p:nvSpPr>
        <p:spPr>
          <a:xfrm rot="16200000">
            <a:off x="-1266081" y="2480502"/>
            <a:ext cx="355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5619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4A5FD-6E65-CF93-E7BA-A3E3C4B3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848" y="365125"/>
            <a:ext cx="9673952" cy="1325563"/>
          </a:xfrm>
        </p:spPr>
        <p:txBody>
          <a:bodyPr anchor="ctr">
            <a:normAutofit/>
          </a:bodyPr>
          <a:lstStyle/>
          <a:p>
            <a:r>
              <a:rPr lang="en-IE"/>
              <a:t>Inclusion by </a:t>
            </a:r>
            <a:r>
              <a:rPr lang="en-IE" dirty="0"/>
              <a:t>Design1</a:t>
            </a:r>
            <a:r>
              <a:rPr lang="en-IE" b="1"/>
              <a:t>  </a:t>
            </a:r>
            <a:br>
              <a:rPr lang="en-IE" b="1"/>
            </a:br>
            <a:endParaRPr lang="en-IE" sz="380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094B186-93C5-B901-9ACD-3CB4E3068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3" name="Picture 2" descr="A close up of a puzzle&#10;&#10;AI-generated content may be incorrect.">
            <a:extLst>
              <a:ext uri="{FF2B5EF4-FFF2-40B4-BE49-F238E27FC236}">
                <a16:creationId xmlns:a16="http://schemas.microsoft.com/office/drawing/2014/main" id="{F863825C-8FAB-D21C-52E6-D4B4AE5CCD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BF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72993">
            <a:off x="7573799" y="1166821"/>
            <a:ext cx="4218317" cy="403806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7999B-BCFA-587B-5927-2837E3A8E8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3403" r="12666" b="7577"/>
          <a:stretch>
            <a:fillRect/>
          </a:stretch>
        </p:blipFill>
        <p:spPr>
          <a:xfrm>
            <a:off x="1000276" y="1092053"/>
            <a:ext cx="7011837" cy="5818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B2FCF-A1C5-1819-2904-16C85170C9BA}"/>
              </a:ext>
            </a:extLst>
          </p:cNvPr>
          <p:cNvSpPr txBox="1"/>
          <p:nvPr/>
        </p:nvSpPr>
        <p:spPr>
          <a:xfrm>
            <a:off x="2148493" y="2376659"/>
            <a:ext cx="471540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u="sng">
                <a:solidFill>
                  <a:srgbClr val="0E85AA"/>
                </a:solidFill>
              </a:rPr>
              <a:t>1: Inclusive Access &amp; Participation in TY</a:t>
            </a:r>
            <a:endParaRPr lang="en-GB" sz="2400" b="1" u="sng">
              <a:solidFill>
                <a:srgbClr val="0E85AA"/>
              </a:solidFill>
              <a:cs typeface="Arial"/>
            </a:endParaRPr>
          </a:p>
          <a:p>
            <a:endParaRPr lang="en-GB" sz="2400" b="1" u="sng">
              <a:solidFill>
                <a:srgbClr val="0E85AA"/>
              </a:solidFill>
            </a:endParaRPr>
          </a:p>
          <a:p>
            <a:r>
              <a:rPr lang="en-GB" sz="2400" b="1" i="1" dirty="0">
                <a:solidFill>
                  <a:srgbClr val="0E85AA"/>
                </a:solidFill>
              </a:rPr>
              <a:t>How do we ensure that our TY Programme </a:t>
            </a:r>
            <a:r>
              <a:rPr lang="en-GB" sz="2400" b="1" i="1">
                <a:solidFill>
                  <a:srgbClr val="0E85AA"/>
                </a:solidFill>
              </a:rPr>
              <a:t>provides access and inclusion for all?(6 mins)</a:t>
            </a:r>
            <a:endParaRPr lang="en-GB" sz="2400" b="1" i="1">
              <a:solidFill>
                <a:srgbClr val="0E85AA"/>
              </a:solidFill>
              <a:cs typeface="Arial"/>
            </a:endParaRPr>
          </a:p>
          <a:p>
            <a:endParaRPr lang="en-IE"/>
          </a:p>
        </p:txBody>
      </p:sp>
      <p:pic>
        <p:nvPicPr>
          <p:cNvPr id="1026" name="Picture 2" descr="A group of people with arrows&#10;&#10;Description automatically generated">
            <a:extLst>
              <a:ext uri="{FF2B5EF4-FFF2-40B4-BE49-F238E27FC236}">
                <a16:creationId xmlns:a16="http://schemas.microsoft.com/office/drawing/2014/main" id="{93F75D76-5F1B-8476-638D-293121DA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48" y="5812722"/>
            <a:ext cx="762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32">
            <a:extLst>
              <a:ext uri="{FF2B5EF4-FFF2-40B4-BE49-F238E27FC236}">
                <a16:creationId xmlns:a16="http://schemas.microsoft.com/office/drawing/2014/main" id="{8213CB42-6ED8-66F7-52A8-396C894F922E}"/>
              </a:ext>
            </a:extLst>
          </p:cNvPr>
          <p:cNvSpPr/>
          <p:nvPr/>
        </p:nvSpPr>
        <p:spPr>
          <a:xfrm>
            <a:off x="-12399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9448E-263A-43D6-FFDA-6BECBD555CB2}"/>
              </a:ext>
            </a:extLst>
          </p:cNvPr>
          <p:cNvSpPr txBox="1"/>
          <p:nvPr/>
        </p:nvSpPr>
        <p:spPr>
          <a:xfrm rot="16200000">
            <a:off x="-1756567" y="2370169"/>
            <a:ext cx="4351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96744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E6AA-07EF-6545-0A6C-6E3A063B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A85B-366E-A6ED-9BAF-EF279CCB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020" y="365125"/>
            <a:ext cx="10050780" cy="1325563"/>
          </a:xfrm>
        </p:spPr>
        <p:txBody>
          <a:bodyPr anchor="ctr">
            <a:normAutofit/>
          </a:bodyPr>
          <a:lstStyle/>
          <a:p>
            <a:r>
              <a:rPr lang="en-IE" dirty="0"/>
              <a:t>Inclusion by Design 2</a:t>
            </a:r>
            <a:r>
              <a:rPr lang="en-IE" b="1" dirty="0"/>
              <a:t>  </a:t>
            </a:r>
            <a:br>
              <a:rPr lang="en-IE" b="1" dirty="0"/>
            </a:br>
            <a:endParaRPr lang="en-IE" sz="3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D8B3886-F798-E940-36BE-F24BCBA4A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D243E-2CE7-D6BB-206A-203C793C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3403" r="12666" b="7577"/>
          <a:stretch>
            <a:fillRect/>
          </a:stretch>
        </p:blipFill>
        <p:spPr>
          <a:xfrm>
            <a:off x="713821" y="1278152"/>
            <a:ext cx="7586931" cy="5658924"/>
          </a:xfrm>
          <a:prstGeom prst="rect">
            <a:avLst/>
          </a:prstGeom>
        </p:spPr>
      </p:pic>
      <p:pic>
        <p:nvPicPr>
          <p:cNvPr id="1026" name="Picture 2" descr="A group of people with arrows&#10;&#10;Description automatically generated">
            <a:extLst>
              <a:ext uri="{FF2B5EF4-FFF2-40B4-BE49-F238E27FC236}">
                <a16:creationId xmlns:a16="http://schemas.microsoft.com/office/drawing/2014/main" id="{1A61B726-253B-296B-A1DB-49AA4865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48" y="5618901"/>
            <a:ext cx="762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C252D-822F-B4E9-FB68-BFE34073BAC9}"/>
              </a:ext>
            </a:extLst>
          </p:cNvPr>
          <p:cNvSpPr txBox="1"/>
          <p:nvPr/>
        </p:nvSpPr>
        <p:spPr>
          <a:xfrm>
            <a:off x="1970733" y="2227445"/>
            <a:ext cx="5405888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2: </a:t>
            </a:r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TY, School Identity &amp;</a:t>
            </a:r>
            <a:r>
              <a:rPr lang="en-GB" sz="2400" b="1" u="sng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u="sng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Community</a:t>
            </a:r>
            <a:r>
              <a:rPr lang="en-US" sz="2400" dirty="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GB" sz="2400" dirty="0">
                <a:latin typeface="Arial"/>
                <a:ea typeface="Segoe UI"/>
                <a:cs typeface="Segoe UI"/>
              </a:rPr>
              <a:t>​</a:t>
            </a:r>
          </a:p>
          <a:p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How is the voice of our 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whole community</a:t>
            </a:r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(students, staff,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parents, wider community)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reflected in our TY programme?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How could we build on 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this further</a:t>
            </a:r>
            <a:r>
              <a:rPr lang="en-GB" sz="2400" b="1" i="1" baseline="0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?</a:t>
            </a:r>
            <a:r>
              <a:rPr lang="en-GB" sz="2400" b="1" i="1" dirty="0">
                <a:solidFill>
                  <a:srgbClr val="0E85AA"/>
                </a:solidFill>
                <a:latin typeface="Arial"/>
                <a:ea typeface="Segoe UI"/>
                <a:cs typeface="Segoe UI"/>
              </a:rPr>
              <a:t>   (6 mins)</a:t>
            </a:r>
            <a:endParaRPr lang="en-GB" sz="2400" b="1" i="1" baseline="0" dirty="0">
              <a:solidFill>
                <a:srgbClr val="0E85AA"/>
              </a:solidFill>
              <a:latin typeface="Arial"/>
              <a:ea typeface="Segoe UI"/>
              <a:cs typeface="Segoe UI"/>
            </a:endParaRPr>
          </a:p>
          <a:p>
            <a:pPr algn="ctr"/>
            <a:endParaRPr lang="en-US" dirty="0"/>
          </a:p>
        </p:txBody>
      </p:sp>
      <p:sp>
        <p:nvSpPr>
          <p:cNvPr id="6" name="object 32">
            <a:extLst>
              <a:ext uri="{FF2B5EF4-FFF2-40B4-BE49-F238E27FC236}">
                <a16:creationId xmlns:a16="http://schemas.microsoft.com/office/drawing/2014/main" id="{126460B5-2A1A-C68F-F1FF-67B2C722E6CD}"/>
              </a:ext>
            </a:extLst>
          </p:cNvPr>
          <p:cNvSpPr/>
          <p:nvPr/>
        </p:nvSpPr>
        <p:spPr>
          <a:xfrm>
            <a:off x="-38181" y="3415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close up of a puzzle&#10;&#10;AI-generated content may be incorrect.">
            <a:extLst>
              <a:ext uri="{FF2B5EF4-FFF2-40B4-BE49-F238E27FC236}">
                <a16:creationId xmlns:a16="http://schemas.microsoft.com/office/drawing/2014/main" id="{70A3ECDB-E0A2-6B5A-BF32-8871C55246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BF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72993">
            <a:off x="7573799" y="1166821"/>
            <a:ext cx="4218317" cy="403806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C70BD-D6F8-46A9-60F8-3A9A86B05F39}"/>
              </a:ext>
            </a:extLst>
          </p:cNvPr>
          <p:cNvSpPr txBox="1"/>
          <p:nvPr/>
        </p:nvSpPr>
        <p:spPr>
          <a:xfrm rot="16200000">
            <a:off x="-1314182" y="2725927"/>
            <a:ext cx="3314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2770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D9E86-51B8-BD11-EA86-66C6F39AB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DD83-8F6F-4E61-EB62-051911D0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365125"/>
            <a:ext cx="10119360" cy="132556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IE"/>
              <a:t>TY Core Team</a:t>
            </a:r>
            <a:endParaRPr lang="en-IE">
              <a:cs typeface="Arial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09B542-8D88-7145-8D0D-205B68070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BB44F-439A-546D-0DA8-C807F5D9335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908300"/>
            <a:ext cx="3932238" cy="2960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cs typeface="Arial"/>
            </a:endParaRP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 b="1"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400" b="1">
              <a:cs typeface="Arial"/>
            </a:endParaRPr>
          </a:p>
          <a:p>
            <a:endParaRPr lang="en-IE" sz="2400"/>
          </a:p>
        </p:txBody>
      </p:sp>
      <p:pic>
        <p:nvPicPr>
          <p:cNvPr id="4" name="Picture 3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6438E6B2-52F5-CAA2-BD8B-DA73EFCD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406" y="1690688"/>
            <a:ext cx="3794386" cy="4342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EE98DF-A1A4-B75F-FC9E-9428E71AFBAC}"/>
              </a:ext>
            </a:extLst>
          </p:cNvPr>
          <p:cNvSpPr txBox="1"/>
          <p:nvPr/>
        </p:nvSpPr>
        <p:spPr>
          <a:xfrm>
            <a:off x="1083512" y="1615427"/>
            <a:ext cx="6440166" cy="4640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E85AA"/>
                </a:solidFill>
              </a:rPr>
              <a:t>The strongest Core TY Teams are not the biggest, they are the most aligned.</a:t>
            </a:r>
            <a:endParaRPr lang="en-US" sz="2800">
              <a:solidFill>
                <a:srgbClr val="0E85AA"/>
              </a:solidFill>
              <a:cs typeface="Arial"/>
            </a:endParaRPr>
          </a:p>
          <a:p>
            <a:r>
              <a:rPr lang="en-US" sz="2800">
                <a:solidFill>
                  <a:srgbClr val="0E85AA"/>
                </a:solidFill>
              </a:rPr>
              <a:t>They share:</a:t>
            </a:r>
            <a:endParaRPr lang="en-US" sz="2800">
              <a:solidFill>
                <a:srgbClr val="0E85AA"/>
              </a:solidFill>
              <a:cs typeface="Arial" panose="020B0604020202020204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E85AA"/>
                </a:solidFill>
              </a:rPr>
              <a:t>Clear understanding of TY’s developmental purpose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E85AA"/>
                </a:solidFill>
              </a:rPr>
              <a:t>Shared language around inclusion and student growth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E85AA"/>
                </a:solidFill>
              </a:rPr>
              <a:t>Authority to influence structures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E85AA"/>
                </a:solidFill>
              </a:rPr>
              <a:t>Connection to classroom reality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rgbClr val="0E85AA"/>
                </a:solidFill>
              </a:rPr>
              <a:t>Connection to student experience</a:t>
            </a:r>
            <a:endParaRPr lang="en-US" sz="2800">
              <a:solidFill>
                <a:srgbClr val="0E85AA"/>
              </a:solidFill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6" name="object 32">
            <a:extLst>
              <a:ext uri="{FF2B5EF4-FFF2-40B4-BE49-F238E27FC236}">
                <a16:creationId xmlns:a16="http://schemas.microsoft.com/office/drawing/2014/main" id="{FAB3C37C-2997-E1BA-4B63-E57185994B47}"/>
              </a:ext>
            </a:extLst>
          </p:cNvPr>
          <p:cNvSpPr/>
          <p:nvPr/>
        </p:nvSpPr>
        <p:spPr>
          <a:xfrm>
            <a:off x="1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4B349-91E8-3390-829A-9DA6C53ADCDB}"/>
              </a:ext>
            </a:extLst>
          </p:cNvPr>
          <p:cNvSpPr txBox="1"/>
          <p:nvPr/>
        </p:nvSpPr>
        <p:spPr>
          <a:xfrm rot="16200000">
            <a:off x="-1141282" y="2847846"/>
            <a:ext cx="3223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413754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4C4D-1768-A32C-42CC-5561E8438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6C2B-39D5-1B5C-3DD5-91108890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365125"/>
            <a:ext cx="10222230" cy="132556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IE"/>
              <a:t>TY Core Team</a:t>
            </a:r>
            <a:endParaRPr lang="en-IE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03BDF-76E2-A57A-9C37-FDA6B96C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cs typeface="Arial"/>
            </a:endParaRP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 b="1"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400" b="1">
              <a:cs typeface="Arial"/>
            </a:endParaRPr>
          </a:p>
          <a:p>
            <a:endParaRPr lang="en-IE" sz="2400"/>
          </a:p>
        </p:txBody>
      </p:sp>
      <p:pic>
        <p:nvPicPr>
          <p:cNvPr id="4" name="Picture 3" descr="A cartoon of a person standing on an arrow pointing to several people&#10;&#10;AI-generated content may be incorrect.">
            <a:extLst>
              <a:ext uri="{FF2B5EF4-FFF2-40B4-BE49-F238E27FC236}">
                <a16:creationId xmlns:a16="http://schemas.microsoft.com/office/drawing/2014/main" id="{79248293-917E-7567-DAF3-2E03DEE94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104" y="1518160"/>
            <a:ext cx="4346467" cy="49747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B1E691-FD56-03D7-49DA-613DE8B30530}"/>
              </a:ext>
            </a:extLst>
          </p:cNvPr>
          <p:cNvSpPr txBox="1"/>
          <p:nvPr/>
        </p:nvSpPr>
        <p:spPr>
          <a:xfrm>
            <a:off x="1017270" y="1518160"/>
            <a:ext cx="6102944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Senior Leadership Representation(Principal / Deputy / AP with Senior Cycle Oversight)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TY Coordinator (Operational and Pedagogical Lead)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400">
                <a:solidFill>
                  <a:srgbClr val="0E85AA"/>
                </a:solidFill>
              </a:rPr>
              <a:t>Guidance Counsellor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SEN / Inclusion Lead (SET / SEN Coordinator / Inclusion Post Holder)</a:t>
            </a:r>
            <a:endParaRPr lang="en-US" sz="2400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Representative Subject Teachers (Not Just “TY Enthusiasts”)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Student Voice (Structured, Not Tokenistic)</a:t>
            </a:r>
            <a:endParaRPr lang="en-US" sz="24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>
                <a:solidFill>
                  <a:srgbClr val="0E85AA"/>
                </a:solidFill>
              </a:rPr>
              <a:t>HSCL / Community Link (Where Relevant)</a:t>
            </a:r>
            <a:endParaRPr lang="en-US"/>
          </a:p>
          <a:p>
            <a:pPr algn="ctr"/>
            <a:endParaRPr lang="en-US"/>
          </a:p>
        </p:txBody>
      </p:sp>
      <p:sp>
        <p:nvSpPr>
          <p:cNvPr id="5" name="object 32">
            <a:extLst>
              <a:ext uri="{FF2B5EF4-FFF2-40B4-BE49-F238E27FC236}">
                <a16:creationId xmlns:a16="http://schemas.microsoft.com/office/drawing/2014/main" id="{C074D9E1-1B54-EA34-32EC-0454C8BE30A5}"/>
              </a:ext>
            </a:extLst>
          </p:cNvPr>
          <p:cNvSpPr/>
          <p:nvPr/>
        </p:nvSpPr>
        <p:spPr>
          <a:xfrm>
            <a:off x="41110" y="0"/>
            <a:ext cx="1046602" cy="6858000"/>
          </a:xfrm>
          <a:prstGeom prst="rect">
            <a:avLst/>
          </a:prstGeom>
          <a:solidFill>
            <a:srgbClr val="6D52A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567FE-972F-BCFE-261E-A445CEEECC0B}"/>
              </a:ext>
            </a:extLst>
          </p:cNvPr>
          <p:cNvSpPr txBox="1"/>
          <p:nvPr/>
        </p:nvSpPr>
        <p:spPr>
          <a:xfrm rot="16200000">
            <a:off x="-800500" y="2983103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169951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id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1CBA32D-9633-4CED-B611-F105E3FD327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ppt/theme/theme3.xml><?xml version="1.0" encoding="utf-8"?>
<a:theme xmlns:a="http://schemas.openxmlformats.org/drawingml/2006/main" name="Oide mark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48A9352F-829D-44D4-B579-607906049F50}"/>
    </a:ext>
  </a:extLst>
</a:theme>
</file>

<file path=ppt/theme/theme4.xml><?xml version="1.0" encoding="utf-8"?>
<a:theme xmlns:a="http://schemas.openxmlformats.org/drawingml/2006/main" name="Oide mark with tagline_black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09822201-E796-4FB1-86D3-6A76DC4B6A26}"/>
    </a:ext>
  </a:extLst>
</a:theme>
</file>

<file path=ppt/theme/theme5.xml><?xml version="1.0" encoding="utf-8"?>
<a:theme xmlns:a="http://schemas.openxmlformats.org/drawingml/2006/main" name="Oide mark_state gold_state green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30FD6475-0C4A-4832-AC20-0D9AA3C5D91C}"/>
    </a:ext>
  </a:extLst>
</a:theme>
</file>

<file path=ppt/theme/theme6.xml><?xml version="1.0" encoding="utf-8"?>
<a:theme xmlns:a="http://schemas.openxmlformats.org/drawingml/2006/main" name="Oide mark_state gold_state green with tagline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77A369-3919-4895-8C91-EAB787E98BE6}"/>
    </a:ext>
  </a:extLst>
</a:theme>
</file>

<file path=ppt/theme/theme7.xml><?xml version="1.0" encoding="utf-8"?>
<a:theme xmlns:a="http://schemas.openxmlformats.org/drawingml/2006/main" name="Oide mark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FF1C603C-9C99-4E02-AED6-EB9ADEA2C690}"/>
    </a:ext>
  </a:extLst>
</a:theme>
</file>

<file path=ppt/theme/theme8.xml><?xml version="1.0" encoding="utf-8"?>
<a:theme xmlns:a="http://schemas.openxmlformats.org/drawingml/2006/main" name="Oide mark and tagline_white_Oide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849D3E50-E584-415D-B5DA-6109F41AFD00}"/>
    </a:ext>
  </a:extLst>
</a:theme>
</file>

<file path=ppt/theme/theme9.xml><?xml version="1.0" encoding="utf-8"?>
<a:theme xmlns:a="http://schemas.openxmlformats.org/drawingml/2006/main" name="1_Oide blue theme_mark_state gold_state green_white tag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Oide slide deck .pptx" id="{C5A06A77-7294-465F-AE37-720F180271B2}" vid="{E036CE79-CD5E-4BD1-9A13-1D262CF540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C513CABFE58A4AA9FE939F441CF26B" ma:contentTypeVersion="13" ma:contentTypeDescription="Create a new document." ma:contentTypeScope="" ma:versionID="a39c9d36c0ec572597d54a39bf679b70">
  <xsd:schema xmlns:xsd="http://www.w3.org/2001/XMLSchema" xmlns:xs="http://www.w3.org/2001/XMLSchema" xmlns:p="http://schemas.microsoft.com/office/2006/metadata/properties" xmlns:ns2="8e85c2bb-24aa-4508-95a0-794e3aeef4e1" xmlns:ns3="ab796feb-42ac-48bc-801b-e554a12d5f6b" targetNamespace="http://schemas.microsoft.com/office/2006/metadata/properties" ma:root="true" ma:fieldsID="bebed0502cc188f5c59d3e15da66649d" ns2:_="" ns3:_="">
    <xsd:import namespace="8e85c2bb-24aa-4508-95a0-794e3aeef4e1"/>
    <xsd:import namespace="ab796feb-42ac-48bc-801b-e554a12d5f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5c2bb-24aa-4508-95a0-794e3aeef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7c90686-b975-4123-9b95-f27ff4c4f8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96feb-42ac-48bc-801b-e554a12d5f6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82108d7-18f4-46c8-9cf0-a87cc0d8f897}" ma:internalName="TaxCatchAll" ma:showField="CatchAllData" ma:web="ab796feb-42ac-48bc-801b-e554a12d5f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85c2bb-24aa-4508-95a0-794e3aeef4e1">
      <Terms xmlns="http://schemas.microsoft.com/office/infopath/2007/PartnerControls"/>
    </lcf76f155ced4ddcb4097134ff3c332f>
    <TaxCatchAll xmlns="ab796feb-42ac-48bc-801b-e554a12d5f6b" xsi:nil="true"/>
  </documentManagement>
</p:properties>
</file>

<file path=customXml/itemProps1.xml><?xml version="1.0" encoding="utf-8"?>
<ds:datastoreItem xmlns:ds="http://schemas.openxmlformats.org/officeDocument/2006/customXml" ds:itemID="{D46F981A-1B20-4061-8D37-22BEE06CB4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85c2bb-24aa-4508-95a0-794e3aeef4e1"/>
    <ds:schemaRef ds:uri="ab796feb-42ac-48bc-801b-e554a12d5f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3CEFE8-0581-4B84-BBAE-C0856B8A36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CD8D1-EADE-4F57-9114-282918616BCB}">
  <ds:schemaRefs>
    <ds:schemaRef ds:uri="http://purl.org/dc/dcmitype/"/>
    <ds:schemaRef ds:uri="8e85c2bb-24aa-4508-95a0-794e3aeef4e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ab796feb-42ac-48bc-801b-e554a12d5f6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Oide slide deck  (1)</Template>
  <TotalTime>0</TotalTime>
  <Words>810</Words>
  <Application>Microsoft Office PowerPoint</Application>
  <PresentationFormat>Widescreen</PresentationFormat>
  <Paragraphs>135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ADLaM Display</vt:lpstr>
      <vt:lpstr>Arial</vt:lpstr>
      <vt:lpstr>Calibri</vt:lpstr>
      <vt:lpstr>Calibri Light</vt:lpstr>
      <vt:lpstr>Dreaming Outloud Script Pro</vt:lpstr>
      <vt:lpstr>Quicksand</vt:lpstr>
      <vt:lpstr>Quicksand Bold</vt:lpstr>
      <vt:lpstr>Wingdings</vt:lpstr>
      <vt:lpstr>Z@R18CD.tmp</vt:lpstr>
      <vt:lpstr>Oide title slides</vt:lpstr>
      <vt:lpstr>Oide blue theme_mark_state gold_state green_white tagline</vt:lpstr>
      <vt:lpstr>Oide mark_black_white background</vt:lpstr>
      <vt:lpstr>Oide mark with tagline_black_white background</vt:lpstr>
      <vt:lpstr>Oide mark_state gold_state green_white background</vt:lpstr>
      <vt:lpstr>Oide mark_state gold_state green with tagline_white background</vt:lpstr>
      <vt:lpstr>Oide mark_white_Oide blue background</vt:lpstr>
      <vt:lpstr>Oide mark and tagline_white_Oide blue background</vt:lpstr>
      <vt:lpstr>1_Oide blue theme_mark_state gold_state green_white tagline</vt:lpstr>
      <vt:lpstr>PowerPoint Presentation</vt:lpstr>
      <vt:lpstr>Professional Learning Booklet</vt:lpstr>
      <vt:lpstr>In this session we will... </vt:lpstr>
      <vt:lpstr>PowerPoint Presentation</vt:lpstr>
      <vt:lpstr>Student Dimensions  Developmental Indicators</vt:lpstr>
      <vt:lpstr>Inclusion by Design1   </vt:lpstr>
      <vt:lpstr>Inclusion by Design 2   </vt:lpstr>
      <vt:lpstr>TY Core Team</vt:lpstr>
      <vt:lpstr>TY Core Team</vt:lpstr>
      <vt:lpstr>PowerPoint Presentation</vt:lpstr>
      <vt:lpstr>Key Learning Reflection - Activity</vt:lpstr>
      <vt:lpstr>In this session we ... </vt:lpstr>
      <vt:lpstr>PowerPoint Presentation</vt:lpstr>
      <vt:lpstr>Míle buíochas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2026-03-18T09:20:17Z</dcterms:created>
  <dcterms:modified xsi:type="dcterms:W3CDTF">2026-03-18T10:10:38Z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{"FileActivityType":"6","FileActivityTimeStamp":"2026-01-19T15:36:23.130Z","FileActivityUsersOnPage":[{"DisplayName":"Orla Jackson","Id":"orla.jackson@oide.ie"}],"FileActivityNavigationId":null}</vt:lpwstr>
  </property>
  <property fmtid="{D5CDD505-2E9C-101B-9397-08002B2CF9AE}" pid="6" name="MediaServiceImageTags">
    <vt:lpwstr/>
  </property>
  <property fmtid="{D5CDD505-2E9C-101B-9397-08002B2CF9AE}" pid="7" name="ContentTypeId">
    <vt:lpwstr>0x01010086C513CABFE58A4AA9FE939F441CF26B</vt:lpwstr>
  </property>
  <property fmtid="{D5CDD505-2E9C-101B-9397-08002B2CF9AE}" pid="8" name="Order">
    <vt:r8>25300</vt:r8>
  </property>
</Properties>
</file>