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xml" ContentType="application/vnd.openxmlformats-officedocument.presentationml.tags+xml"/>
  <Override PartName="/ppt/notesSlides/notesSlide39.xml" ContentType="application/vnd.openxmlformats-officedocument.presentationml.notesSlide+xml"/>
  <Override PartName="/ppt/tags/tag3.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4.xml" ContentType="application/vnd.openxmlformats-officedocument.presentationml.tags+xml"/>
  <Override PartName="/ppt/notesSlides/notesSlide42.xml" ContentType="application/vnd.openxmlformats-officedocument.presentationml.notesSlide+xml"/>
  <Override PartName="/ppt/tags/tag5.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6.xml" ContentType="application/vnd.openxmlformats-officedocument.presentationml.tags+xml"/>
  <Override PartName="/ppt/notesSlides/notesSlide49.xml" ContentType="application/vnd.openxmlformats-officedocument.presentationml.notesSlide+xml"/>
  <Override PartName="/ppt/tags/tag7.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8.xml" ContentType="application/vnd.openxmlformats-officedocument.presentationml.tags+xml"/>
  <Override PartName="/ppt/notesSlides/notesSlide54.xml" ContentType="application/vnd.openxmlformats-officedocument.presentationml.notesSlide+xml"/>
  <Override PartName="/ppt/tags/tag9.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91" r:id="rId1"/>
    <p:sldMasterId id="2147483800" r:id="rId2"/>
    <p:sldMasterId id="2147483804" r:id="rId3"/>
    <p:sldMasterId id="2147483808" r:id="rId4"/>
  </p:sldMasterIdLst>
  <p:notesMasterIdLst>
    <p:notesMasterId r:id="rId63"/>
  </p:notesMasterIdLst>
  <p:sldIdLst>
    <p:sldId id="2617" r:id="rId5"/>
    <p:sldId id="2289" r:id="rId6"/>
    <p:sldId id="2241" r:id="rId7"/>
    <p:sldId id="1484" r:id="rId8"/>
    <p:sldId id="2215" r:id="rId9"/>
    <p:sldId id="2214" r:id="rId10"/>
    <p:sldId id="2198" r:id="rId11"/>
    <p:sldId id="2412" r:id="rId12"/>
    <p:sldId id="2294" r:id="rId13"/>
    <p:sldId id="266" r:id="rId14"/>
    <p:sldId id="2217" r:id="rId15"/>
    <p:sldId id="2285" r:id="rId16"/>
    <p:sldId id="2286" r:id="rId17"/>
    <p:sldId id="2245" r:id="rId18"/>
    <p:sldId id="2270" r:id="rId19"/>
    <p:sldId id="2244" r:id="rId20"/>
    <p:sldId id="2291" r:id="rId21"/>
    <p:sldId id="2344" r:id="rId22"/>
    <p:sldId id="2345" r:id="rId23"/>
    <p:sldId id="2346" r:id="rId24"/>
    <p:sldId id="2347" r:id="rId25"/>
    <p:sldId id="2409" r:id="rId26"/>
    <p:sldId id="2349" r:id="rId27"/>
    <p:sldId id="2620" r:id="rId28"/>
    <p:sldId id="2352" r:id="rId29"/>
    <p:sldId id="2353" r:id="rId30"/>
    <p:sldId id="2354" r:id="rId31"/>
    <p:sldId id="2420" r:id="rId32"/>
    <p:sldId id="2355" r:id="rId33"/>
    <p:sldId id="2421" r:id="rId34"/>
    <p:sldId id="2357" r:id="rId35"/>
    <p:sldId id="2425" r:id="rId36"/>
    <p:sldId id="2362" r:id="rId37"/>
    <p:sldId id="2363" r:id="rId38"/>
    <p:sldId id="2368" r:id="rId39"/>
    <p:sldId id="2364" r:id="rId40"/>
    <p:sldId id="2365" r:id="rId41"/>
    <p:sldId id="2366" r:id="rId42"/>
    <p:sldId id="317" r:id="rId43"/>
    <p:sldId id="2343" r:id="rId44"/>
    <p:sldId id="2287" r:id="rId45"/>
    <p:sldId id="2377" r:id="rId46"/>
    <p:sldId id="2384" r:id="rId47"/>
    <p:sldId id="2376" r:id="rId48"/>
    <p:sldId id="2398" r:id="rId49"/>
    <p:sldId id="2397" r:id="rId50"/>
    <p:sldId id="2324" r:id="rId51"/>
    <p:sldId id="2426" r:id="rId52"/>
    <p:sldId id="2310" r:id="rId53"/>
    <p:sldId id="2311" r:id="rId54"/>
    <p:sldId id="2338" r:id="rId55"/>
    <p:sldId id="2340" r:id="rId56"/>
    <p:sldId id="2422" r:id="rId57"/>
    <p:sldId id="2370" r:id="rId58"/>
    <p:sldId id="2314" r:id="rId59"/>
    <p:sldId id="2403" r:id="rId60"/>
    <p:sldId id="2393" r:id="rId61"/>
    <p:sldId id="2321"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ssion 1" id="{962A24B0-CC20-449F-84DD-93589DDC7FDB}">
          <p14:sldIdLst>
            <p14:sldId id="2617"/>
            <p14:sldId id="2289"/>
            <p14:sldId id="2241"/>
            <p14:sldId id="1484"/>
            <p14:sldId id="2215"/>
            <p14:sldId id="2214"/>
            <p14:sldId id="2198"/>
            <p14:sldId id="2412"/>
            <p14:sldId id="2294"/>
            <p14:sldId id="266"/>
            <p14:sldId id="2217"/>
            <p14:sldId id="2285"/>
            <p14:sldId id="2286"/>
            <p14:sldId id="2245"/>
            <p14:sldId id="2270"/>
            <p14:sldId id="2244"/>
            <p14:sldId id="2291"/>
          </p14:sldIdLst>
        </p14:section>
        <p14:section name="Section 2" id="{2FD6E093-8010-4590-8503-4E916FA7BE33}">
          <p14:sldIdLst/>
        </p14:section>
        <p14:section name="Section 2" id="{B996822D-2435-4769-AF1F-D38EC5CB5809}">
          <p14:sldIdLst>
            <p14:sldId id="2344"/>
            <p14:sldId id="2345"/>
            <p14:sldId id="2346"/>
            <p14:sldId id="2347"/>
            <p14:sldId id="2409"/>
            <p14:sldId id="2349"/>
            <p14:sldId id="2620"/>
            <p14:sldId id="2352"/>
            <p14:sldId id="2353"/>
            <p14:sldId id="2354"/>
            <p14:sldId id="2420"/>
            <p14:sldId id="2355"/>
            <p14:sldId id="2421"/>
            <p14:sldId id="2357"/>
            <p14:sldId id="2425"/>
            <p14:sldId id="2362"/>
            <p14:sldId id="2363"/>
          </p14:sldIdLst>
        </p14:section>
        <p14:section name="Session 3" id="{556031B1-94F6-43DC-95C1-ADE9D17D2686}">
          <p14:sldIdLst>
            <p14:sldId id="2368"/>
            <p14:sldId id="2364"/>
            <p14:sldId id="2365"/>
            <p14:sldId id="2366"/>
            <p14:sldId id="317"/>
            <p14:sldId id="2343"/>
            <p14:sldId id="2287"/>
            <p14:sldId id="2377"/>
            <p14:sldId id="2384"/>
            <p14:sldId id="2376"/>
            <p14:sldId id="2398"/>
            <p14:sldId id="2397"/>
            <p14:sldId id="2324"/>
            <p14:sldId id="2426"/>
            <p14:sldId id="2310"/>
            <p14:sldId id="2311"/>
            <p14:sldId id="2338"/>
            <p14:sldId id="2340"/>
            <p14:sldId id="2422"/>
            <p14:sldId id="2370"/>
            <p14:sldId id="2314"/>
            <p14:sldId id="2403"/>
            <p14:sldId id="2393"/>
            <p14:sldId id="2321"/>
          </p14:sldIdLst>
        </p14:section>
        <p14:section name="Unused Slides" id="{84D421BB-A1D6-4C94-B326-297D4F3F904F}">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96B2"/>
    <a:srgbClr val="44A0BB"/>
    <a:srgbClr val="24647C"/>
    <a:srgbClr val="1987A8"/>
    <a:srgbClr val="9F337F"/>
    <a:srgbClr val="FF66CC"/>
    <a:srgbClr val="A13983"/>
    <a:srgbClr val="F6303F"/>
    <a:srgbClr val="E7722D"/>
    <a:srgbClr val="76BC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56902" autoAdjust="0"/>
  </p:normalViewPr>
  <p:slideViewPr>
    <p:cSldViewPr snapToGrid="0">
      <p:cViewPr varScale="1">
        <p:scale>
          <a:sx n="65" d="100"/>
          <a:sy n="65" d="100"/>
        </p:scale>
        <p:origin x="155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313444-D739-4E72-BA0C-7995AA3AD110}" type="datetimeFigureOut">
              <a:rPr lang="en-IE" smtClean="0"/>
              <a:t>15/12/2023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93D4AA-2EB8-4811-A45C-1567E45C0CAE}" type="slidenum">
              <a:rPr lang="en-IE" smtClean="0"/>
              <a:t>‹#›</a:t>
            </a:fld>
            <a:endParaRPr lang="en-IE"/>
          </a:p>
        </p:txBody>
      </p:sp>
    </p:spTree>
    <p:extLst>
      <p:ext uri="{BB962C8B-B14F-4D97-AF65-F5344CB8AC3E}">
        <p14:creationId xmlns:p14="http://schemas.microsoft.com/office/powerpoint/2010/main" val="2390132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27F17-31A8-4877-B718-D306516D8F8C}"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815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DDD9CBDC-F225-4682-BD71-ABC7963D97FD}" type="slidenum">
              <a:rPr lang="en-IE" smtClean="0"/>
              <a:pPr/>
              <a:t>10</a:t>
            </a:fld>
            <a:endParaRPr lang="en-IE"/>
          </a:p>
        </p:txBody>
      </p:sp>
    </p:spTree>
    <p:extLst>
      <p:ext uri="{BB962C8B-B14F-4D97-AF65-F5344CB8AC3E}">
        <p14:creationId xmlns:p14="http://schemas.microsoft.com/office/powerpoint/2010/main" val="3823632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F7BDA46-E16E-4C17-94AF-85DF1B292C81}" type="slidenum">
              <a:rPr lang="en-IE" smtClean="0"/>
              <a:t>11</a:t>
            </a:fld>
            <a:endParaRPr lang="en-IE"/>
          </a:p>
        </p:txBody>
      </p:sp>
    </p:spTree>
    <p:extLst>
      <p:ext uri="{BB962C8B-B14F-4D97-AF65-F5344CB8AC3E}">
        <p14:creationId xmlns:p14="http://schemas.microsoft.com/office/powerpoint/2010/main" val="1605033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6493D4AA-2EB8-4811-A45C-1567E45C0CAE}" type="slidenum">
              <a:rPr lang="en-IE" smtClean="0"/>
              <a:t>12</a:t>
            </a:fld>
            <a:endParaRPr lang="en-IE"/>
          </a:p>
        </p:txBody>
      </p:sp>
    </p:spTree>
    <p:extLst>
      <p:ext uri="{BB962C8B-B14F-4D97-AF65-F5344CB8AC3E}">
        <p14:creationId xmlns:p14="http://schemas.microsoft.com/office/powerpoint/2010/main" val="2797075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6493D4AA-2EB8-4811-A45C-1567E45C0CAE}" type="slidenum">
              <a:rPr lang="en-IE" smtClean="0"/>
              <a:t>13</a:t>
            </a:fld>
            <a:endParaRPr lang="en-IE"/>
          </a:p>
        </p:txBody>
      </p:sp>
    </p:spTree>
    <p:extLst>
      <p:ext uri="{BB962C8B-B14F-4D97-AF65-F5344CB8AC3E}">
        <p14:creationId xmlns:p14="http://schemas.microsoft.com/office/powerpoint/2010/main" val="2303715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DDD9CBDC-F225-4682-BD71-ABC7963D97FD}" type="slidenum">
              <a:rPr lang="en-IE" smtClean="0"/>
              <a:pPr/>
              <a:t>14</a:t>
            </a:fld>
            <a:endParaRPr lang="en-IE"/>
          </a:p>
        </p:txBody>
      </p:sp>
    </p:spTree>
    <p:extLst>
      <p:ext uri="{BB962C8B-B14F-4D97-AF65-F5344CB8AC3E}">
        <p14:creationId xmlns:p14="http://schemas.microsoft.com/office/powerpoint/2010/main" val="4177230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93D4AA-2EB8-4811-A45C-1567E45C0CAE}"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5424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F7BDA46-E16E-4C17-94AF-85DF1B292C81}" type="slidenum">
              <a:rPr lang="en-IE" smtClean="0"/>
              <a:t>16</a:t>
            </a:fld>
            <a:endParaRPr lang="en-IE"/>
          </a:p>
        </p:txBody>
      </p:sp>
    </p:spTree>
    <p:extLst>
      <p:ext uri="{BB962C8B-B14F-4D97-AF65-F5344CB8AC3E}">
        <p14:creationId xmlns:p14="http://schemas.microsoft.com/office/powerpoint/2010/main" val="3500231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6493D4AA-2EB8-4811-A45C-1567E45C0CAE}" type="slidenum">
              <a:rPr lang="en-IE" smtClean="0"/>
              <a:t>17</a:t>
            </a:fld>
            <a:endParaRPr lang="en-IE"/>
          </a:p>
        </p:txBody>
      </p:sp>
    </p:spTree>
    <p:extLst>
      <p:ext uri="{BB962C8B-B14F-4D97-AF65-F5344CB8AC3E}">
        <p14:creationId xmlns:p14="http://schemas.microsoft.com/office/powerpoint/2010/main" val="3555845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1878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6493D4AA-2EB8-4811-A45C-1567E45C0CAE}" type="slidenum">
              <a:rPr lang="en-IE" smtClean="0"/>
              <a:t>19</a:t>
            </a:fld>
            <a:endParaRPr lang="en-IE"/>
          </a:p>
        </p:txBody>
      </p:sp>
    </p:spTree>
    <p:extLst>
      <p:ext uri="{BB962C8B-B14F-4D97-AF65-F5344CB8AC3E}">
        <p14:creationId xmlns:p14="http://schemas.microsoft.com/office/powerpoint/2010/main" val="2797075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7849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F7BDA46-E16E-4C17-94AF-85DF1B292C81}" type="slidenum">
              <a:rPr lang="en-IE" smtClean="0"/>
              <a:t>20</a:t>
            </a:fld>
            <a:endParaRPr lang="en-IE"/>
          </a:p>
        </p:txBody>
      </p:sp>
    </p:spTree>
    <p:extLst>
      <p:ext uri="{BB962C8B-B14F-4D97-AF65-F5344CB8AC3E}">
        <p14:creationId xmlns:p14="http://schemas.microsoft.com/office/powerpoint/2010/main" val="3203901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6493D4AA-2EB8-4811-A45C-1567E45C0CAE}" type="slidenum">
              <a:rPr lang="en-IE" smtClean="0"/>
              <a:t>21</a:t>
            </a:fld>
            <a:endParaRPr lang="en-IE"/>
          </a:p>
        </p:txBody>
      </p:sp>
    </p:spTree>
    <p:extLst>
      <p:ext uri="{BB962C8B-B14F-4D97-AF65-F5344CB8AC3E}">
        <p14:creationId xmlns:p14="http://schemas.microsoft.com/office/powerpoint/2010/main" val="4238063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fld id="{6493D4AA-2EB8-4811-A45C-1567E45C0CAE}" type="slidenum">
              <a:rPr lang="en-IE" smtClean="0"/>
              <a:t>22</a:t>
            </a:fld>
            <a:endParaRPr lang="en-IE"/>
          </a:p>
        </p:txBody>
      </p:sp>
    </p:spTree>
    <p:extLst>
      <p:ext uri="{BB962C8B-B14F-4D97-AF65-F5344CB8AC3E}">
        <p14:creationId xmlns:p14="http://schemas.microsoft.com/office/powerpoint/2010/main" val="2088636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F7BDA46-E16E-4C17-94AF-85DF1B292C81}" type="slidenum">
              <a:rPr lang="en-IE" smtClean="0"/>
              <a:t>23</a:t>
            </a:fld>
            <a:endParaRPr lang="en-IE"/>
          </a:p>
        </p:txBody>
      </p:sp>
    </p:spTree>
    <p:extLst>
      <p:ext uri="{BB962C8B-B14F-4D97-AF65-F5344CB8AC3E}">
        <p14:creationId xmlns:p14="http://schemas.microsoft.com/office/powerpoint/2010/main" val="1131239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fld id="{6493D4AA-2EB8-4811-A45C-1567E45C0CAE}" type="slidenum">
              <a:rPr lang="en-IE" smtClean="0"/>
              <a:t>24</a:t>
            </a:fld>
            <a:endParaRPr lang="en-IE"/>
          </a:p>
        </p:txBody>
      </p:sp>
    </p:spTree>
    <p:extLst>
      <p:ext uri="{BB962C8B-B14F-4D97-AF65-F5344CB8AC3E}">
        <p14:creationId xmlns:p14="http://schemas.microsoft.com/office/powerpoint/2010/main" val="593565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ctr">
              <a:spcBef>
                <a:spcPts val="0"/>
              </a:spcBef>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6493D4AA-2EB8-4811-A45C-1567E45C0CAE}" type="slidenum">
              <a:rPr lang="en-IE" smtClean="0"/>
              <a:t>25</a:t>
            </a:fld>
            <a:endParaRPr lang="en-IE"/>
          </a:p>
        </p:txBody>
      </p:sp>
    </p:spTree>
    <p:extLst>
      <p:ext uri="{BB962C8B-B14F-4D97-AF65-F5344CB8AC3E}">
        <p14:creationId xmlns:p14="http://schemas.microsoft.com/office/powerpoint/2010/main" val="1688785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F7BDA46-E16E-4C17-94AF-85DF1B292C81}" type="slidenum">
              <a:rPr lang="en-IE" smtClean="0"/>
              <a:t>26</a:t>
            </a:fld>
            <a:endParaRPr lang="en-IE"/>
          </a:p>
        </p:txBody>
      </p:sp>
    </p:spTree>
    <p:extLst>
      <p:ext uri="{BB962C8B-B14F-4D97-AF65-F5344CB8AC3E}">
        <p14:creationId xmlns:p14="http://schemas.microsoft.com/office/powerpoint/2010/main" val="646658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IE"/>
          </a:p>
        </p:txBody>
      </p:sp>
      <p:sp>
        <p:nvSpPr>
          <p:cNvPr id="4" name="Slide Number Placeholder 3"/>
          <p:cNvSpPr>
            <a:spLocks noGrp="1"/>
          </p:cNvSpPr>
          <p:nvPr>
            <p:ph type="sldNum" sz="quarter" idx="5"/>
          </p:nvPr>
        </p:nvSpPr>
        <p:spPr/>
        <p:txBody>
          <a:bodyPr/>
          <a:lstStyle/>
          <a:p>
            <a:pPr algn="r" defTabSz="990752">
              <a:buClrTx/>
              <a:defRPr/>
            </a:pPr>
            <a:fld id="{85088F7D-362D-41B1-AFB0-D883192F02BF}" type="slidenum">
              <a:rPr lang="en-IE" kern="1200">
                <a:solidFill>
                  <a:prstClr val="black"/>
                </a:solidFill>
                <a:latin typeface="Calibri" panose="020F0502020204030204"/>
                <a:ea typeface="+mn-ea"/>
                <a:cs typeface="+mn-cs"/>
              </a:rPr>
              <a:pPr algn="r" defTabSz="990752">
                <a:buClrTx/>
                <a:defRPr/>
              </a:pPr>
              <a:t>27</a:t>
            </a:fld>
            <a:endParaRPr lang="en-IE"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869554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DF7BDA46-E16E-4C17-94AF-85DF1B292C81}" type="slidenum">
              <a:rPr lang="en-IE" smtClean="0"/>
              <a:t>28</a:t>
            </a:fld>
            <a:endParaRPr lang="en-IE"/>
          </a:p>
        </p:txBody>
      </p:sp>
    </p:spTree>
    <p:extLst>
      <p:ext uri="{BB962C8B-B14F-4D97-AF65-F5344CB8AC3E}">
        <p14:creationId xmlns:p14="http://schemas.microsoft.com/office/powerpoint/2010/main" val="2187002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7000"/>
              </a:lnSpc>
              <a:spcAft>
                <a:spcPts val="800"/>
              </a:spcAft>
            </a:pPr>
            <a:endParaRPr lang="en-IE" dirty="0"/>
          </a:p>
        </p:txBody>
      </p:sp>
      <p:sp>
        <p:nvSpPr>
          <p:cNvPr id="4" name="Slide Number Placeholder 3"/>
          <p:cNvSpPr>
            <a:spLocks noGrp="1"/>
          </p:cNvSpPr>
          <p:nvPr>
            <p:ph type="sldNum" sz="quarter" idx="5"/>
          </p:nvPr>
        </p:nvSpPr>
        <p:spPr/>
        <p:txBody>
          <a:bodyPr/>
          <a:lstStyle/>
          <a:p>
            <a:pPr algn="r" defTabSz="990752">
              <a:buClrTx/>
              <a:defRPr/>
            </a:pPr>
            <a:fld id="{85088F7D-362D-41B1-AFB0-D883192F02BF}" type="slidenum">
              <a:rPr lang="en-IE" kern="1200">
                <a:solidFill>
                  <a:prstClr val="black"/>
                </a:solidFill>
                <a:latin typeface="Calibri" panose="020F0502020204030204"/>
                <a:ea typeface="+mn-ea"/>
                <a:cs typeface="+mn-cs"/>
              </a:rPr>
              <a:pPr algn="r" defTabSz="990752">
                <a:buClrTx/>
                <a:defRPr/>
              </a:pPr>
              <a:t>29</a:t>
            </a:fld>
            <a:endParaRPr lang="en-IE"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468155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34175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F7BDA46-E16E-4C17-94AF-85DF1B292C81}" type="slidenum">
              <a:rPr lang="en-IE" smtClean="0"/>
              <a:t>30</a:t>
            </a:fld>
            <a:endParaRPr lang="en-IE"/>
          </a:p>
        </p:txBody>
      </p:sp>
    </p:spTree>
    <p:extLst>
      <p:ext uri="{BB962C8B-B14F-4D97-AF65-F5344CB8AC3E}">
        <p14:creationId xmlns:p14="http://schemas.microsoft.com/office/powerpoint/2010/main" val="26653651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fld id="{179B3E7C-4DDF-4D35-9780-502AE9E446E4}" type="slidenum">
              <a:rPr lang="en-IE" smtClean="0"/>
              <a:t>31</a:t>
            </a:fld>
            <a:endParaRPr lang="en-IE"/>
          </a:p>
        </p:txBody>
      </p:sp>
    </p:spTree>
    <p:extLst>
      <p:ext uri="{BB962C8B-B14F-4D97-AF65-F5344CB8AC3E}">
        <p14:creationId xmlns:p14="http://schemas.microsoft.com/office/powerpoint/2010/main" val="2903065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F02309-DEB8-49E6-A6B8-BD8824FED329}"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953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79B3E7C-4DDF-4D35-9780-502AE9E446E4}" type="slidenum">
              <a:rPr lang="en-IE" smtClean="0"/>
              <a:t>33</a:t>
            </a:fld>
            <a:endParaRPr lang="en-IE"/>
          </a:p>
        </p:txBody>
      </p:sp>
    </p:spTree>
    <p:extLst>
      <p:ext uri="{BB962C8B-B14F-4D97-AF65-F5344CB8AC3E}">
        <p14:creationId xmlns:p14="http://schemas.microsoft.com/office/powerpoint/2010/main" val="31757243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79B3E7C-4DDF-4D35-9780-502AE9E446E4}" type="slidenum">
              <a:rPr lang="en-IE" smtClean="0"/>
              <a:t>34</a:t>
            </a:fld>
            <a:endParaRPr lang="en-IE"/>
          </a:p>
        </p:txBody>
      </p:sp>
    </p:spTree>
    <p:extLst>
      <p:ext uri="{BB962C8B-B14F-4D97-AF65-F5344CB8AC3E}">
        <p14:creationId xmlns:p14="http://schemas.microsoft.com/office/powerpoint/2010/main" val="1878517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01866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B8457-6552-4D7D-A2FC-2BC1A5CEE0BA}"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38374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90524" rtl="0" eaLnBrk="1" fontAlgn="auto" latinLnBrk="0" hangingPunct="1">
              <a:lnSpc>
                <a:spcPct val="100000"/>
              </a:lnSpc>
              <a:spcBef>
                <a:spcPts val="0"/>
              </a:spcBef>
              <a:spcAft>
                <a:spcPts val="0"/>
              </a:spcAft>
              <a:buClrTx/>
              <a:buSzTx/>
              <a:buFont typeface="Arial"/>
              <a:buNone/>
              <a:tabLst/>
              <a:defRPr/>
            </a:pPr>
            <a:fld id="{458B8457-6552-4D7D-A2FC-2BC1A5CEE0BA}" type="slidenum">
              <a:rPr kumimoji="0" lang="en-IE" sz="13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90524" rtl="0" eaLnBrk="1" fontAlgn="auto" latinLnBrk="0" hangingPunct="1">
                <a:lnSpc>
                  <a:spcPct val="100000"/>
                </a:lnSpc>
                <a:spcBef>
                  <a:spcPts val="0"/>
                </a:spcBef>
                <a:spcAft>
                  <a:spcPts val="0"/>
                </a:spcAft>
                <a:buClrTx/>
                <a:buSzTx/>
                <a:buFont typeface="Arial"/>
                <a:buNone/>
                <a:tabLst/>
                <a:defRPr/>
              </a:pPr>
              <a:t>37</a:t>
            </a:fld>
            <a:endParaRPr kumimoji="0" lang="en-IE" sz="13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035992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AB2F451-AD93-4E0E-958C-59946B3B9D2E}" type="slidenum">
              <a:rPr lang="en-IE" smtClean="0"/>
              <a:t>38</a:t>
            </a:fld>
            <a:endParaRPr lang="en-IE"/>
          </a:p>
        </p:txBody>
      </p:sp>
    </p:spTree>
    <p:extLst>
      <p:ext uri="{BB962C8B-B14F-4D97-AF65-F5344CB8AC3E}">
        <p14:creationId xmlns:p14="http://schemas.microsoft.com/office/powerpoint/2010/main" val="29518261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B2F451-AD93-4E0E-958C-59946B3B9D2E}"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525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51282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IE"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300">
                <a:solidFill>
                  <a:schemeClr val="dk1"/>
                </a:solidFill>
                <a:latin typeface="Calibri"/>
                <a:ea typeface="Calibri"/>
                <a:cs typeface="Calibri"/>
                <a:sym typeface="Calibri"/>
              </a:rPr>
              <a:pPr algn="r">
                <a:buSzPts val="1200"/>
              </a:pPr>
              <a:t>40</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18641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F70240-65B3-4340-9BD3-11D152C0D61A}" type="slidenum">
              <a:rPr lang="en-IE" smtClean="0"/>
              <a:t>41</a:t>
            </a:fld>
            <a:endParaRPr lang="en-IE"/>
          </a:p>
        </p:txBody>
      </p:sp>
    </p:spTree>
    <p:extLst>
      <p:ext uri="{BB962C8B-B14F-4D97-AF65-F5344CB8AC3E}">
        <p14:creationId xmlns:p14="http://schemas.microsoft.com/office/powerpoint/2010/main" val="31449074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300">
                <a:solidFill>
                  <a:schemeClr val="dk1"/>
                </a:solidFill>
                <a:latin typeface="Calibri"/>
                <a:ea typeface="Calibri"/>
                <a:cs typeface="Calibri"/>
                <a:sym typeface="Calibri"/>
              </a:rPr>
              <a:pPr algn="r">
                <a:buSzPts val="1200"/>
              </a:pPr>
              <a:t>42</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44622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fld id="{5659563F-F406-4468-ABC5-96BFF95F9D1F}" type="slidenum">
              <a:rPr lang="en-IE" smtClean="0"/>
              <a:t>43</a:t>
            </a:fld>
            <a:endParaRPr lang="en-IE"/>
          </a:p>
        </p:txBody>
      </p:sp>
    </p:spTree>
    <p:extLst>
      <p:ext uri="{BB962C8B-B14F-4D97-AF65-F5344CB8AC3E}">
        <p14:creationId xmlns:p14="http://schemas.microsoft.com/office/powerpoint/2010/main" val="37809944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fld id="{6493D4AA-2EB8-4811-A45C-1567E45C0CAE}" type="slidenum">
              <a:rPr lang="en-IE" smtClean="0"/>
              <a:t>44</a:t>
            </a:fld>
            <a:endParaRPr lang="en-IE"/>
          </a:p>
        </p:txBody>
      </p:sp>
    </p:spTree>
    <p:extLst>
      <p:ext uri="{BB962C8B-B14F-4D97-AF65-F5344CB8AC3E}">
        <p14:creationId xmlns:p14="http://schemas.microsoft.com/office/powerpoint/2010/main" val="23117987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Date Placeholder 3"/>
          <p:cNvSpPr>
            <a:spLocks noGrp="1"/>
          </p:cNvSpPr>
          <p:nvPr>
            <p:ph type="dt" idx="10"/>
          </p:nvPr>
        </p:nvSpPr>
        <p:spPr/>
        <p:txBody>
          <a:bodyPr/>
          <a:lstStyle/>
          <a:p>
            <a:fld id="{0156668E-E626-47E6-A09D-CCE4E1C6DD68}" type="datetime1">
              <a:rPr lang="en-IE" smtClean="0"/>
              <a:pPr/>
              <a:t>15/12/2023</a:t>
            </a:fld>
            <a:endParaRPr lang="en-US"/>
          </a:p>
        </p:txBody>
      </p:sp>
      <p:sp>
        <p:nvSpPr>
          <p:cNvPr id="5" name="Slide Number Placeholder 4"/>
          <p:cNvSpPr>
            <a:spLocks noGrp="1"/>
          </p:cNvSpPr>
          <p:nvPr>
            <p:ph type="sldNum" sz="quarter" idx="11"/>
          </p:nvPr>
        </p:nvSpPr>
        <p:spPr/>
        <p:txBody>
          <a:bodyPr/>
          <a:lstStyle/>
          <a:p>
            <a:fld id="{20378BD0-6D1A-4F7E-AE9F-6891BC7CE113}" type="slidenum">
              <a:rPr lang="en-US" smtClean="0"/>
              <a:pPr/>
              <a:t>45</a:t>
            </a:fld>
            <a:endParaRPr lang="en-US"/>
          </a:p>
        </p:txBody>
      </p:sp>
    </p:spTree>
    <p:extLst>
      <p:ext uri="{BB962C8B-B14F-4D97-AF65-F5344CB8AC3E}">
        <p14:creationId xmlns:p14="http://schemas.microsoft.com/office/powerpoint/2010/main" val="72927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F70240-65B3-4340-9BD3-11D152C0D61A}"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9044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9F70240-65B3-4340-9BD3-11D152C0D61A}" type="slidenum">
              <a:rPr lang="en-IE" smtClean="0"/>
              <a:t>47</a:t>
            </a:fld>
            <a:endParaRPr lang="en-IE"/>
          </a:p>
        </p:txBody>
      </p:sp>
    </p:spTree>
    <p:extLst>
      <p:ext uri="{BB962C8B-B14F-4D97-AF65-F5344CB8AC3E}">
        <p14:creationId xmlns:p14="http://schemas.microsoft.com/office/powerpoint/2010/main" val="19645272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93D4AA-2EB8-4811-A45C-1567E45C0CAE}"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9877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AB2F451-AD93-4E0E-958C-59946B3B9D2E}" type="slidenum">
              <a:rPr lang="en-IE" smtClean="0"/>
              <a:t>49</a:t>
            </a:fld>
            <a:endParaRPr lang="en-IE"/>
          </a:p>
        </p:txBody>
      </p:sp>
    </p:spTree>
    <p:extLst>
      <p:ext uri="{BB962C8B-B14F-4D97-AF65-F5344CB8AC3E}">
        <p14:creationId xmlns:p14="http://schemas.microsoft.com/office/powerpoint/2010/main" val="3623193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3D4AA-2EB8-4811-A45C-1567E45C0CAE}" type="slidenum">
              <a:rPr lang="en-IE" smtClean="0"/>
              <a:t>5</a:t>
            </a:fld>
            <a:endParaRPr lang="en-IE"/>
          </a:p>
        </p:txBody>
      </p:sp>
    </p:spTree>
    <p:extLst>
      <p:ext uri="{BB962C8B-B14F-4D97-AF65-F5344CB8AC3E}">
        <p14:creationId xmlns:p14="http://schemas.microsoft.com/office/powerpoint/2010/main" val="10482247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B2F451-AD93-4E0E-958C-59946B3B9D2E}" type="slidenum">
              <a:rPr lang="en-IE" smtClean="0"/>
              <a:t>50</a:t>
            </a:fld>
            <a:endParaRPr lang="en-IE"/>
          </a:p>
        </p:txBody>
      </p:sp>
    </p:spTree>
    <p:extLst>
      <p:ext uri="{BB962C8B-B14F-4D97-AF65-F5344CB8AC3E}">
        <p14:creationId xmlns:p14="http://schemas.microsoft.com/office/powerpoint/2010/main" val="34915382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6493D4AA-2EB8-4811-A45C-1567E45C0CAE}" type="slidenum">
              <a:rPr lang="en-IE" smtClean="0"/>
              <a:t>51</a:t>
            </a:fld>
            <a:endParaRPr lang="en-IE"/>
          </a:p>
        </p:txBody>
      </p:sp>
    </p:spTree>
    <p:extLst>
      <p:ext uri="{BB962C8B-B14F-4D97-AF65-F5344CB8AC3E}">
        <p14:creationId xmlns:p14="http://schemas.microsoft.com/office/powerpoint/2010/main" val="30207841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6493D4AA-2EB8-4811-A45C-1567E45C0CAE}" type="slidenum">
              <a:rPr lang="en-IE" smtClean="0"/>
              <a:t>52</a:t>
            </a:fld>
            <a:endParaRPr lang="en-IE"/>
          </a:p>
        </p:txBody>
      </p:sp>
    </p:spTree>
    <p:extLst>
      <p:ext uri="{BB962C8B-B14F-4D97-AF65-F5344CB8AC3E}">
        <p14:creationId xmlns:p14="http://schemas.microsoft.com/office/powerpoint/2010/main" val="22781188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6493D4AA-2EB8-4811-A45C-1567E45C0CAE}" type="slidenum">
              <a:rPr lang="en-IE" smtClean="0"/>
              <a:t>53</a:t>
            </a:fld>
            <a:endParaRPr lang="en-IE"/>
          </a:p>
        </p:txBody>
      </p:sp>
    </p:spTree>
    <p:extLst>
      <p:ext uri="{BB962C8B-B14F-4D97-AF65-F5344CB8AC3E}">
        <p14:creationId xmlns:p14="http://schemas.microsoft.com/office/powerpoint/2010/main" val="20693155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AB2F451-AD93-4E0E-958C-59946B3B9D2E}" type="slidenum">
              <a:rPr lang="en-IE" smtClean="0"/>
              <a:t>54</a:t>
            </a:fld>
            <a:endParaRPr lang="en-IE"/>
          </a:p>
        </p:txBody>
      </p:sp>
    </p:spTree>
    <p:extLst>
      <p:ext uri="{BB962C8B-B14F-4D97-AF65-F5344CB8AC3E}">
        <p14:creationId xmlns:p14="http://schemas.microsoft.com/office/powerpoint/2010/main" val="2567007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AB2F451-AD93-4E0E-958C-59946B3B9D2E}" type="slidenum">
              <a:rPr lang="en-IE" smtClean="0"/>
              <a:t>55</a:t>
            </a:fld>
            <a:endParaRPr lang="en-IE"/>
          </a:p>
        </p:txBody>
      </p:sp>
    </p:spTree>
    <p:extLst>
      <p:ext uri="{BB962C8B-B14F-4D97-AF65-F5344CB8AC3E}">
        <p14:creationId xmlns:p14="http://schemas.microsoft.com/office/powerpoint/2010/main" val="247927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just" defTabSz="514350" rtl="0" eaLnBrk="1" fontAlgn="auto" latinLnBrk="0" hangingPunct="1">
              <a:lnSpc>
                <a:spcPct val="90000"/>
              </a:lnSpc>
              <a:spcBef>
                <a:spcPts val="563"/>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fld id="{2AB2F451-AD93-4E0E-958C-59946B3B9D2E}" type="slidenum">
              <a:rPr lang="en-IE" smtClean="0"/>
              <a:t>56</a:t>
            </a:fld>
            <a:endParaRPr lang="en-IE"/>
          </a:p>
        </p:txBody>
      </p:sp>
    </p:spTree>
    <p:extLst>
      <p:ext uri="{BB962C8B-B14F-4D97-AF65-F5344CB8AC3E}">
        <p14:creationId xmlns:p14="http://schemas.microsoft.com/office/powerpoint/2010/main" val="11291281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93D4AA-2EB8-4811-A45C-1567E45C0CAE}"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6509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F02309-DEB8-49E6-A6B8-BD8824FED329}"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517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93D4AA-2EB8-4811-A45C-1567E45C0CAE}" type="slidenum">
              <a:rPr lang="en-IE" smtClean="0"/>
              <a:t>6</a:t>
            </a:fld>
            <a:endParaRPr lang="en-IE"/>
          </a:p>
        </p:txBody>
      </p:sp>
    </p:spTree>
    <p:extLst>
      <p:ext uri="{BB962C8B-B14F-4D97-AF65-F5344CB8AC3E}">
        <p14:creationId xmlns:p14="http://schemas.microsoft.com/office/powerpoint/2010/main" val="3343284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6493D4AA-2EB8-4811-A45C-1567E45C0CAE}" type="slidenum">
              <a:rPr lang="en-IE" smtClean="0"/>
              <a:t>7</a:t>
            </a:fld>
            <a:endParaRPr lang="en-IE"/>
          </a:p>
        </p:txBody>
      </p:sp>
    </p:spTree>
    <p:extLst>
      <p:ext uri="{BB962C8B-B14F-4D97-AF65-F5344CB8AC3E}">
        <p14:creationId xmlns:p14="http://schemas.microsoft.com/office/powerpoint/2010/main" val="3499260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0094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3D4AA-2EB8-4811-A45C-1567E45C0CAE}" type="slidenum">
              <a:rPr lang="en-IE" smtClean="0"/>
              <a:t>9</a:t>
            </a:fld>
            <a:endParaRPr lang="en-IE"/>
          </a:p>
        </p:txBody>
      </p:sp>
    </p:spTree>
    <p:extLst>
      <p:ext uri="{BB962C8B-B14F-4D97-AF65-F5344CB8AC3E}">
        <p14:creationId xmlns:p14="http://schemas.microsoft.com/office/powerpoint/2010/main" val="76144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6.svg"/><Relationship Id="rId3" Type="http://schemas.openxmlformats.org/officeDocument/2006/relationships/image" Target="../media/image18.svg"/><Relationship Id="rId7" Type="http://schemas.openxmlformats.org/officeDocument/2006/relationships/hyperlink" Target="https://www.piqsels.com/en/search?q=researcher" TargetMode="External"/><Relationship Id="rId12"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1.jpeg"/><Relationship Id="rId11" Type="http://schemas.openxmlformats.org/officeDocument/2006/relationships/image" Target="../media/image12.svg"/><Relationship Id="rId5" Type="http://schemas.openxmlformats.org/officeDocument/2006/relationships/image" Target="../media/image20.svg"/><Relationship Id="rId10" Type="http://schemas.openxmlformats.org/officeDocument/2006/relationships/image" Target="../media/image11.png"/><Relationship Id="rId4" Type="http://schemas.openxmlformats.org/officeDocument/2006/relationships/image" Target="../media/image19.png"/><Relationship Id="rId9" Type="http://schemas.openxmlformats.org/officeDocument/2006/relationships/image" Target="../media/image23.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6.svg"/><Relationship Id="rId3" Type="http://schemas.openxmlformats.org/officeDocument/2006/relationships/image" Target="../media/image18.svg"/><Relationship Id="rId7" Type="http://schemas.openxmlformats.org/officeDocument/2006/relationships/hyperlink" Target="https://www.piqsels.com/en/search?q=researcher" TargetMode="External"/><Relationship Id="rId12"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jpeg"/><Relationship Id="rId11" Type="http://schemas.openxmlformats.org/officeDocument/2006/relationships/image" Target="../media/image12.svg"/><Relationship Id="rId5" Type="http://schemas.openxmlformats.org/officeDocument/2006/relationships/image" Target="../media/image20.svg"/><Relationship Id="rId10" Type="http://schemas.openxmlformats.org/officeDocument/2006/relationships/image" Target="../media/image11.png"/><Relationship Id="rId4" Type="http://schemas.openxmlformats.org/officeDocument/2006/relationships/image" Target="../media/image19.png"/><Relationship Id="rId9" Type="http://schemas.openxmlformats.org/officeDocument/2006/relationships/image" Target="../media/image23.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lvl1pPr marL="171450" indent="-171450">
              <a:buFont typeface="Arial" panose="020B0604020202020204" pitchFamily="34" charset="0"/>
              <a:buChar char="•"/>
              <a:defRPr/>
            </a:lvl1pPr>
            <a:lvl2pPr marL="514350" indent="-171450">
              <a:buFont typeface="Arial" panose="020B0604020202020204" pitchFamily="34" charset="0"/>
              <a:buChar char="•"/>
              <a:defRPr/>
            </a:lvl2pPr>
            <a:lvl3pPr marL="857250" indent="-171450">
              <a:buFont typeface="Arial" panose="020B0604020202020204" pitchFamily="34" charset="0"/>
              <a:buChar char="•"/>
              <a:defRPr/>
            </a:lvl3pPr>
            <a:lvl4pPr marL="1200150" indent="-171450">
              <a:buFont typeface="Arial" panose="020B0604020202020204" pitchFamily="34" charset="0"/>
              <a:buChar char="•"/>
              <a:defRPr/>
            </a:lvl4pPr>
            <a:lvl5pPr marL="1543050" indent="-17145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42515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itle &amp; Subtitle  light">
    <p:bg>
      <p:bgPr>
        <a:solidFill>
          <a:schemeClr val="bg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F2E61496-955F-0BA1-2D5F-8076C78B54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044950"/>
            <a:ext cx="12192000" cy="2813050"/>
          </a:xfrm>
          <a:prstGeom prst="rect">
            <a:avLst/>
          </a:prstGeom>
        </p:spPr>
      </p:pic>
      <p:sp>
        <p:nvSpPr>
          <p:cNvPr id="13" name="Title Text"/>
          <p:cNvSpPr txBox="1">
            <a:spLocks noGrp="1"/>
          </p:cNvSpPr>
          <p:nvPr>
            <p:ph type="title"/>
          </p:nvPr>
        </p:nvSpPr>
        <p:spPr>
          <a:xfrm>
            <a:off x="1726164" y="1907008"/>
            <a:ext cx="9576837" cy="2619571"/>
          </a:xfrm>
          <a:prstGeom prst="rect">
            <a:avLst/>
          </a:prstGeom>
        </p:spPr>
        <p:txBody>
          <a:bodyPr anchor="b">
            <a:normAutofit/>
          </a:bodyPr>
          <a:lstStyle>
            <a:lvl1pPr algn="l">
              <a:lnSpc>
                <a:spcPct val="80000"/>
              </a:lnSpc>
              <a:defRPr sz="6000" b="0" i="0" cap="none" spc="-102">
                <a:solidFill>
                  <a:schemeClr val="tx1"/>
                </a:solidFill>
                <a:latin typeface="+mn-lt"/>
                <a:ea typeface="Calibri Light" charset="0"/>
                <a:cs typeface="Calibri Light" charset="0"/>
                <a:sym typeface="Open Sans Light"/>
              </a:defRPr>
            </a:lvl1pPr>
          </a:lstStyle>
          <a:p>
            <a:r>
              <a:rPr lang="en-US"/>
              <a:t>Click to edit Master title style</a:t>
            </a:r>
            <a:endParaRPr/>
          </a:p>
        </p:txBody>
      </p:sp>
      <p:sp>
        <p:nvSpPr>
          <p:cNvPr id="14" name="Body Level One…"/>
          <p:cNvSpPr txBox="1">
            <a:spLocks noGrp="1"/>
          </p:cNvSpPr>
          <p:nvPr>
            <p:ph type="body" sz="quarter" idx="1"/>
          </p:nvPr>
        </p:nvSpPr>
        <p:spPr>
          <a:xfrm>
            <a:off x="1726164" y="4741162"/>
            <a:ext cx="9576837" cy="1503400"/>
          </a:xfrm>
          <a:prstGeom prst="rect">
            <a:avLst/>
          </a:prstGeom>
        </p:spPr>
        <p:txBody>
          <a:bodyPr/>
          <a:lstStyle>
            <a:lvl1pPr marL="0" indent="0" algn="l">
              <a:lnSpc>
                <a:spcPct val="120000"/>
              </a:lnSpc>
              <a:buClr>
                <a:schemeClr val="bg1"/>
              </a:buClr>
              <a:buNone/>
              <a:defRPr sz="3000" b="0" i="0" spc="0">
                <a:solidFill>
                  <a:schemeClr val="tx1"/>
                </a:solidFill>
                <a:latin typeface="+mn-lt"/>
                <a:ea typeface="Calibri Light" charset="0"/>
                <a:cs typeface="Calibri Light" charset="0"/>
              </a:defRPr>
            </a:lvl1pPr>
            <a:lvl2pPr indent="0" algn="l">
              <a:lnSpc>
                <a:spcPct val="120000"/>
              </a:lnSpc>
              <a:buClr>
                <a:schemeClr val="bg1"/>
              </a:buClr>
              <a:defRPr sz="1200" b="0" spc="0">
                <a:solidFill>
                  <a:schemeClr val="tx1"/>
                </a:solidFill>
                <a:latin typeface="+mn-lt"/>
                <a:ea typeface="Calibri" charset="0"/>
                <a:cs typeface="Calibri" charset="0"/>
                <a:sym typeface="Georgia"/>
              </a:defRPr>
            </a:lvl2pPr>
            <a:lvl3pPr algn="l">
              <a:lnSpc>
                <a:spcPct val="120000"/>
              </a:lnSpc>
              <a:buClr>
                <a:schemeClr val="bg1"/>
              </a:buClr>
              <a:defRPr sz="900" b="0" i="1" spc="0">
                <a:solidFill>
                  <a:schemeClr val="tx1"/>
                </a:solidFill>
                <a:latin typeface="+mn-lt"/>
                <a:ea typeface="Calibri Light" charset="0"/>
                <a:cs typeface="Calibri Light" charset="0"/>
              </a:defRPr>
            </a:lvl3pPr>
            <a:lvl4pPr algn="l">
              <a:lnSpc>
                <a:spcPct val="120000"/>
              </a:lnSpc>
              <a:buClr>
                <a:schemeClr val="bg1"/>
              </a:buClr>
              <a:defRPr sz="900" spc="0">
                <a:solidFill>
                  <a:schemeClr val="tx1"/>
                </a:solidFill>
                <a:latin typeface="+mn-lt"/>
                <a:ea typeface="Georgia"/>
                <a:cs typeface="Georgia"/>
                <a:sym typeface="Georgia"/>
              </a:defRPr>
            </a:lvl4pPr>
            <a:lvl5pPr algn="l">
              <a:lnSpc>
                <a:spcPct val="120000"/>
              </a:lnSpc>
              <a:buClr>
                <a:schemeClr val="bg1"/>
              </a:buClr>
              <a:defRPr sz="900" b="0" i="1" spc="0">
                <a:solidFill>
                  <a:schemeClr val="tx1"/>
                </a:solidFill>
                <a:latin typeface="+mn-lt"/>
                <a:ea typeface="Calibri Light" charset="0"/>
                <a:cs typeface="Calibri Light" charset="0"/>
              </a:defRPr>
            </a:lvl5pPr>
          </a:lstStyle>
          <a:p>
            <a:pPr lvl="0"/>
            <a:r>
              <a:rPr lang="en-US"/>
              <a:t>Click to edit Master text styles</a:t>
            </a:r>
          </a:p>
        </p:txBody>
      </p:sp>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21972" y="6264471"/>
            <a:ext cx="1143000" cy="400050"/>
          </a:xfrm>
          <a:prstGeom prst="rect">
            <a:avLst/>
          </a:prstGeom>
        </p:spPr>
      </p:pic>
      <p:pic>
        <p:nvPicPr>
          <p:cNvPr id="3" name="Graphic 2">
            <a:extLst>
              <a:ext uri="{FF2B5EF4-FFF2-40B4-BE49-F238E27FC236}">
                <a16:creationId xmlns:a16="http://schemas.microsoft.com/office/drawing/2014/main" id="{6993076F-988A-B031-B6F0-CCD5D960018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11597" y="805780"/>
            <a:ext cx="5974979" cy="1029025"/>
          </a:xfrm>
          <a:prstGeom prst="rect">
            <a:avLst/>
          </a:prstGeom>
        </p:spPr>
      </p:pic>
    </p:spTree>
    <p:extLst>
      <p:ext uri="{BB962C8B-B14F-4D97-AF65-F5344CB8AC3E}">
        <p14:creationId xmlns:p14="http://schemas.microsoft.com/office/powerpoint/2010/main" val="2217710859"/>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102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350"/>
          </a:p>
        </p:txBody>
      </p:sp>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5562600" cy="6858000"/>
          </a:xfrm>
          <a:prstGeom prst="rect">
            <a:avLst/>
          </a:prstGeom>
        </p:spPr>
      </p:pic>
      <p:pic>
        <p:nvPicPr>
          <p:cNvPr id="7" name="Picture 6" descr="A person looking through a microscope&#10;&#10;Description automatically generated">
            <a:extLst>
              <a:ext uri="{FF2B5EF4-FFF2-40B4-BE49-F238E27FC236}">
                <a16:creationId xmlns:a16="http://schemas.microsoft.com/office/drawing/2014/main" id="{53FA4D3D-C2FF-8BAF-61FB-88560AA8B6FA}"/>
              </a:ext>
            </a:extLst>
          </p:cNvPr>
          <p:cNvPicPr>
            <a:picLocks/>
          </p:cNvPicPr>
          <p:nvPr userDrawn="1"/>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897643" y="0"/>
            <a:ext cx="102888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557" y="0"/>
            <a:ext cx="4972051"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1" y="1854201"/>
            <a:ext cx="3857625" cy="1069975"/>
          </a:xfrm>
          <a:prstGeom prst="rect">
            <a:avLst/>
          </a:prstGeom>
        </p:spPr>
        <p:txBody>
          <a:bodyPr anchor="b"/>
          <a:lstStyle>
            <a:lvl1pPr>
              <a:defRPr sz="30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1" y="2924176"/>
            <a:ext cx="3857625" cy="2944813"/>
          </a:xfrm>
          <a:prstGeom prst="rect">
            <a:avLst/>
          </a:prstGeom>
        </p:spPr>
        <p:txBody>
          <a:bodyPr/>
          <a:lstStyle>
            <a:lvl1pPr marL="0" indent="0">
              <a:buNone/>
              <a:defRPr sz="2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8675" y="6264471"/>
            <a:ext cx="1143000" cy="400050"/>
          </a:xfrm>
          <a:prstGeom prst="rect">
            <a:avLst/>
          </a:prstGeom>
        </p:spPr>
      </p:pic>
      <p:sp>
        <p:nvSpPr>
          <p:cNvPr id="5" name="TextBox 4">
            <a:extLst>
              <a:ext uri="{FF2B5EF4-FFF2-40B4-BE49-F238E27FC236}">
                <a16:creationId xmlns:a16="http://schemas.microsoft.com/office/drawing/2014/main" id="{CD49EE74-035C-A454-F0E2-ACA17D4C8E62}"/>
              </a:ext>
            </a:extLst>
          </p:cNvPr>
          <p:cNvSpPr txBox="1"/>
          <p:nvPr userDrawn="1"/>
        </p:nvSpPr>
        <p:spPr>
          <a:xfrm>
            <a:off x="6223000" y="28849"/>
            <a:ext cx="5738813" cy="369332"/>
          </a:xfrm>
          <a:prstGeom prst="rect">
            <a:avLst/>
          </a:prstGeom>
          <a:noFill/>
        </p:spPr>
        <p:txBody>
          <a:bodyPr wrap="square" rtlCol="0">
            <a:spAutoFit/>
          </a:bodyPr>
          <a:lstStyle/>
          <a:p>
            <a:r>
              <a:rPr lang="en-IE" sz="1800">
                <a:solidFill>
                  <a:srgbClr val="0E85AA"/>
                </a:solidFill>
              </a:rPr>
              <a:t>Change this image from the Master slide</a:t>
            </a:r>
          </a:p>
        </p:txBody>
      </p:sp>
      <p:pic>
        <p:nvPicPr>
          <p:cNvPr id="6" name="Graphic 5">
            <a:extLst>
              <a:ext uri="{FF2B5EF4-FFF2-40B4-BE49-F238E27FC236}">
                <a16:creationId xmlns:a16="http://schemas.microsoft.com/office/drawing/2014/main" id="{C6021664-C95E-C7B2-8E40-A2879255C7B8}"/>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07963" y="206133"/>
            <a:ext cx="4784727" cy="824037"/>
          </a:xfrm>
          <a:prstGeom prst="rect">
            <a:avLst/>
          </a:prstGeom>
        </p:spPr>
      </p:pic>
    </p:spTree>
    <p:extLst>
      <p:ext uri="{BB962C8B-B14F-4D97-AF65-F5344CB8AC3E}">
        <p14:creationId xmlns:p14="http://schemas.microsoft.com/office/powerpoint/2010/main" val="1232005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amp; Subtitle  light">
    <p:bg>
      <p:bgPr>
        <a:gradFill>
          <a:gsLst>
            <a:gs pos="0">
              <a:srgbClr val="246076"/>
            </a:gs>
            <a:gs pos="100000">
              <a:srgbClr val="1987A8"/>
            </a:gs>
          </a:gsLst>
          <a:lin ang="17054404" scaled="0"/>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54E402B-0CEA-76CC-B774-546F74B361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1597" y="805778"/>
            <a:ext cx="5974978" cy="1029025"/>
          </a:xfrm>
          <a:prstGeom prst="rect">
            <a:avLst/>
          </a:prstGeom>
        </p:spPr>
      </p:pic>
      <p:pic>
        <p:nvPicPr>
          <p:cNvPr id="15" name="Graphic 14">
            <a:extLst>
              <a:ext uri="{FF2B5EF4-FFF2-40B4-BE49-F238E27FC236}">
                <a16:creationId xmlns:a16="http://schemas.microsoft.com/office/drawing/2014/main" id="{316989F7-607E-C42C-04A2-493393925C6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5118100"/>
            <a:ext cx="6494688" cy="1739900"/>
          </a:xfrm>
          <a:prstGeom prst="rect">
            <a:avLst/>
          </a:prstGeom>
        </p:spPr>
      </p:pic>
      <p:pic>
        <p:nvPicPr>
          <p:cNvPr id="21" name="Graphic 20">
            <a:extLst>
              <a:ext uri="{FF2B5EF4-FFF2-40B4-BE49-F238E27FC236}">
                <a16:creationId xmlns:a16="http://schemas.microsoft.com/office/drawing/2014/main" id="{D79987BE-CCC5-A892-BA86-A5DFE563B22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691464" y="4044950"/>
            <a:ext cx="10500537" cy="2813051"/>
          </a:xfrm>
          <a:prstGeom prst="rect">
            <a:avLst/>
          </a:prstGeom>
        </p:spPr>
      </p:pic>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21972" y="6264471"/>
            <a:ext cx="1143000" cy="400050"/>
          </a:xfrm>
          <a:prstGeom prst="rect">
            <a:avLst/>
          </a:prstGeom>
        </p:spPr>
      </p:pic>
      <p:sp>
        <p:nvSpPr>
          <p:cNvPr id="3" name="Title Text">
            <a:extLst>
              <a:ext uri="{FF2B5EF4-FFF2-40B4-BE49-F238E27FC236}">
                <a16:creationId xmlns:a16="http://schemas.microsoft.com/office/drawing/2014/main" id="{DBF4B890-8A06-A22A-70F4-FB49FCCDF498}"/>
              </a:ext>
            </a:extLst>
          </p:cNvPr>
          <p:cNvSpPr txBox="1">
            <a:spLocks noGrp="1"/>
          </p:cNvSpPr>
          <p:nvPr>
            <p:ph type="title"/>
          </p:nvPr>
        </p:nvSpPr>
        <p:spPr>
          <a:xfrm>
            <a:off x="1726163" y="1907006"/>
            <a:ext cx="9576837" cy="2619571"/>
          </a:xfrm>
          <a:prstGeom prst="rect">
            <a:avLst/>
          </a:prstGeom>
        </p:spPr>
        <p:txBody>
          <a:bodyPr anchor="b">
            <a:normAutofit/>
          </a:bodyPr>
          <a:lstStyle>
            <a:lvl1pPr algn="l">
              <a:lnSpc>
                <a:spcPct val="80000"/>
              </a:lnSpc>
              <a:defRPr sz="8000" b="0" i="0" cap="none" spc="-136">
                <a:solidFill>
                  <a:schemeClr val="bg1"/>
                </a:solidFill>
                <a:latin typeface="+mn-lt"/>
                <a:ea typeface="Calibri Light" charset="0"/>
                <a:cs typeface="Calibri Light" charset="0"/>
                <a:sym typeface="Open Sans Light"/>
              </a:defRPr>
            </a:lvl1pPr>
          </a:lstStyle>
          <a:p>
            <a:r>
              <a:rPr lang="en-US"/>
              <a:t>Click to edit Master title style</a:t>
            </a:r>
            <a:endParaRPr/>
          </a:p>
        </p:txBody>
      </p:sp>
      <p:sp>
        <p:nvSpPr>
          <p:cNvPr id="4" name="Body Level One…">
            <a:extLst>
              <a:ext uri="{FF2B5EF4-FFF2-40B4-BE49-F238E27FC236}">
                <a16:creationId xmlns:a16="http://schemas.microsoft.com/office/drawing/2014/main" id="{CC71582C-4629-6DB1-D32F-85D7F89DDB72}"/>
              </a:ext>
            </a:extLst>
          </p:cNvPr>
          <p:cNvSpPr txBox="1">
            <a:spLocks noGrp="1"/>
          </p:cNvSpPr>
          <p:nvPr>
            <p:ph type="body" sz="quarter" idx="1"/>
          </p:nvPr>
        </p:nvSpPr>
        <p:spPr>
          <a:xfrm>
            <a:off x="1726163" y="4741162"/>
            <a:ext cx="9576837" cy="1503400"/>
          </a:xfrm>
          <a:prstGeom prst="rect">
            <a:avLst/>
          </a:prstGeom>
        </p:spPr>
        <p:txBody>
          <a:bodyPr/>
          <a:lstStyle>
            <a:lvl1pPr marL="0" indent="0" algn="l">
              <a:lnSpc>
                <a:spcPct val="120000"/>
              </a:lnSpc>
              <a:buClr>
                <a:schemeClr val="bg1"/>
              </a:buClr>
              <a:buNone/>
              <a:defRPr sz="4000" b="0" i="0" spc="0">
                <a:solidFill>
                  <a:schemeClr val="bg1"/>
                </a:solidFill>
                <a:latin typeface="+mn-lt"/>
                <a:ea typeface="Calibri Light" charset="0"/>
                <a:cs typeface="Calibri Light" charset="0"/>
              </a:defRPr>
            </a:lvl1pPr>
            <a:lvl2pPr indent="0" algn="l">
              <a:lnSpc>
                <a:spcPct val="120000"/>
              </a:lnSpc>
              <a:buClr>
                <a:schemeClr val="bg1"/>
              </a:buClr>
              <a:defRPr sz="1600" b="0" spc="0">
                <a:solidFill>
                  <a:schemeClr val="tx1"/>
                </a:solidFill>
                <a:latin typeface="+mn-lt"/>
                <a:ea typeface="Calibri" charset="0"/>
                <a:cs typeface="Calibri" charset="0"/>
                <a:sym typeface="Georgia"/>
              </a:defRPr>
            </a:lvl2pPr>
            <a:lvl3pPr algn="l">
              <a:lnSpc>
                <a:spcPct val="120000"/>
              </a:lnSpc>
              <a:buClr>
                <a:schemeClr val="bg1"/>
              </a:buClr>
              <a:defRPr sz="1200" b="0" i="1" spc="0">
                <a:solidFill>
                  <a:schemeClr val="tx1"/>
                </a:solidFill>
                <a:latin typeface="+mn-lt"/>
                <a:ea typeface="Calibri Light" charset="0"/>
                <a:cs typeface="Calibri Light" charset="0"/>
              </a:defRPr>
            </a:lvl3pPr>
            <a:lvl4pPr algn="l">
              <a:lnSpc>
                <a:spcPct val="120000"/>
              </a:lnSpc>
              <a:buClr>
                <a:schemeClr val="bg1"/>
              </a:buClr>
              <a:defRPr sz="1200" spc="0">
                <a:solidFill>
                  <a:schemeClr val="tx1"/>
                </a:solidFill>
                <a:latin typeface="+mn-lt"/>
                <a:ea typeface="Georgia"/>
                <a:cs typeface="Georgia"/>
                <a:sym typeface="Georgia"/>
              </a:defRPr>
            </a:lvl4pPr>
            <a:lvl5pPr algn="l">
              <a:lnSpc>
                <a:spcPct val="120000"/>
              </a:lnSpc>
              <a:buClr>
                <a:schemeClr val="bg1"/>
              </a:buClr>
              <a:defRPr sz="1200" b="0" i="1" spc="0">
                <a:solidFill>
                  <a:schemeClr val="tx1"/>
                </a:solidFill>
                <a:latin typeface="+mn-lt"/>
                <a:ea typeface="Calibri Light" charset="0"/>
                <a:cs typeface="Calibri Light" charset="0"/>
              </a:defRPr>
            </a:lvl5pPr>
          </a:lstStyle>
          <a:p>
            <a:pPr lvl="0"/>
            <a:r>
              <a:rPr lang="en-US"/>
              <a:t>Click to edit Master text styles</a:t>
            </a:r>
          </a:p>
        </p:txBody>
      </p:sp>
    </p:spTree>
    <p:extLst>
      <p:ext uri="{BB962C8B-B14F-4D97-AF65-F5344CB8AC3E}">
        <p14:creationId xmlns:p14="http://schemas.microsoft.com/office/powerpoint/2010/main" val="374983600"/>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Title &amp; Subtitle  light">
    <p:bg>
      <p:bgPr>
        <a:solidFill>
          <a:schemeClr val="bg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F2E61496-955F-0BA1-2D5F-8076C78B54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044950"/>
            <a:ext cx="12192000" cy="2813050"/>
          </a:xfrm>
          <a:prstGeom prst="rect">
            <a:avLst/>
          </a:prstGeom>
        </p:spPr>
      </p:pic>
      <p:sp>
        <p:nvSpPr>
          <p:cNvPr id="13" name="Title Text"/>
          <p:cNvSpPr txBox="1">
            <a:spLocks noGrp="1"/>
          </p:cNvSpPr>
          <p:nvPr>
            <p:ph type="title"/>
          </p:nvPr>
        </p:nvSpPr>
        <p:spPr>
          <a:xfrm>
            <a:off x="1726163" y="1907006"/>
            <a:ext cx="9576837" cy="2619571"/>
          </a:xfrm>
          <a:prstGeom prst="rect">
            <a:avLst/>
          </a:prstGeom>
        </p:spPr>
        <p:txBody>
          <a:bodyPr anchor="b">
            <a:normAutofit/>
          </a:bodyPr>
          <a:lstStyle>
            <a:lvl1pPr algn="l">
              <a:lnSpc>
                <a:spcPct val="80000"/>
              </a:lnSpc>
              <a:defRPr sz="8000" b="0" i="0" cap="none" spc="-136">
                <a:solidFill>
                  <a:schemeClr val="tx1"/>
                </a:solidFill>
                <a:latin typeface="+mn-lt"/>
                <a:ea typeface="Calibri Light" charset="0"/>
                <a:cs typeface="Calibri Light" charset="0"/>
                <a:sym typeface="Open Sans Light"/>
              </a:defRPr>
            </a:lvl1pPr>
          </a:lstStyle>
          <a:p>
            <a:r>
              <a:rPr lang="en-US"/>
              <a:t>Click to edit Master title style</a:t>
            </a:r>
            <a:endParaRPr/>
          </a:p>
        </p:txBody>
      </p:sp>
      <p:sp>
        <p:nvSpPr>
          <p:cNvPr id="14" name="Body Level One…"/>
          <p:cNvSpPr txBox="1">
            <a:spLocks noGrp="1"/>
          </p:cNvSpPr>
          <p:nvPr>
            <p:ph type="body" sz="quarter" idx="1"/>
          </p:nvPr>
        </p:nvSpPr>
        <p:spPr>
          <a:xfrm>
            <a:off x="1726163" y="4741162"/>
            <a:ext cx="9576837" cy="1503400"/>
          </a:xfrm>
          <a:prstGeom prst="rect">
            <a:avLst/>
          </a:prstGeom>
        </p:spPr>
        <p:txBody>
          <a:bodyPr/>
          <a:lstStyle>
            <a:lvl1pPr marL="0" indent="0" algn="l">
              <a:lnSpc>
                <a:spcPct val="120000"/>
              </a:lnSpc>
              <a:buClr>
                <a:schemeClr val="bg1"/>
              </a:buClr>
              <a:buNone/>
              <a:defRPr sz="4000" b="0" i="0" spc="0">
                <a:solidFill>
                  <a:schemeClr val="tx1"/>
                </a:solidFill>
                <a:latin typeface="+mn-lt"/>
                <a:ea typeface="Calibri Light" charset="0"/>
                <a:cs typeface="Calibri Light" charset="0"/>
              </a:defRPr>
            </a:lvl1pPr>
            <a:lvl2pPr indent="0" algn="l">
              <a:lnSpc>
                <a:spcPct val="120000"/>
              </a:lnSpc>
              <a:buClr>
                <a:schemeClr val="bg1"/>
              </a:buClr>
              <a:defRPr sz="1600" b="0" spc="0">
                <a:solidFill>
                  <a:schemeClr val="tx1"/>
                </a:solidFill>
                <a:latin typeface="+mn-lt"/>
                <a:ea typeface="Calibri" charset="0"/>
                <a:cs typeface="Calibri" charset="0"/>
                <a:sym typeface="Georgia"/>
              </a:defRPr>
            </a:lvl2pPr>
            <a:lvl3pPr algn="l">
              <a:lnSpc>
                <a:spcPct val="120000"/>
              </a:lnSpc>
              <a:buClr>
                <a:schemeClr val="bg1"/>
              </a:buClr>
              <a:defRPr sz="1200" b="0" i="1" spc="0">
                <a:solidFill>
                  <a:schemeClr val="tx1"/>
                </a:solidFill>
                <a:latin typeface="+mn-lt"/>
                <a:ea typeface="Calibri Light" charset="0"/>
                <a:cs typeface="Calibri Light" charset="0"/>
              </a:defRPr>
            </a:lvl3pPr>
            <a:lvl4pPr algn="l">
              <a:lnSpc>
                <a:spcPct val="120000"/>
              </a:lnSpc>
              <a:buClr>
                <a:schemeClr val="bg1"/>
              </a:buClr>
              <a:defRPr sz="1200" spc="0">
                <a:solidFill>
                  <a:schemeClr val="tx1"/>
                </a:solidFill>
                <a:latin typeface="+mn-lt"/>
                <a:ea typeface="Georgia"/>
                <a:cs typeface="Georgia"/>
                <a:sym typeface="Georgia"/>
              </a:defRPr>
            </a:lvl4pPr>
            <a:lvl5pPr algn="l">
              <a:lnSpc>
                <a:spcPct val="120000"/>
              </a:lnSpc>
              <a:buClr>
                <a:schemeClr val="bg1"/>
              </a:buClr>
              <a:defRPr sz="1200" b="0" i="1" spc="0">
                <a:solidFill>
                  <a:schemeClr val="tx1"/>
                </a:solidFill>
                <a:latin typeface="+mn-lt"/>
                <a:ea typeface="Calibri Light" charset="0"/>
                <a:cs typeface="Calibri Light" charset="0"/>
              </a:defRPr>
            </a:lvl5pPr>
          </a:lstStyle>
          <a:p>
            <a:pPr lvl="0"/>
            <a:r>
              <a:rPr lang="en-US"/>
              <a:t>Click to edit Master text styles</a:t>
            </a:r>
          </a:p>
        </p:txBody>
      </p:sp>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21972" y="6264471"/>
            <a:ext cx="1143000" cy="400050"/>
          </a:xfrm>
          <a:prstGeom prst="rect">
            <a:avLst/>
          </a:prstGeom>
        </p:spPr>
      </p:pic>
      <p:pic>
        <p:nvPicPr>
          <p:cNvPr id="3" name="Graphic 2">
            <a:extLst>
              <a:ext uri="{FF2B5EF4-FFF2-40B4-BE49-F238E27FC236}">
                <a16:creationId xmlns:a16="http://schemas.microsoft.com/office/drawing/2014/main" id="{6993076F-988A-B031-B6F0-CCD5D960018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11597" y="805778"/>
            <a:ext cx="5974978" cy="1029025"/>
          </a:xfrm>
          <a:prstGeom prst="rect">
            <a:avLst/>
          </a:prstGeom>
        </p:spPr>
      </p:pic>
    </p:spTree>
    <p:extLst>
      <p:ext uri="{BB962C8B-B14F-4D97-AF65-F5344CB8AC3E}">
        <p14:creationId xmlns:p14="http://schemas.microsoft.com/office/powerpoint/2010/main" val="84046655"/>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5562600" cy="6858000"/>
          </a:xfrm>
          <a:prstGeom prst="rect">
            <a:avLst/>
          </a:prstGeom>
        </p:spPr>
      </p:pic>
      <p:pic>
        <p:nvPicPr>
          <p:cNvPr id="7" name="Picture 6" descr="A person looking through a microscope&#10;&#10;Description automatically generated">
            <a:extLst>
              <a:ext uri="{FF2B5EF4-FFF2-40B4-BE49-F238E27FC236}">
                <a16:creationId xmlns:a16="http://schemas.microsoft.com/office/drawing/2014/main" id="{53FA4D3D-C2FF-8BAF-61FB-88560AA8B6FA}"/>
              </a:ext>
            </a:extLst>
          </p:cNvPr>
          <p:cNvPicPr>
            <a:picLocks/>
          </p:cNvPicPr>
          <p:nvPr userDrawn="1"/>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897643" y="0"/>
            <a:ext cx="102888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a:prstGeom prst="rect">
            <a:avLst/>
          </a:prstGeom>
        </p:spPr>
        <p:txBody>
          <a:bodyPr anchor="b"/>
          <a:lstStyle>
            <a:lvl1pPr>
              <a:defRPr sz="40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a:prstGeom prst="rect">
            <a:avLst/>
          </a:prstGeom>
        </p:spPr>
        <p:txBody>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
        <p:nvSpPr>
          <p:cNvPr id="5" name="TextBox 4">
            <a:extLst>
              <a:ext uri="{FF2B5EF4-FFF2-40B4-BE49-F238E27FC236}">
                <a16:creationId xmlns:a16="http://schemas.microsoft.com/office/drawing/2014/main" id="{CD49EE74-035C-A454-F0E2-ACA17D4C8E62}"/>
              </a:ext>
            </a:extLst>
          </p:cNvPr>
          <p:cNvSpPr txBox="1"/>
          <p:nvPr userDrawn="1"/>
        </p:nvSpPr>
        <p:spPr>
          <a:xfrm>
            <a:off x="6223000" y="28849"/>
            <a:ext cx="5738813" cy="461665"/>
          </a:xfrm>
          <a:prstGeom prst="rect">
            <a:avLst/>
          </a:prstGeom>
          <a:noFill/>
        </p:spPr>
        <p:txBody>
          <a:bodyPr wrap="square" rtlCol="0">
            <a:spAutoFit/>
          </a:bodyPr>
          <a:lstStyle/>
          <a:p>
            <a:r>
              <a:rPr lang="en-IE" sz="2400">
                <a:solidFill>
                  <a:srgbClr val="0E85AA"/>
                </a:solidFill>
              </a:rPr>
              <a:t>Change this image from the Master slide</a:t>
            </a:r>
          </a:p>
        </p:txBody>
      </p:sp>
      <p:pic>
        <p:nvPicPr>
          <p:cNvPr id="6" name="Graphic 5">
            <a:extLst>
              <a:ext uri="{FF2B5EF4-FFF2-40B4-BE49-F238E27FC236}">
                <a16:creationId xmlns:a16="http://schemas.microsoft.com/office/drawing/2014/main" id="{C6021664-C95E-C7B2-8E40-A2879255C7B8}"/>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07962" y="206131"/>
            <a:ext cx="4784727" cy="824037"/>
          </a:xfrm>
          <a:prstGeom prst="rect">
            <a:avLst/>
          </a:prstGeom>
        </p:spPr>
      </p:pic>
    </p:spTree>
    <p:extLst>
      <p:ext uri="{BB962C8B-B14F-4D97-AF65-F5344CB8AC3E}">
        <p14:creationId xmlns:p14="http://schemas.microsoft.com/office/powerpoint/2010/main" val="2146652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817044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34912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43029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55379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3404911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1" y="1709740"/>
            <a:ext cx="10515600" cy="2852737"/>
          </a:xfrm>
        </p:spPr>
        <p:txBody>
          <a:bodyPr anchor="b">
            <a:normAutofit/>
          </a:bodyPr>
          <a:lstStyle>
            <a:lvl1pPr>
              <a:defRPr sz="33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1" y="4589465"/>
            <a:ext cx="10515600" cy="1500187"/>
          </a:xfrm>
        </p:spPr>
        <p:txBody>
          <a:bodyPr>
            <a:normAutofit/>
          </a:bodyPr>
          <a:lstStyle>
            <a:lvl1pPr marL="0" indent="0">
              <a:buNone/>
              <a:defRPr sz="21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69414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655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15821"/>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3246"/>
            <a:ext cx="3932237" cy="2965741"/>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20661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Title &amp; Subtitle  light">
    <p:bg>
      <p:bgPr>
        <a:gradFill>
          <a:gsLst>
            <a:gs pos="0">
              <a:srgbClr val="246076"/>
            </a:gs>
            <a:gs pos="100000">
              <a:srgbClr val="1987A8"/>
            </a:gs>
          </a:gsLst>
          <a:lin ang="17054404" scaled="0"/>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54E402B-0CEA-76CC-B774-546F74B361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1597" y="805778"/>
            <a:ext cx="5974978" cy="1029025"/>
          </a:xfrm>
          <a:prstGeom prst="rect">
            <a:avLst/>
          </a:prstGeom>
        </p:spPr>
      </p:pic>
      <p:pic>
        <p:nvPicPr>
          <p:cNvPr id="15" name="Graphic 14">
            <a:extLst>
              <a:ext uri="{FF2B5EF4-FFF2-40B4-BE49-F238E27FC236}">
                <a16:creationId xmlns:a16="http://schemas.microsoft.com/office/drawing/2014/main" id="{316989F7-607E-C42C-04A2-493393925C6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5118100"/>
            <a:ext cx="6494688" cy="1739900"/>
          </a:xfrm>
          <a:prstGeom prst="rect">
            <a:avLst/>
          </a:prstGeom>
        </p:spPr>
      </p:pic>
      <p:pic>
        <p:nvPicPr>
          <p:cNvPr id="21" name="Graphic 20">
            <a:extLst>
              <a:ext uri="{FF2B5EF4-FFF2-40B4-BE49-F238E27FC236}">
                <a16:creationId xmlns:a16="http://schemas.microsoft.com/office/drawing/2014/main" id="{D79987BE-CCC5-A892-BA86-A5DFE563B22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691464" y="4044950"/>
            <a:ext cx="10500537" cy="2813051"/>
          </a:xfrm>
          <a:prstGeom prst="rect">
            <a:avLst/>
          </a:prstGeom>
        </p:spPr>
      </p:pic>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21972" y="6264471"/>
            <a:ext cx="1143000" cy="400050"/>
          </a:xfrm>
          <a:prstGeom prst="rect">
            <a:avLst/>
          </a:prstGeom>
        </p:spPr>
      </p:pic>
      <p:sp>
        <p:nvSpPr>
          <p:cNvPr id="3" name="Title Text">
            <a:extLst>
              <a:ext uri="{FF2B5EF4-FFF2-40B4-BE49-F238E27FC236}">
                <a16:creationId xmlns:a16="http://schemas.microsoft.com/office/drawing/2014/main" id="{DBF4B890-8A06-A22A-70F4-FB49FCCDF498}"/>
              </a:ext>
            </a:extLst>
          </p:cNvPr>
          <p:cNvSpPr txBox="1">
            <a:spLocks noGrp="1"/>
          </p:cNvSpPr>
          <p:nvPr>
            <p:ph type="title"/>
          </p:nvPr>
        </p:nvSpPr>
        <p:spPr>
          <a:xfrm>
            <a:off x="1726163" y="1907006"/>
            <a:ext cx="9576837" cy="2619571"/>
          </a:xfrm>
          <a:prstGeom prst="rect">
            <a:avLst/>
          </a:prstGeom>
        </p:spPr>
        <p:txBody>
          <a:bodyPr anchor="b">
            <a:normAutofit/>
          </a:bodyPr>
          <a:lstStyle>
            <a:lvl1pPr algn="l">
              <a:lnSpc>
                <a:spcPct val="80000"/>
              </a:lnSpc>
              <a:defRPr sz="8000" b="0" i="0" cap="none" spc="-136">
                <a:solidFill>
                  <a:schemeClr val="bg1"/>
                </a:solidFill>
                <a:latin typeface="+mn-lt"/>
                <a:ea typeface="Calibri Light" charset="0"/>
                <a:cs typeface="Calibri Light" charset="0"/>
                <a:sym typeface="Open Sans Light"/>
              </a:defRPr>
            </a:lvl1pPr>
          </a:lstStyle>
          <a:p>
            <a:r>
              <a:rPr lang="en-US"/>
              <a:t>Click to edit Master title style</a:t>
            </a:r>
            <a:endParaRPr/>
          </a:p>
        </p:txBody>
      </p:sp>
      <p:sp>
        <p:nvSpPr>
          <p:cNvPr id="4" name="Body Level One…">
            <a:extLst>
              <a:ext uri="{FF2B5EF4-FFF2-40B4-BE49-F238E27FC236}">
                <a16:creationId xmlns:a16="http://schemas.microsoft.com/office/drawing/2014/main" id="{CC71582C-4629-6DB1-D32F-85D7F89DDB72}"/>
              </a:ext>
            </a:extLst>
          </p:cNvPr>
          <p:cNvSpPr txBox="1">
            <a:spLocks noGrp="1"/>
          </p:cNvSpPr>
          <p:nvPr>
            <p:ph type="body" sz="quarter" idx="1"/>
          </p:nvPr>
        </p:nvSpPr>
        <p:spPr>
          <a:xfrm>
            <a:off x="1726163" y="4741162"/>
            <a:ext cx="9576837" cy="1503400"/>
          </a:xfrm>
          <a:prstGeom prst="rect">
            <a:avLst/>
          </a:prstGeom>
        </p:spPr>
        <p:txBody>
          <a:bodyPr/>
          <a:lstStyle>
            <a:lvl1pPr marL="0" indent="0" algn="l">
              <a:lnSpc>
                <a:spcPct val="120000"/>
              </a:lnSpc>
              <a:buClr>
                <a:schemeClr val="bg1"/>
              </a:buClr>
              <a:buNone/>
              <a:defRPr sz="4000" b="0" i="0" spc="0">
                <a:solidFill>
                  <a:schemeClr val="bg1"/>
                </a:solidFill>
                <a:latin typeface="+mn-lt"/>
                <a:ea typeface="Calibri Light" charset="0"/>
                <a:cs typeface="Calibri Light" charset="0"/>
              </a:defRPr>
            </a:lvl1pPr>
            <a:lvl2pPr indent="0" algn="l">
              <a:lnSpc>
                <a:spcPct val="120000"/>
              </a:lnSpc>
              <a:buClr>
                <a:schemeClr val="bg1"/>
              </a:buClr>
              <a:defRPr sz="1600" b="0" spc="0">
                <a:solidFill>
                  <a:schemeClr val="tx1"/>
                </a:solidFill>
                <a:latin typeface="+mn-lt"/>
                <a:ea typeface="Calibri" charset="0"/>
                <a:cs typeface="Calibri" charset="0"/>
                <a:sym typeface="Georgia"/>
              </a:defRPr>
            </a:lvl2pPr>
            <a:lvl3pPr algn="l">
              <a:lnSpc>
                <a:spcPct val="120000"/>
              </a:lnSpc>
              <a:buClr>
                <a:schemeClr val="bg1"/>
              </a:buClr>
              <a:defRPr sz="1200" b="0" i="1" spc="0">
                <a:solidFill>
                  <a:schemeClr val="tx1"/>
                </a:solidFill>
                <a:latin typeface="+mn-lt"/>
                <a:ea typeface="Calibri Light" charset="0"/>
                <a:cs typeface="Calibri Light" charset="0"/>
              </a:defRPr>
            </a:lvl3pPr>
            <a:lvl4pPr algn="l">
              <a:lnSpc>
                <a:spcPct val="120000"/>
              </a:lnSpc>
              <a:buClr>
                <a:schemeClr val="bg1"/>
              </a:buClr>
              <a:defRPr sz="1200" spc="0">
                <a:solidFill>
                  <a:schemeClr val="tx1"/>
                </a:solidFill>
                <a:latin typeface="+mn-lt"/>
                <a:ea typeface="Georgia"/>
                <a:cs typeface="Georgia"/>
                <a:sym typeface="Georgia"/>
              </a:defRPr>
            </a:lvl4pPr>
            <a:lvl5pPr algn="l">
              <a:lnSpc>
                <a:spcPct val="120000"/>
              </a:lnSpc>
              <a:buClr>
                <a:schemeClr val="bg1"/>
              </a:buClr>
              <a:defRPr sz="1200" b="0" i="1" spc="0">
                <a:solidFill>
                  <a:schemeClr val="tx1"/>
                </a:solidFill>
                <a:latin typeface="+mn-lt"/>
                <a:ea typeface="Calibri Light" charset="0"/>
                <a:cs typeface="Calibri Light" charset="0"/>
              </a:defRPr>
            </a:lvl5pPr>
          </a:lstStyle>
          <a:p>
            <a:pPr lvl="0"/>
            <a:r>
              <a:rPr lang="en-US"/>
              <a:t>Click to edit Master text styles</a:t>
            </a:r>
          </a:p>
        </p:txBody>
      </p:sp>
    </p:spTree>
    <p:extLst>
      <p:ext uri="{BB962C8B-B14F-4D97-AF65-F5344CB8AC3E}">
        <p14:creationId xmlns:p14="http://schemas.microsoft.com/office/powerpoint/2010/main" val="2900018149"/>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120911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7"/>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9" y="1681163"/>
            <a:ext cx="5157787" cy="823912"/>
          </a:xfrm>
        </p:spPr>
        <p:txBody>
          <a:bodyPr anchor="b">
            <a:no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1" y="1681163"/>
            <a:ext cx="5183188" cy="823912"/>
          </a:xfrm>
        </p:spPr>
        <p:txBody>
          <a:bodyPr anchor="b">
            <a:no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863105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1888503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020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7"/>
            <a:ext cx="3932237" cy="1915821"/>
          </a:xfrm>
        </p:spPr>
        <p:txBody>
          <a:bodyPr anchor="b">
            <a:noAutofit/>
          </a:bodyPr>
          <a:lstStyle>
            <a:lvl1pPr>
              <a:defRPr sz="33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3248"/>
            <a:ext cx="3932237" cy="2965741"/>
          </a:xfrm>
        </p:spPr>
        <p:txBody>
          <a:bodyPr>
            <a:normAutofit/>
          </a:bodyPr>
          <a:lstStyle>
            <a:lvl1pPr marL="0" indent="0">
              <a:buNone/>
              <a:defRPr sz="21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4071080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Title &amp; Subtitle  light">
    <p:bg>
      <p:bgPr>
        <a:gradFill>
          <a:gsLst>
            <a:gs pos="0">
              <a:srgbClr val="246076"/>
            </a:gs>
            <a:gs pos="100000">
              <a:srgbClr val="1987A8"/>
            </a:gs>
          </a:gsLst>
          <a:lin ang="17054404" scaled="0"/>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54E402B-0CEA-76CC-B774-546F74B361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1597" y="805780"/>
            <a:ext cx="5974979" cy="1029025"/>
          </a:xfrm>
          <a:prstGeom prst="rect">
            <a:avLst/>
          </a:prstGeom>
        </p:spPr>
      </p:pic>
      <p:pic>
        <p:nvPicPr>
          <p:cNvPr id="15" name="Graphic 14">
            <a:extLst>
              <a:ext uri="{FF2B5EF4-FFF2-40B4-BE49-F238E27FC236}">
                <a16:creationId xmlns:a16="http://schemas.microsoft.com/office/drawing/2014/main" id="{316989F7-607E-C42C-04A2-493393925C6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5118100"/>
            <a:ext cx="6494688" cy="1739900"/>
          </a:xfrm>
          <a:prstGeom prst="rect">
            <a:avLst/>
          </a:prstGeom>
        </p:spPr>
      </p:pic>
      <p:pic>
        <p:nvPicPr>
          <p:cNvPr id="21" name="Graphic 20">
            <a:extLst>
              <a:ext uri="{FF2B5EF4-FFF2-40B4-BE49-F238E27FC236}">
                <a16:creationId xmlns:a16="http://schemas.microsoft.com/office/drawing/2014/main" id="{D79987BE-CCC5-A892-BA86-A5DFE563B22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691465" y="4044952"/>
            <a:ext cx="10500537" cy="2813051"/>
          </a:xfrm>
          <a:prstGeom prst="rect">
            <a:avLst/>
          </a:prstGeom>
        </p:spPr>
      </p:pic>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21972" y="6264471"/>
            <a:ext cx="1143000" cy="400050"/>
          </a:xfrm>
          <a:prstGeom prst="rect">
            <a:avLst/>
          </a:prstGeom>
        </p:spPr>
      </p:pic>
      <p:sp>
        <p:nvSpPr>
          <p:cNvPr id="3" name="Title Text">
            <a:extLst>
              <a:ext uri="{FF2B5EF4-FFF2-40B4-BE49-F238E27FC236}">
                <a16:creationId xmlns:a16="http://schemas.microsoft.com/office/drawing/2014/main" id="{DBF4B890-8A06-A22A-70F4-FB49FCCDF498}"/>
              </a:ext>
            </a:extLst>
          </p:cNvPr>
          <p:cNvSpPr txBox="1">
            <a:spLocks noGrp="1"/>
          </p:cNvSpPr>
          <p:nvPr>
            <p:ph type="title"/>
          </p:nvPr>
        </p:nvSpPr>
        <p:spPr>
          <a:xfrm>
            <a:off x="1726164" y="1907008"/>
            <a:ext cx="9576837" cy="2619571"/>
          </a:xfrm>
          <a:prstGeom prst="rect">
            <a:avLst/>
          </a:prstGeom>
        </p:spPr>
        <p:txBody>
          <a:bodyPr anchor="b">
            <a:normAutofit/>
          </a:bodyPr>
          <a:lstStyle>
            <a:lvl1pPr algn="l">
              <a:lnSpc>
                <a:spcPct val="80000"/>
              </a:lnSpc>
              <a:defRPr sz="6000" b="0" i="0" cap="none" spc="-102">
                <a:solidFill>
                  <a:schemeClr val="bg1"/>
                </a:solidFill>
                <a:latin typeface="+mn-lt"/>
                <a:ea typeface="Calibri Light" charset="0"/>
                <a:cs typeface="Calibri Light" charset="0"/>
                <a:sym typeface="Open Sans Light"/>
              </a:defRPr>
            </a:lvl1pPr>
          </a:lstStyle>
          <a:p>
            <a:r>
              <a:rPr lang="en-US"/>
              <a:t>Click to edit Master title style</a:t>
            </a:r>
            <a:endParaRPr/>
          </a:p>
        </p:txBody>
      </p:sp>
      <p:sp>
        <p:nvSpPr>
          <p:cNvPr id="4" name="Body Level One…">
            <a:extLst>
              <a:ext uri="{FF2B5EF4-FFF2-40B4-BE49-F238E27FC236}">
                <a16:creationId xmlns:a16="http://schemas.microsoft.com/office/drawing/2014/main" id="{CC71582C-4629-6DB1-D32F-85D7F89DDB72}"/>
              </a:ext>
            </a:extLst>
          </p:cNvPr>
          <p:cNvSpPr txBox="1">
            <a:spLocks noGrp="1"/>
          </p:cNvSpPr>
          <p:nvPr>
            <p:ph type="body" sz="quarter" idx="1"/>
          </p:nvPr>
        </p:nvSpPr>
        <p:spPr>
          <a:xfrm>
            <a:off x="1726164" y="4741162"/>
            <a:ext cx="9576837" cy="1503400"/>
          </a:xfrm>
          <a:prstGeom prst="rect">
            <a:avLst/>
          </a:prstGeom>
        </p:spPr>
        <p:txBody>
          <a:bodyPr/>
          <a:lstStyle>
            <a:lvl1pPr marL="0" indent="0" algn="l">
              <a:lnSpc>
                <a:spcPct val="120000"/>
              </a:lnSpc>
              <a:buClr>
                <a:schemeClr val="bg1"/>
              </a:buClr>
              <a:buNone/>
              <a:defRPr sz="3000" b="0" i="0" spc="0">
                <a:solidFill>
                  <a:schemeClr val="bg1"/>
                </a:solidFill>
                <a:latin typeface="+mn-lt"/>
                <a:ea typeface="Calibri Light" charset="0"/>
                <a:cs typeface="Calibri Light" charset="0"/>
              </a:defRPr>
            </a:lvl1pPr>
            <a:lvl2pPr indent="0" algn="l">
              <a:lnSpc>
                <a:spcPct val="120000"/>
              </a:lnSpc>
              <a:buClr>
                <a:schemeClr val="bg1"/>
              </a:buClr>
              <a:defRPr sz="1200" b="0" spc="0">
                <a:solidFill>
                  <a:schemeClr val="tx1"/>
                </a:solidFill>
                <a:latin typeface="+mn-lt"/>
                <a:ea typeface="Calibri" charset="0"/>
                <a:cs typeface="Calibri" charset="0"/>
                <a:sym typeface="Georgia"/>
              </a:defRPr>
            </a:lvl2pPr>
            <a:lvl3pPr algn="l">
              <a:lnSpc>
                <a:spcPct val="120000"/>
              </a:lnSpc>
              <a:buClr>
                <a:schemeClr val="bg1"/>
              </a:buClr>
              <a:defRPr sz="900" b="0" i="1" spc="0">
                <a:solidFill>
                  <a:schemeClr val="tx1"/>
                </a:solidFill>
                <a:latin typeface="+mn-lt"/>
                <a:ea typeface="Calibri Light" charset="0"/>
                <a:cs typeface="Calibri Light" charset="0"/>
              </a:defRPr>
            </a:lvl3pPr>
            <a:lvl4pPr algn="l">
              <a:lnSpc>
                <a:spcPct val="120000"/>
              </a:lnSpc>
              <a:buClr>
                <a:schemeClr val="bg1"/>
              </a:buClr>
              <a:defRPr sz="900" spc="0">
                <a:solidFill>
                  <a:schemeClr val="tx1"/>
                </a:solidFill>
                <a:latin typeface="+mn-lt"/>
                <a:ea typeface="Georgia"/>
                <a:cs typeface="Georgia"/>
                <a:sym typeface="Georgia"/>
              </a:defRPr>
            </a:lvl4pPr>
            <a:lvl5pPr algn="l">
              <a:lnSpc>
                <a:spcPct val="120000"/>
              </a:lnSpc>
              <a:buClr>
                <a:schemeClr val="bg1"/>
              </a:buClr>
              <a:defRPr sz="900" b="0" i="1" spc="0">
                <a:solidFill>
                  <a:schemeClr val="tx1"/>
                </a:solidFill>
                <a:latin typeface="+mn-lt"/>
                <a:ea typeface="Calibri Light" charset="0"/>
                <a:cs typeface="Calibri Light" charset="0"/>
              </a:defRPr>
            </a:lvl5pPr>
          </a:lstStyle>
          <a:p>
            <a:pPr lvl="0"/>
            <a:r>
              <a:rPr lang="en-US"/>
              <a:t>Click to edit Master text styles</a:t>
            </a:r>
          </a:p>
        </p:txBody>
      </p:sp>
    </p:spTree>
    <p:extLst>
      <p:ext uri="{BB962C8B-B14F-4D97-AF65-F5344CB8AC3E}">
        <p14:creationId xmlns:p14="http://schemas.microsoft.com/office/powerpoint/2010/main" val="120574926"/>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102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amp; Subtitle  light">
    <p:bg>
      <p:bgPr>
        <a:gradFill>
          <a:gsLst>
            <a:gs pos="0">
              <a:srgbClr val="246076"/>
            </a:gs>
            <a:gs pos="100000">
              <a:srgbClr val="1987A8"/>
            </a:gs>
          </a:gsLst>
          <a:lin ang="17054404" scaled="0"/>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54E402B-0CEA-76CC-B774-546F74B361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1597" y="805780"/>
            <a:ext cx="5974979" cy="1029025"/>
          </a:xfrm>
          <a:prstGeom prst="rect">
            <a:avLst/>
          </a:prstGeom>
        </p:spPr>
      </p:pic>
      <p:pic>
        <p:nvPicPr>
          <p:cNvPr id="15" name="Graphic 14">
            <a:extLst>
              <a:ext uri="{FF2B5EF4-FFF2-40B4-BE49-F238E27FC236}">
                <a16:creationId xmlns:a16="http://schemas.microsoft.com/office/drawing/2014/main" id="{316989F7-607E-C42C-04A2-493393925C6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5118100"/>
            <a:ext cx="6494688" cy="1739900"/>
          </a:xfrm>
          <a:prstGeom prst="rect">
            <a:avLst/>
          </a:prstGeom>
        </p:spPr>
      </p:pic>
      <p:pic>
        <p:nvPicPr>
          <p:cNvPr id="21" name="Graphic 20">
            <a:extLst>
              <a:ext uri="{FF2B5EF4-FFF2-40B4-BE49-F238E27FC236}">
                <a16:creationId xmlns:a16="http://schemas.microsoft.com/office/drawing/2014/main" id="{D79987BE-CCC5-A892-BA86-A5DFE563B22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691465" y="4044952"/>
            <a:ext cx="10500537" cy="2813051"/>
          </a:xfrm>
          <a:prstGeom prst="rect">
            <a:avLst/>
          </a:prstGeom>
        </p:spPr>
      </p:pic>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21972" y="6264471"/>
            <a:ext cx="1143000" cy="400050"/>
          </a:xfrm>
          <a:prstGeom prst="rect">
            <a:avLst/>
          </a:prstGeom>
        </p:spPr>
      </p:pic>
      <p:sp>
        <p:nvSpPr>
          <p:cNvPr id="3" name="Title Text">
            <a:extLst>
              <a:ext uri="{FF2B5EF4-FFF2-40B4-BE49-F238E27FC236}">
                <a16:creationId xmlns:a16="http://schemas.microsoft.com/office/drawing/2014/main" id="{DBF4B890-8A06-A22A-70F4-FB49FCCDF498}"/>
              </a:ext>
            </a:extLst>
          </p:cNvPr>
          <p:cNvSpPr txBox="1">
            <a:spLocks noGrp="1"/>
          </p:cNvSpPr>
          <p:nvPr>
            <p:ph type="title"/>
          </p:nvPr>
        </p:nvSpPr>
        <p:spPr>
          <a:xfrm>
            <a:off x="1726164" y="1907008"/>
            <a:ext cx="9576837" cy="2619571"/>
          </a:xfrm>
          <a:prstGeom prst="rect">
            <a:avLst/>
          </a:prstGeom>
        </p:spPr>
        <p:txBody>
          <a:bodyPr anchor="b">
            <a:normAutofit/>
          </a:bodyPr>
          <a:lstStyle>
            <a:lvl1pPr algn="l">
              <a:lnSpc>
                <a:spcPct val="80000"/>
              </a:lnSpc>
              <a:defRPr sz="6000" b="0" i="0" cap="none" spc="-102">
                <a:solidFill>
                  <a:schemeClr val="bg1"/>
                </a:solidFill>
                <a:latin typeface="+mn-lt"/>
                <a:ea typeface="Calibri Light" charset="0"/>
                <a:cs typeface="Calibri Light" charset="0"/>
                <a:sym typeface="Open Sans Light"/>
              </a:defRPr>
            </a:lvl1pPr>
          </a:lstStyle>
          <a:p>
            <a:r>
              <a:rPr lang="en-US"/>
              <a:t>Click to edit Master title style</a:t>
            </a:r>
            <a:endParaRPr/>
          </a:p>
        </p:txBody>
      </p:sp>
      <p:sp>
        <p:nvSpPr>
          <p:cNvPr id="4" name="Body Level One…">
            <a:extLst>
              <a:ext uri="{FF2B5EF4-FFF2-40B4-BE49-F238E27FC236}">
                <a16:creationId xmlns:a16="http://schemas.microsoft.com/office/drawing/2014/main" id="{CC71582C-4629-6DB1-D32F-85D7F89DDB72}"/>
              </a:ext>
            </a:extLst>
          </p:cNvPr>
          <p:cNvSpPr txBox="1">
            <a:spLocks noGrp="1"/>
          </p:cNvSpPr>
          <p:nvPr>
            <p:ph type="body" sz="quarter" idx="1"/>
          </p:nvPr>
        </p:nvSpPr>
        <p:spPr>
          <a:xfrm>
            <a:off x="1726164" y="4741162"/>
            <a:ext cx="9576837" cy="1503400"/>
          </a:xfrm>
          <a:prstGeom prst="rect">
            <a:avLst/>
          </a:prstGeom>
        </p:spPr>
        <p:txBody>
          <a:bodyPr/>
          <a:lstStyle>
            <a:lvl1pPr marL="0" indent="0" algn="l">
              <a:lnSpc>
                <a:spcPct val="120000"/>
              </a:lnSpc>
              <a:buClr>
                <a:schemeClr val="bg1"/>
              </a:buClr>
              <a:buNone/>
              <a:defRPr sz="3000" b="0" i="0" spc="0">
                <a:solidFill>
                  <a:schemeClr val="bg1"/>
                </a:solidFill>
                <a:latin typeface="+mn-lt"/>
                <a:ea typeface="Calibri Light" charset="0"/>
                <a:cs typeface="Calibri Light" charset="0"/>
              </a:defRPr>
            </a:lvl1pPr>
            <a:lvl2pPr indent="0" algn="l">
              <a:lnSpc>
                <a:spcPct val="120000"/>
              </a:lnSpc>
              <a:buClr>
                <a:schemeClr val="bg1"/>
              </a:buClr>
              <a:defRPr sz="1200" b="0" spc="0">
                <a:solidFill>
                  <a:schemeClr val="tx1"/>
                </a:solidFill>
                <a:latin typeface="+mn-lt"/>
                <a:ea typeface="Calibri" charset="0"/>
                <a:cs typeface="Calibri" charset="0"/>
                <a:sym typeface="Georgia"/>
              </a:defRPr>
            </a:lvl2pPr>
            <a:lvl3pPr algn="l">
              <a:lnSpc>
                <a:spcPct val="120000"/>
              </a:lnSpc>
              <a:buClr>
                <a:schemeClr val="bg1"/>
              </a:buClr>
              <a:defRPr sz="900" b="0" i="1" spc="0">
                <a:solidFill>
                  <a:schemeClr val="tx1"/>
                </a:solidFill>
                <a:latin typeface="+mn-lt"/>
                <a:ea typeface="Calibri Light" charset="0"/>
                <a:cs typeface="Calibri Light" charset="0"/>
              </a:defRPr>
            </a:lvl3pPr>
            <a:lvl4pPr algn="l">
              <a:lnSpc>
                <a:spcPct val="120000"/>
              </a:lnSpc>
              <a:buClr>
                <a:schemeClr val="bg1"/>
              </a:buClr>
              <a:defRPr sz="900" spc="0">
                <a:solidFill>
                  <a:schemeClr val="tx1"/>
                </a:solidFill>
                <a:latin typeface="+mn-lt"/>
                <a:ea typeface="Georgia"/>
                <a:cs typeface="Georgia"/>
                <a:sym typeface="Georgia"/>
              </a:defRPr>
            </a:lvl4pPr>
            <a:lvl5pPr algn="l">
              <a:lnSpc>
                <a:spcPct val="120000"/>
              </a:lnSpc>
              <a:buClr>
                <a:schemeClr val="bg1"/>
              </a:buClr>
              <a:defRPr sz="900" b="0" i="1" spc="0">
                <a:solidFill>
                  <a:schemeClr val="tx1"/>
                </a:solidFill>
                <a:latin typeface="+mn-lt"/>
                <a:ea typeface="Calibri Light" charset="0"/>
                <a:cs typeface="Calibri Light" charset="0"/>
              </a:defRPr>
            </a:lvl5pPr>
          </a:lstStyle>
          <a:p>
            <a:pPr lvl="0"/>
            <a:r>
              <a:rPr lang="en-US"/>
              <a:t>Click to edit Master text styles</a:t>
            </a:r>
          </a:p>
        </p:txBody>
      </p:sp>
    </p:spTree>
    <p:extLst>
      <p:ext uri="{BB962C8B-B14F-4D97-AF65-F5344CB8AC3E}">
        <p14:creationId xmlns:p14="http://schemas.microsoft.com/office/powerpoint/2010/main" val="769988130"/>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102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4.sv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3.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2.svg"/><Relationship Id="rId5" Type="http://schemas.openxmlformats.org/officeDocument/2006/relationships/slideLayout" Target="../slideLayouts/slideLayout19.xml"/><Relationship Id="rId10" Type="http://schemas.openxmlformats.org/officeDocument/2006/relationships/image" Target="../media/image1.png"/><Relationship Id="rId4" Type="http://schemas.openxmlformats.org/officeDocument/2006/relationships/slideLayout" Target="../slideLayouts/slideLayout18.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12" name="Oide logo">
            <a:extLst>
              <a:ext uri="{FF2B5EF4-FFF2-40B4-BE49-F238E27FC236}">
                <a16:creationId xmlns:a16="http://schemas.microsoft.com/office/drawing/2014/main" id="{29B03D4A-90D1-4388-1E06-16C8D54A1CF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30052" y="136525"/>
            <a:ext cx="1602163" cy="772902"/>
          </a:xfrm>
          <a:prstGeom prst="rect">
            <a:avLst/>
          </a:prstGeom>
        </p:spPr>
      </p:pic>
      <p:pic>
        <p:nvPicPr>
          <p:cNvPr id="5" name="Graphic 4">
            <a:extLst>
              <a:ext uri="{FF2B5EF4-FFF2-40B4-BE49-F238E27FC236}">
                <a16:creationId xmlns:a16="http://schemas.microsoft.com/office/drawing/2014/main" id="{689044A8-DEE4-699A-AB09-D5126337AE3F}"/>
              </a:ext>
            </a:extLst>
          </p:cNvPr>
          <p:cNvPicPr>
            <a:picLocks noGrp="1" noRot="1" noChangeAspect="1" noMove="1" noResize="1" noEditPoints="1" noAdjustHandles="1" noChangeArrowheads="1" noChangeShapeType="1" noCrop="1"/>
          </p:cNvPicPr>
          <p:nvPr userDrawn="1"/>
        </p:nvPicPr>
        <p:blipFill>
          <a:blip r:embed="rId12">
            <a:extLst>
              <a:ext uri="{96DAC541-7B7A-43D3-8B79-37D633B846F1}">
                <asvg:svgBlip xmlns:asvg="http://schemas.microsoft.com/office/drawing/2016/SVG/main" r:embed="rId13"/>
              </a:ext>
            </a:extLst>
          </a:blip>
          <a:stretch>
            <a:fillRect/>
          </a:stretch>
        </p:blipFill>
        <p:spPr>
          <a:xfrm>
            <a:off x="-18000" y="6066000"/>
            <a:ext cx="12240000" cy="2314124"/>
          </a:xfrm>
          <a:prstGeom prst="rect">
            <a:avLst/>
          </a:prstGeom>
        </p:spPr>
      </p:pic>
    </p:spTree>
    <p:extLst>
      <p:ext uri="{BB962C8B-B14F-4D97-AF65-F5344CB8AC3E}">
        <p14:creationId xmlns:p14="http://schemas.microsoft.com/office/powerpoint/2010/main" val="2910684163"/>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Lst>
  <p:txStyles>
    <p:titleStyle>
      <a:lvl1pPr algn="l" defTabSz="685800" rtl="0" eaLnBrk="1" latinLnBrk="0" hangingPunct="1">
        <a:lnSpc>
          <a:spcPct val="90000"/>
        </a:lnSpc>
        <a:spcBef>
          <a:spcPct val="0"/>
        </a:spcBef>
        <a:buNone/>
        <a:defRPr sz="3300" kern="1200">
          <a:solidFill>
            <a:srgbClr val="0E85AA"/>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E85AA"/>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E85AA"/>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E85AA"/>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E85AA"/>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E85AA"/>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1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290032"/>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Lst>
  <p:txStyles>
    <p:titleStyle>
      <a:lvl1pPr algn="l" defTabSz="685800" rtl="0" eaLnBrk="1" latinLnBrk="0" hangingPunct="1">
        <a:lnSpc>
          <a:spcPct val="90000"/>
        </a:lnSpc>
        <a:spcBef>
          <a:spcPct val="0"/>
        </a:spcBef>
        <a:buNone/>
        <a:defRPr sz="3300" kern="1200">
          <a:solidFill>
            <a:srgbClr val="0E85AA"/>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E85AA"/>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E85AA"/>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E85AA"/>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E85AA"/>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E85AA"/>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12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707909"/>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12" name="Oide logo">
            <a:extLst>
              <a:ext uri="{FF2B5EF4-FFF2-40B4-BE49-F238E27FC236}">
                <a16:creationId xmlns:a16="http://schemas.microsoft.com/office/drawing/2014/main" id="{29B03D4A-90D1-4388-1E06-16C8D54A1CF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30052" y="136525"/>
            <a:ext cx="1602162" cy="772902"/>
          </a:xfrm>
          <a:prstGeom prst="rect">
            <a:avLst/>
          </a:prstGeom>
        </p:spPr>
      </p:pic>
      <p:pic>
        <p:nvPicPr>
          <p:cNvPr id="5" name="Graphic 4">
            <a:extLst>
              <a:ext uri="{FF2B5EF4-FFF2-40B4-BE49-F238E27FC236}">
                <a16:creationId xmlns:a16="http://schemas.microsoft.com/office/drawing/2014/main" id="{689044A8-DEE4-699A-AB09-D5126337AE3F}"/>
              </a:ext>
            </a:extLst>
          </p:cNvPr>
          <p:cNvPicPr>
            <a:picLocks noGrp="1" noRot="1" noChangeAspect="1" noMove="1" noResize="1" noEditPoints="1" noAdjustHandles="1" noChangeArrowheads="1" noChangeShapeType="1" noCrop="1"/>
          </p:cNvPicPr>
          <p:nvPr userDrawn="1"/>
        </p:nvPicPr>
        <p:blipFill>
          <a:blip r:embed="rId12">
            <a:extLst>
              <a:ext uri="{96DAC541-7B7A-43D3-8B79-37D633B846F1}">
                <asvg:svgBlip xmlns:asvg="http://schemas.microsoft.com/office/drawing/2016/SVG/main" r:embed="rId13"/>
              </a:ext>
            </a:extLst>
          </a:blip>
          <a:stretch>
            <a:fillRect/>
          </a:stretch>
        </p:blipFill>
        <p:spPr>
          <a:xfrm>
            <a:off x="-18000" y="6066000"/>
            <a:ext cx="12240000" cy="2314124"/>
          </a:xfrm>
          <a:prstGeom prst="rect">
            <a:avLst/>
          </a:prstGeom>
        </p:spPr>
      </p:pic>
    </p:spTree>
    <p:extLst>
      <p:ext uri="{BB962C8B-B14F-4D97-AF65-F5344CB8AC3E}">
        <p14:creationId xmlns:p14="http://schemas.microsoft.com/office/powerpoint/2010/main" val="741196097"/>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40.sv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0.sv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0.sv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1.sv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hyperlink" Target="http://www.jct.ie/l2lp/planning_first_year"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42.xml"/><Relationship Id="rId7" Type="http://schemas.openxmlformats.org/officeDocument/2006/relationships/image" Target="../media/image71.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70.gif"/><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gif"/></Relationships>
</file>

<file path=ppt/slides/_rels/slide4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43.xml"/><Relationship Id="rId7" Type="http://schemas.openxmlformats.org/officeDocument/2006/relationships/image" Target="../media/image77.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gif"/></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90.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92.png"/><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notesSlide" Target="../notesSlides/notesSlide54.xml"/><Relationship Id="rId7" Type="http://schemas.openxmlformats.org/officeDocument/2006/relationships/image" Target="../media/image98.jpe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97.jpeg"/><Relationship Id="rId5" Type="http://schemas.openxmlformats.org/officeDocument/2006/relationships/image" Target="../media/image96.jpeg"/><Relationship Id="rId10" Type="http://schemas.openxmlformats.org/officeDocument/2006/relationships/image" Target="../media/image101.svg"/><Relationship Id="rId4" Type="http://schemas.openxmlformats.org/officeDocument/2006/relationships/image" Target="../media/image95.jpeg"/><Relationship Id="rId9" Type="http://schemas.openxmlformats.org/officeDocument/2006/relationships/image" Target="../media/image100.png"/></Relationships>
</file>

<file path=ppt/slides/_rels/slide55.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image" Target="../media/image111.png"/><Relationship Id="rId3" Type="http://schemas.openxmlformats.org/officeDocument/2006/relationships/notesSlide" Target="../notesSlides/notesSlide55.xml"/><Relationship Id="rId7" Type="http://schemas.openxmlformats.org/officeDocument/2006/relationships/image" Target="../media/image105.png"/><Relationship Id="rId12" Type="http://schemas.openxmlformats.org/officeDocument/2006/relationships/image" Target="../media/image110.svg"/><Relationship Id="rId2" Type="http://schemas.openxmlformats.org/officeDocument/2006/relationships/slideLayout" Target="../slideLayouts/slideLayout1.xml"/><Relationship Id="rId16" Type="http://schemas.openxmlformats.org/officeDocument/2006/relationships/image" Target="../media/image114.svg"/><Relationship Id="rId1" Type="http://schemas.openxmlformats.org/officeDocument/2006/relationships/tags" Target="../tags/tag9.xml"/><Relationship Id="rId6" Type="http://schemas.openxmlformats.org/officeDocument/2006/relationships/image" Target="../media/image104.sv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sv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svg"/></Relationships>
</file>

<file path=ppt/slides/_rels/slide5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7204E-885A-559A-B30E-8CFB143E7B44}"/>
              </a:ext>
            </a:extLst>
          </p:cNvPr>
          <p:cNvSpPr>
            <a:spLocks noGrp="1"/>
          </p:cNvSpPr>
          <p:nvPr>
            <p:ph type="title"/>
          </p:nvPr>
        </p:nvSpPr>
        <p:spPr>
          <a:xfrm>
            <a:off x="1726163" y="2484519"/>
            <a:ext cx="9576837" cy="2619571"/>
          </a:xfrm>
        </p:spPr>
        <p:txBody>
          <a:bodyPr lIns="91440" tIns="45720" rIns="91440" bIns="45720" anchor="b">
            <a:noAutofit/>
          </a:bodyPr>
          <a:lstStyle/>
          <a:p>
            <a:r>
              <a:rPr kumimoji="0" lang="en-IE" sz="6000" b="1" i="0" u="none" strike="noStrike" kern="1200" cap="none" spc="0" normalizeH="0" baseline="0" noProof="0">
                <a:ln>
                  <a:noFill/>
                </a:ln>
                <a:effectLst/>
                <a:uLnTx/>
                <a:uFillTx/>
                <a:latin typeface="Arial" panose="020B0604020202020204" pitchFamily="34" charset="0"/>
                <a:ea typeface="+mj-ea"/>
                <a:cs typeface="Arial" panose="020B0604020202020204" pitchFamily="34" charset="0"/>
              </a:rPr>
              <a:t>Junior Cycle</a:t>
            </a:r>
            <a:br>
              <a:rPr kumimoji="0" lang="en-IE" sz="6000" b="1" i="0" u="none" strike="noStrike" kern="1200" cap="none" spc="0" normalizeH="0" baseline="0" noProof="0">
                <a:ln>
                  <a:noFill/>
                </a:ln>
                <a:effectLst/>
                <a:uLnTx/>
                <a:uFillTx/>
                <a:latin typeface="Arial" panose="020B0604020202020204" pitchFamily="34" charset="0"/>
                <a:ea typeface="+mj-ea"/>
                <a:cs typeface="Arial" panose="020B0604020202020204" pitchFamily="34" charset="0"/>
              </a:rPr>
            </a:br>
            <a:r>
              <a:rPr kumimoji="0" lang="en-IE" sz="6000" b="1" i="0" u="none" strike="noStrike" kern="1200" cap="none" spc="0" normalizeH="0" baseline="0" noProof="0">
                <a:ln>
                  <a:noFill/>
                </a:ln>
                <a:effectLst/>
                <a:uLnTx/>
                <a:uFillTx/>
                <a:latin typeface="Arial" panose="020B0604020202020204" pitchFamily="34" charset="0"/>
                <a:ea typeface="+mj-ea"/>
                <a:cs typeface="Arial" panose="020B0604020202020204" pitchFamily="34" charset="0"/>
              </a:rPr>
              <a:t>Science </a:t>
            </a:r>
            <a:br>
              <a:rPr kumimoji="0" lang="en-IE" sz="6000" b="1" i="0" u="none" strike="noStrike" kern="1200" cap="none" spc="0" normalizeH="0" baseline="0" noProof="0">
                <a:ln>
                  <a:noFill/>
                </a:ln>
                <a:effectLst/>
                <a:uLnTx/>
                <a:uFillTx/>
                <a:latin typeface="Arial" panose="020B0604020202020204" pitchFamily="34" charset="0"/>
                <a:ea typeface="+mj-ea"/>
                <a:cs typeface="Arial" panose="020B0604020202020204" pitchFamily="34" charset="0"/>
              </a:rPr>
            </a:br>
            <a:r>
              <a:rPr kumimoji="0" lang="en-IE" sz="4800" b="1" i="0" u="none" strike="noStrike" kern="0" cap="none" spc="0" normalizeH="0" baseline="0" noProof="0">
                <a:ln>
                  <a:noFill/>
                </a:ln>
                <a:effectLst/>
                <a:uLnTx/>
                <a:uFillTx/>
                <a:latin typeface="Arial" panose="020B0604020202020204" pitchFamily="34" charset="0"/>
                <a:ea typeface="+mj-ea"/>
                <a:cs typeface="Arial" panose="020B0604020202020204" pitchFamily="34" charset="0"/>
                <a:sym typeface="Arial"/>
              </a:rPr>
              <a:t>Online CPD Workshop </a:t>
            </a:r>
            <a:br>
              <a:rPr kumimoji="0" lang="en-IE" sz="4800" b="1" i="0" u="none" strike="noStrike" kern="0" cap="none" spc="0" normalizeH="0" baseline="0" noProof="0">
                <a:ln>
                  <a:noFill/>
                </a:ln>
                <a:effectLst/>
                <a:uLnTx/>
                <a:uFillTx/>
                <a:latin typeface="Arial" panose="020B0604020202020204" pitchFamily="34" charset="0"/>
                <a:ea typeface="+mj-ea"/>
                <a:cs typeface="Arial" panose="020B0604020202020204" pitchFamily="34" charset="0"/>
                <a:sym typeface="Arial"/>
              </a:rPr>
            </a:br>
            <a:r>
              <a:rPr kumimoji="0" lang="en-IE" sz="4800" b="1" i="0" u="none" strike="noStrike" kern="0" cap="none" spc="0" normalizeH="0" baseline="0" noProof="0">
                <a:ln>
                  <a:noFill/>
                </a:ln>
                <a:effectLst/>
                <a:uLnTx/>
                <a:uFillTx/>
                <a:latin typeface="Arial" panose="020B0604020202020204" pitchFamily="34" charset="0"/>
                <a:ea typeface="+mj-ea"/>
                <a:cs typeface="Arial" panose="020B0604020202020204" pitchFamily="34" charset="0"/>
                <a:sym typeface="Arial"/>
              </a:rPr>
              <a:t>2022-2023</a:t>
            </a:r>
            <a:endParaRPr lang="en-IE" sz="8800"/>
          </a:p>
        </p:txBody>
      </p:sp>
    </p:spTree>
    <p:extLst>
      <p:ext uri="{BB962C8B-B14F-4D97-AF65-F5344CB8AC3E}">
        <p14:creationId xmlns:p14="http://schemas.microsoft.com/office/powerpoint/2010/main" val="4005905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52" descr="Jigsaw pieces with NCCA effective questions on them"/>
          <p:cNvSpPr/>
          <p:nvPr/>
        </p:nvSpPr>
        <p:spPr>
          <a:xfrm rot="5400000">
            <a:off x="5570612" y="641221"/>
            <a:ext cx="3795334" cy="3123097"/>
          </a:xfrm>
          <a:custGeom>
            <a:avLst/>
            <a:gdLst>
              <a:gd name="connsiteX0" fmla="*/ 0 w 3555574"/>
              <a:gd name="connsiteY0" fmla="*/ 0 h 2935107"/>
              <a:gd name="connsiteX1" fmla="*/ 2945972 w 3555574"/>
              <a:gd name="connsiteY1" fmla="*/ 0 h 2935107"/>
              <a:gd name="connsiteX2" fmla="*/ 2945972 w 3555574"/>
              <a:gd name="connsiteY2" fmla="*/ 742098 h 2935107"/>
              <a:gd name="connsiteX3" fmla="*/ 2994024 w 3555574"/>
              <a:gd name="connsiteY3" fmla="*/ 742098 h 2935107"/>
              <a:gd name="connsiteX4" fmla="*/ 3013958 w 3555574"/>
              <a:gd name="connsiteY4" fmla="*/ 700512 h 2935107"/>
              <a:gd name="connsiteX5" fmla="*/ 3259482 w 3555574"/>
              <a:gd name="connsiteY5" fmla="*/ 552690 h 2935107"/>
              <a:gd name="connsiteX6" fmla="*/ 3555574 w 3555574"/>
              <a:gd name="connsiteY6" fmla="*/ 887970 h 2935107"/>
              <a:gd name="connsiteX7" fmla="*/ 3259482 w 3555574"/>
              <a:gd name="connsiteY7" fmla="*/ 1223250 h 2935107"/>
              <a:gd name="connsiteX8" fmla="*/ 3013958 w 3555574"/>
              <a:gd name="connsiteY8" fmla="*/ 1075428 h 2935107"/>
              <a:gd name="connsiteX9" fmla="*/ 3005502 w 3555574"/>
              <a:gd name="connsiteY9" fmla="*/ 1057788 h 2935107"/>
              <a:gd name="connsiteX10" fmla="*/ 2945972 w 3555574"/>
              <a:gd name="connsiteY10" fmla="*/ 1057788 h 2935107"/>
              <a:gd name="connsiteX11" fmla="*/ 2945972 w 3555574"/>
              <a:gd name="connsiteY11" fmla="*/ 2935107 h 2935107"/>
              <a:gd name="connsiteX12" fmla="*/ 1062001 w 3555574"/>
              <a:gd name="connsiteY12" fmla="*/ 2935107 h 2935107"/>
              <a:gd name="connsiteX13" fmla="*/ 1062001 w 3555574"/>
              <a:gd name="connsiteY13" fmla="*/ 2875577 h 2935107"/>
              <a:gd name="connsiteX14" fmla="*/ 1079711 w 3555574"/>
              <a:gd name="connsiteY14" fmla="*/ 2867121 h 2935107"/>
              <a:gd name="connsiteX15" fmla="*/ 1228122 w 3555574"/>
              <a:gd name="connsiteY15" fmla="*/ 2621597 h 2935107"/>
              <a:gd name="connsiteX16" fmla="*/ 891507 w 3555574"/>
              <a:gd name="connsiteY16" fmla="*/ 2325505 h 2935107"/>
              <a:gd name="connsiteX17" fmla="*/ 554891 w 3555574"/>
              <a:gd name="connsiteY17" fmla="*/ 2621597 h 2935107"/>
              <a:gd name="connsiteX18" fmla="*/ 703302 w 3555574"/>
              <a:gd name="connsiteY18" fmla="*/ 2867121 h 2935107"/>
              <a:gd name="connsiteX19" fmla="*/ 745053 w 3555574"/>
              <a:gd name="connsiteY19" fmla="*/ 2887055 h 2935107"/>
              <a:gd name="connsiteX20" fmla="*/ 745053 w 3555574"/>
              <a:gd name="connsiteY20" fmla="*/ 2935107 h 2935107"/>
              <a:gd name="connsiteX21" fmla="*/ 0 w 3555574"/>
              <a:gd name="connsiteY21" fmla="*/ 2935107 h 293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5574" h="2935107">
                <a:moveTo>
                  <a:pt x="0" y="0"/>
                </a:moveTo>
                <a:lnTo>
                  <a:pt x="2945972" y="0"/>
                </a:lnTo>
                <a:lnTo>
                  <a:pt x="2945972" y="742098"/>
                </a:lnTo>
                <a:lnTo>
                  <a:pt x="2994024" y="742098"/>
                </a:lnTo>
                <a:lnTo>
                  <a:pt x="3013958" y="700512"/>
                </a:lnTo>
                <a:cubicBezTo>
                  <a:pt x="3067168" y="611327"/>
                  <a:pt x="3157278" y="552690"/>
                  <a:pt x="3259482" y="552690"/>
                </a:cubicBezTo>
                <a:cubicBezTo>
                  <a:pt x="3423009" y="552690"/>
                  <a:pt x="3555574" y="702800"/>
                  <a:pt x="3555574" y="887970"/>
                </a:cubicBezTo>
                <a:cubicBezTo>
                  <a:pt x="3555574" y="1073140"/>
                  <a:pt x="3423009" y="1223250"/>
                  <a:pt x="3259482" y="1223250"/>
                </a:cubicBezTo>
                <a:cubicBezTo>
                  <a:pt x="3157278" y="1223250"/>
                  <a:pt x="3067168" y="1164613"/>
                  <a:pt x="3013958" y="1075428"/>
                </a:cubicBezTo>
                <a:lnTo>
                  <a:pt x="3005502" y="1057788"/>
                </a:lnTo>
                <a:lnTo>
                  <a:pt x="2945972" y="1057788"/>
                </a:lnTo>
                <a:lnTo>
                  <a:pt x="2945972" y="2935107"/>
                </a:lnTo>
                <a:lnTo>
                  <a:pt x="1062001" y="2935107"/>
                </a:lnTo>
                <a:lnTo>
                  <a:pt x="1062001" y="2875577"/>
                </a:lnTo>
                <a:lnTo>
                  <a:pt x="1079711" y="2867121"/>
                </a:lnTo>
                <a:cubicBezTo>
                  <a:pt x="1169252" y="2813911"/>
                  <a:pt x="1228122" y="2723801"/>
                  <a:pt x="1228122" y="2621597"/>
                </a:cubicBezTo>
                <a:cubicBezTo>
                  <a:pt x="1228122" y="2458070"/>
                  <a:pt x="1077414" y="2325505"/>
                  <a:pt x="891507" y="2325505"/>
                </a:cubicBezTo>
                <a:cubicBezTo>
                  <a:pt x="705599" y="2325505"/>
                  <a:pt x="554891" y="2458070"/>
                  <a:pt x="554891" y="2621597"/>
                </a:cubicBezTo>
                <a:cubicBezTo>
                  <a:pt x="554891" y="2723801"/>
                  <a:pt x="613762" y="2813911"/>
                  <a:pt x="703302" y="2867121"/>
                </a:cubicBezTo>
                <a:lnTo>
                  <a:pt x="745053" y="2887055"/>
                </a:lnTo>
                <a:lnTo>
                  <a:pt x="745053" y="2935107"/>
                </a:lnTo>
                <a:lnTo>
                  <a:pt x="0" y="2935107"/>
                </a:lnTo>
                <a:close/>
              </a:path>
            </a:pathLst>
          </a:custGeom>
          <a:solidFill>
            <a:srgbClr val="86BA4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37" name="TextBox 36">
            <a:extLst>
              <a:ext uri="{FF2B5EF4-FFF2-40B4-BE49-F238E27FC236}">
                <a16:creationId xmlns:a16="http://schemas.microsoft.com/office/drawing/2014/main" id="{DB295C8F-C06E-4C2F-51DD-46FDFF68C43A}"/>
              </a:ext>
            </a:extLst>
          </p:cNvPr>
          <p:cNvSpPr txBox="1"/>
          <p:nvPr/>
        </p:nvSpPr>
        <p:spPr>
          <a:xfrm>
            <a:off x="6486112" y="1473571"/>
            <a:ext cx="1964334" cy="978729"/>
          </a:xfrm>
          <a:prstGeom prst="rect">
            <a:avLst/>
          </a:prstGeom>
          <a:noFill/>
        </p:spPr>
        <p:txBody>
          <a:bodyPr wrap="square" rtlCol="0">
            <a:spAutoFit/>
          </a:bodyPr>
          <a:lstStyle/>
          <a:p>
            <a:pPr algn="ctr" defTabSz="685800">
              <a:lnSpc>
                <a:spcPct val="90000"/>
              </a:lnSpc>
              <a:spcBef>
                <a:spcPts val="750"/>
              </a:spcBef>
              <a:defRPr/>
            </a:pPr>
            <a:r>
              <a:rPr lang="en-GB" sz="3200">
                <a:solidFill>
                  <a:prstClr val="white"/>
                </a:solidFill>
                <a:latin typeface="Arial" panose="020B0604020202020204" pitchFamily="34" charset="0"/>
                <a:cs typeface="Arial" panose="020B0604020202020204" pitchFamily="34" charset="0"/>
              </a:rPr>
              <a:t>K</a:t>
            </a:r>
            <a:r>
              <a:rPr lang="en-GB" sz="3200" err="1">
                <a:solidFill>
                  <a:prstClr val="white"/>
                </a:solidFill>
                <a:latin typeface="Arial" panose="020B0604020202020204" pitchFamily="34" charset="0"/>
                <a:cs typeface="Arial" panose="020B0604020202020204" pitchFamily="34" charset="0"/>
              </a:rPr>
              <a:t>ey</a:t>
            </a:r>
            <a:r>
              <a:rPr lang="en-GB" sz="3200">
                <a:solidFill>
                  <a:prstClr val="white"/>
                </a:solidFill>
                <a:latin typeface="Arial" panose="020B0604020202020204" pitchFamily="34" charset="0"/>
                <a:cs typeface="Arial" panose="020B0604020202020204" pitchFamily="34" charset="0"/>
              </a:rPr>
              <a:t> concepts </a:t>
            </a:r>
          </a:p>
        </p:txBody>
      </p:sp>
      <p:sp>
        <p:nvSpPr>
          <p:cNvPr id="50" name="Freeform 49"/>
          <p:cNvSpPr/>
          <p:nvPr/>
        </p:nvSpPr>
        <p:spPr>
          <a:xfrm>
            <a:off x="2771225" y="305101"/>
            <a:ext cx="3783304" cy="3133028"/>
          </a:xfrm>
          <a:custGeom>
            <a:avLst/>
            <a:gdLst>
              <a:gd name="connsiteX0" fmla="*/ 0 w 3555574"/>
              <a:gd name="connsiteY0" fmla="*/ 0 h 2935107"/>
              <a:gd name="connsiteX1" fmla="*/ 2945972 w 3555574"/>
              <a:gd name="connsiteY1" fmla="*/ 0 h 2935107"/>
              <a:gd name="connsiteX2" fmla="*/ 2945972 w 3555574"/>
              <a:gd name="connsiteY2" fmla="*/ 742098 h 2935107"/>
              <a:gd name="connsiteX3" fmla="*/ 2994024 w 3555574"/>
              <a:gd name="connsiteY3" fmla="*/ 742098 h 2935107"/>
              <a:gd name="connsiteX4" fmla="*/ 3013958 w 3555574"/>
              <a:gd name="connsiteY4" fmla="*/ 700512 h 2935107"/>
              <a:gd name="connsiteX5" fmla="*/ 3259482 w 3555574"/>
              <a:gd name="connsiteY5" fmla="*/ 552690 h 2935107"/>
              <a:gd name="connsiteX6" fmla="*/ 3555574 w 3555574"/>
              <a:gd name="connsiteY6" fmla="*/ 887970 h 2935107"/>
              <a:gd name="connsiteX7" fmla="*/ 3259482 w 3555574"/>
              <a:gd name="connsiteY7" fmla="*/ 1223250 h 2935107"/>
              <a:gd name="connsiteX8" fmla="*/ 3013958 w 3555574"/>
              <a:gd name="connsiteY8" fmla="*/ 1075428 h 2935107"/>
              <a:gd name="connsiteX9" fmla="*/ 3005502 w 3555574"/>
              <a:gd name="connsiteY9" fmla="*/ 1057788 h 2935107"/>
              <a:gd name="connsiteX10" fmla="*/ 2945972 w 3555574"/>
              <a:gd name="connsiteY10" fmla="*/ 1057788 h 2935107"/>
              <a:gd name="connsiteX11" fmla="*/ 2945972 w 3555574"/>
              <a:gd name="connsiteY11" fmla="*/ 2935107 h 2935107"/>
              <a:gd name="connsiteX12" fmla="*/ 1062001 w 3555574"/>
              <a:gd name="connsiteY12" fmla="*/ 2935107 h 2935107"/>
              <a:gd name="connsiteX13" fmla="*/ 1062001 w 3555574"/>
              <a:gd name="connsiteY13" fmla="*/ 2875577 h 2935107"/>
              <a:gd name="connsiteX14" fmla="*/ 1079711 w 3555574"/>
              <a:gd name="connsiteY14" fmla="*/ 2867121 h 2935107"/>
              <a:gd name="connsiteX15" fmla="*/ 1228122 w 3555574"/>
              <a:gd name="connsiteY15" fmla="*/ 2621597 h 2935107"/>
              <a:gd name="connsiteX16" fmla="*/ 891507 w 3555574"/>
              <a:gd name="connsiteY16" fmla="*/ 2325505 h 2935107"/>
              <a:gd name="connsiteX17" fmla="*/ 554891 w 3555574"/>
              <a:gd name="connsiteY17" fmla="*/ 2621597 h 2935107"/>
              <a:gd name="connsiteX18" fmla="*/ 703302 w 3555574"/>
              <a:gd name="connsiteY18" fmla="*/ 2867121 h 2935107"/>
              <a:gd name="connsiteX19" fmla="*/ 745053 w 3555574"/>
              <a:gd name="connsiteY19" fmla="*/ 2887055 h 2935107"/>
              <a:gd name="connsiteX20" fmla="*/ 745053 w 3555574"/>
              <a:gd name="connsiteY20" fmla="*/ 2935107 h 2935107"/>
              <a:gd name="connsiteX21" fmla="*/ 0 w 3555574"/>
              <a:gd name="connsiteY21" fmla="*/ 2935107 h 293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5574" h="2935107">
                <a:moveTo>
                  <a:pt x="0" y="0"/>
                </a:moveTo>
                <a:lnTo>
                  <a:pt x="2945972" y="0"/>
                </a:lnTo>
                <a:lnTo>
                  <a:pt x="2945972" y="742098"/>
                </a:lnTo>
                <a:lnTo>
                  <a:pt x="2994024" y="742098"/>
                </a:lnTo>
                <a:lnTo>
                  <a:pt x="3013958" y="700512"/>
                </a:lnTo>
                <a:cubicBezTo>
                  <a:pt x="3067168" y="611327"/>
                  <a:pt x="3157278" y="552690"/>
                  <a:pt x="3259482" y="552690"/>
                </a:cubicBezTo>
                <a:cubicBezTo>
                  <a:pt x="3423009" y="552690"/>
                  <a:pt x="3555574" y="702800"/>
                  <a:pt x="3555574" y="887970"/>
                </a:cubicBezTo>
                <a:cubicBezTo>
                  <a:pt x="3555574" y="1073140"/>
                  <a:pt x="3423009" y="1223250"/>
                  <a:pt x="3259482" y="1223250"/>
                </a:cubicBezTo>
                <a:cubicBezTo>
                  <a:pt x="3157278" y="1223250"/>
                  <a:pt x="3067168" y="1164613"/>
                  <a:pt x="3013958" y="1075428"/>
                </a:cubicBezTo>
                <a:lnTo>
                  <a:pt x="3005502" y="1057788"/>
                </a:lnTo>
                <a:lnTo>
                  <a:pt x="2945972" y="1057788"/>
                </a:lnTo>
                <a:lnTo>
                  <a:pt x="2945972" y="2935107"/>
                </a:lnTo>
                <a:lnTo>
                  <a:pt x="1062001" y="2935107"/>
                </a:lnTo>
                <a:lnTo>
                  <a:pt x="1062001" y="2875577"/>
                </a:lnTo>
                <a:lnTo>
                  <a:pt x="1079711" y="2867121"/>
                </a:lnTo>
                <a:cubicBezTo>
                  <a:pt x="1169252" y="2813911"/>
                  <a:pt x="1228122" y="2723801"/>
                  <a:pt x="1228122" y="2621597"/>
                </a:cubicBezTo>
                <a:cubicBezTo>
                  <a:pt x="1228122" y="2458070"/>
                  <a:pt x="1077414" y="2325505"/>
                  <a:pt x="891507" y="2325505"/>
                </a:cubicBezTo>
                <a:cubicBezTo>
                  <a:pt x="705599" y="2325505"/>
                  <a:pt x="554891" y="2458070"/>
                  <a:pt x="554891" y="2621597"/>
                </a:cubicBezTo>
                <a:cubicBezTo>
                  <a:pt x="554891" y="2723801"/>
                  <a:pt x="613762" y="2813911"/>
                  <a:pt x="703302" y="2867121"/>
                </a:cubicBezTo>
                <a:lnTo>
                  <a:pt x="745053" y="2887055"/>
                </a:lnTo>
                <a:lnTo>
                  <a:pt x="745053" y="2935107"/>
                </a:lnTo>
                <a:lnTo>
                  <a:pt x="0" y="2935107"/>
                </a:lnTo>
                <a:close/>
              </a:path>
            </a:pathLst>
          </a:custGeom>
          <a:solidFill>
            <a:srgbClr val="01A3D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b="1"/>
          </a:p>
        </p:txBody>
      </p:sp>
      <p:sp>
        <p:nvSpPr>
          <p:cNvPr id="34" name="TextBox 33">
            <a:extLst>
              <a:ext uri="{FF2B5EF4-FFF2-40B4-BE49-F238E27FC236}">
                <a16:creationId xmlns:a16="http://schemas.microsoft.com/office/drawing/2014/main" id="{8D21799F-FD1F-F981-C7A4-801F37589543}"/>
              </a:ext>
            </a:extLst>
          </p:cNvPr>
          <p:cNvSpPr txBox="1"/>
          <p:nvPr/>
        </p:nvSpPr>
        <p:spPr>
          <a:xfrm>
            <a:off x="2901751" y="899529"/>
            <a:ext cx="2802635" cy="1569660"/>
          </a:xfrm>
          <a:prstGeom prst="rect">
            <a:avLst/>
          </a:prstGeom>
          <a:noFill/>
        </p:spPr>
        <p:txBody>
          <a:bodyPr wrap="square" rtlCol="0">
            <a:spAutoFit/>
          </a:bodyPr>
          <a:lstStyle/>
          <a:p>
            <a:pPr algn="ctr"/>
            <a:r>
              <a:rPr lang="en-GB" sz="3200">
                <a:solidFill>
                  <a:schemeClr val="bg1"/>
                </a:solidFill>
                <a:latin typeface="Arial" panose="020B0604020202020204" pitchFamily="34" charset="0"/>
                <a:cs typeface="Arial" panose="020B0604020202020204" pitchFamily="34" charset="0"/>
              </a:rPr>
              <a:t>Interest, challenge</a:t>
            </a:r>
          </a:p>
          <a:p>
            <a:pPr algn="ctr"/>
            <a:r>
              <a:rPr lang="en-GB" sz="3200">
                <a:solidFill>
                  <a:schemeClr val="bg1"/>
                </a:solidFill>
                <a:latin typeface="Arial" panose="020B0604020202020204" pitchFamily="34" charset="0"/>
                <a:cs typeface="Arial" panose="020B0604020202020204" pitchFamily="34" charset="0"/>
              </a:rPr>
              <a:t>or engage</a:t>
            </a:r>
          </a:p>
        </p:txBody>
      </p:sp>
      <p:sp>
        <p:nvSpPr>
          <p:cNvPr id="51" name="Freeform 50"/>
          <p:cNvSpPr/>
          <p:nvPr/>
        </p:nvSpPr>
        <p:spPr>
          <a:xfrm rot="10800000">
            <a:off x="5259518" y="3429001"/>
            <a:ext cx="3783304" cy="3133027"/>
          </a:xfrm>
          <a:custGeom>
            <a:avLst/>
            <a:gdLst>
              <a:gd name="connsiteX0" fmla="*/ 0 w 3555574"/>
              <a:gd name="connsiteY0" fmla="*/ 0 h 2935107"/>
              <a:gd name="connsiteX1" fmla="*/ 2945972 w 3555574"/>
              <a:gd name="connsiteY1" fmla="*/ 0 h 2935107"/>
              <a:gd name="connsiteX2" fmla="*/ 2945972 w 3555574"/>
              <a:gd name="connsiteY2" fmla="*/ 742098 h 2935107"/>
              <a:gd name="connsiteX3" fmla="*/ 2994024 w 3555574"/>
              <a:gd name="connsiteY3" fmla="*/ 742098 h 2935107"/>
              <a:gd name="connsiteX4" fmla="*/ 3013958 w 3555574"/>
              <a:gd name="connsiteY4" fmla="*/ 700512 h 2935107"/>
              <a:gd name="connsiteX5" fmla="*/ 3259482 w 3555574"/>
              <a:gd name="connsiteY5" fmla="*/ 552690 h 2935107"/>
              <a:gd name="connsiteX6" fmla="*/ 3555574 w 3555574"/>
              <a:gd name="connsiteY6" fmla="*/ 887970 h 2935107"/>
              <a:gd name="connsiteX7" fmla="*/ 3259482 w 3555574"/>
              <a:gd name="connsiteY7" fmla="*/ 1223250 h 2935107"/>
              <a:gd name="connsiteX8" fmla="*/ 3013958 w 3555574"/>
              <a:gd name="connsiteY8" fmla="*/ 1075428 h 2935107"/>
              <a:gd name="connsiteX9" fmla="*/ 3005502 w 3555574"/>
              <a:gd name="connsiteY9" fmla="*/ 1057788 h 2935107"/>
              <a:gd name="connsiteX10" fmla="*/ 2945972 w 3555574"/>
              <a:gd name="connsiteY10" fmla="*/ 1057788 h 2935107"/>
              <a:gd name="connsiteX11" fmla="*/ 2945972 w 3555574"/>
              <a:gd name="connsiteY11" fmla="*/ 2935107 h 2935107"/>
              <a:gd name="connsiteX12" fmla="*/ 1062001 w 3555574"/>
              <a:gd name="connsiteY12" fmla="*/ 2935107 h 2935107"/>
              <a:gd name="connsiteX13" fmla="*/ 1062001 w 3555574"/>
              <a:gd name="connsiteY13" fmla="*/ 2875577 h 2935107"/>
              <a:gd name="connsiteX14" fmla="*/ 1079711 w 3555574"/>
              <a:gd name="connsiteY14" fmla="*/ 2867121 h 2935107"/>
              <a:gd name="connsiteX15" fmla="*/ 1228122 w 3555574"/>
              <a:gd name="connsiteY15" fmla="*/ 2621597 h 2935107"/>
              <a:gd name="connsiteX16" fmla="*/ 891507 w 3555574"/>
              <a:gd name="connsiteY16" fmla="*/ 2325505 h 2935107"/>
              <a:gd name="connsiteX17" fmla="*/ 554891 w 3555574"/>
              <a:gd name="connsiteY17" fmla="*/ 2621597 h 2935107"/>
              <a:gd name="connsiteX18" fmla="*/ 703302 w 3555574"/>
              <a:gd name="connsiteY18" fmla="*/ 2867121 h 2935107"/>
              <a:gd name="connsiteX19" fmla="*/ 745053 w 3555574"/>
              <a:gd name="connsiteY19" fmla="*/ 2887055 h 2935107"/>
              <a:gd name="connsiteX20" fmla="*/ 745053 w 3555574"/>
              <a:gd name="connsiteY20" fmla="*/ 2935107 h 2935107"/>
              <a:gd name="connsiteX21" fmla="*/ 0 w 3555574"/>
              <a:gd name="connsiteY21" fmla="*/ 2935107 h 293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5574" h="2935107">
                <a:moveTo>
                  <a:pt x="0" y="0"/>
                </a:moveTo>
                <a:lnTo>
                  <a:pt x="2945972" y="0"/>
                </a:lnTo>
                <a:lnTo>
                  <a:pt x="2945972" y="742098"/>
                </a:lnTo>
                <a:lnTo>
                  <a:pt x="2994024" y="742098"/>
                </a:lnTo>
                <a:lnTo>
                  <a:pt x="3013958" y="700512"/>
                </a:lnTo>
                <a:cubicBezTo>
                  <a:pt x="3067168" y="611327"/>
                  <a:pt x="3157278" y="552690"/>
                  <a:pt x="3259482" y="552690"/>
                </a:cubicBezTo>
                <a:cubicBezTo>
                  <a:pt x="3423009" y="552690"/>
                  <a:pt x="3555574" y="702800"/>
                  <a:pt x="3555574" y="887970"/>
                </a:cubicBezTo>
                <a:cubicBezTo>
                  <a:pt x="3555574" y="1073140"/>
                  <a:pt x="3423009" y="1223250"/>
                  <a:pt x="3259482" y="1223250"/>
                </a:cubicBezTo>
                <a:cubicBezTo>
                  <a:pt x="3157278" y="1223250"/>
                  <a:pt x="3067168" y="1164613"/>
                  <a:pt x="3013958" y="1075428"/>
                </a:cubicBezTo>
                <a:lnTo>
                  <a:pt x="3005502" y="1057788"/>
                </a:lnTo>
                <a:lnTo>
                  <a:pt x="2945972" y="1057788"/>
                </a:lnTo>
                <a:lnTo>
                  <a:pt x="2945972" y="2935107"/>
                </a:lnTo>
                <a:lnTo>
                  <a:pt x="1062001" y="2935107"/>
                </a:lnTo>
                <a:lnTo>
                  <a:pt x="1062001" y="2875577"/>
                </a:lnTo>
                <a:lnTo>
                  <a:pt x="1079711" y="2867121"/>
                </a:lnTo>
                <a:cubicBezTo>
                  <a:pt x="1169252" y="2813911"/>
                  <a:pt x="1228122" y="2723801"/>
                  <a:pt x="1228122" y="2621597"/>
                </a:cubicBezTo>
                <a:cubicBezTo>
                  <a:pt x="1228122" y="2458070"/>
                  <a:pt x="1077414" y="2325505"/>
                  <a:pt x="891507" y="2325505"/>
                </a:cubicBezTo>
                <a:cubicBezTo>
                  <a:pt x="705599" y="2325505"/>
                  <a:pt x="554891" y="2458070"/>
                  <a:pt x="554891" y="2621597"/>
                </a:cubicBezTo>
                <a:cubicBezTo>
                  <a:pt x="554891" y="2723801"/>
                  <a:pt x="613762" y="2813911"/>
                  <a:pt x="703302" y="2867121"/>
                </a:cubicBezTo>
                <a:lnTo>
                  <a:pt x="745053" y="2887055"/>
                </a:lnTo>
                <a:lnTo>
                  <a:pt x="745053" y="2935107"/>
                </a:lnTo>
                <a:lnTo>
                  <a:pt x="0" y="2935107"/>
                </a:lnTo>
                <a:close/>
              </a:path>
            </a:pathLst>
          </a:custGeom>
          <a:solidFill>
            <a:srgbClr val="EE751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38" name="TextBox 37">
            <a:extLst>
              <a:ext uri="{FF2B5EF4-FFF2-40B4-BE49-F238E27FC236}">
                <a16:creationId xmlns:a16="http://schemas.microsoft.com/office/drawing/2014/main" id="{9B28C1AA-0904-70E7-CA7A-0363EA5F5D00}"/>
              </a:ext>
            </a:extLst>
          </p:cNvPr>
          <p:cNvSpPr txBox="1"/>
          <p:nvPr/>
        </p:nvSpPr>
        <p:spPr>
          <a:xfrm>
            <a:off x="6154029" y="4300984"/>
            <a:ext cx="2865156" cy="1524520"/>
          </a:xfrm>
          <a:prstGeom prst="rect">
            <a:avLst/>
          </a:prstGeom>
          <a:noFill/>
        </p:spPr>
        <p:txBody>
          <a:bodyPr wrap="square" rtlCol="0">
            <a:spAutoFit/>
          </a:bodyPr>
          <a:lstStyle/>
          <a:p>
            <a:pPr algn="ctr" defTabSz="685800">
              <a:lnSpc>
                <a:spcPct val="90000"/>
              </a:lnSpc>
              <a:spcBef>
                <a:spcPts val="750"/>
              </a:spcBef>
              <a:defRPr/>
            </a:pPr>
            <a:r>
              <a:rPr lang="en-GB" sz="3200">
                <a:solidFill>
                  <a:prstClr val="white"/>
                </a:solidFill>
                <a:latin typeface="Arial" panose="020B0604020202020204" pitchFamily="34" charset="0"/>
                <a:cs typeface="Arial" panose="020B0604020202020204" pitchFamily="34" charset="0"/>
              </a:rPr>
              <a:t>Create new understanding </a:t>
            </a:r>
          </a:p>
          <a:p>
            <a:pPr algn="ctr" defTabSz="685800">
              <a:lnSpc>
                <a:spcPct val="90000"/>
              </a:lnSpc>
              <a:spcBef>
                <a:spcPts val="750"/>
              </a:spcBef>
              <a:defRPr/>
            </a:pPr>
            <a:endParaRPr lang="en-GB" sz="3200">
              <a:solidFill>
                <a:prstClr val="white"/>
              </a:solidFill>
              <a:latin typeface="Arial" panose="020B0604020202020204" pitchFamily="34" charset="0"/>
              <a:cs typeface="Arial" panose="020B0604020202020204" pitchFamily="34" charset="0"/>
            </a:endParaRPr>
          </a:p>
        </p:txBody>
      </p:sp>
      <p:sp>
        <p:nvSpPr>
          <p:cNvPr id="52" name="Freeform 51"/>
          <p:cNvSpPr/>
          <p:nvPr/>
        </p:nvSpPr>
        <p:spPr>
          <a:xfrm rot="16200000">
            <a:off x="2444190" y="3099835"/>
            <a:ext cx="3795334" cy="3123097"/>
          </a:xfrm>
          <a:custGeom>
            <a:avLst/>
            <a:gdLst>
              <a:gd name="connsiteX0" fmla="*/ 0 w 3555574"/>
              <a:gd name="connsiteY0" fmla="*/ 0 h 2935107"/>
              <a:gd name="connsiteX1" fmla="*/ 2945972 w 3555574"/>
              <a:gd name="connsiteY1" fmla="*/ 0 h 2935107"/>
              <a:gd name="connsiteX2" fmla="*/ 2945972 w 3555574"/>
              <a:gd name="connsiteY2" fmla="*/ 742098 h 2935107"/>
              <a:gd name="connsiteX3" fmla="*/ 2994024 w 3555574"/>
              <a:gd name="connsiteY3" fmla="*/ 742098 h 2935107"/>
              <a:gd name="connsiteX4" fmla="*/ 3013958 w 3555574"/>
              <a:gd name="connsiteY4" fmla="*/ 700512 h 2935107"/>
              <a:gd name="connsiteX5" fmla="*/ 3259482 w 3555574"/>
              <a:gd name="connsiteY5" fmla="*/ 552690 h 2935107"/>
              <a:gd name="connsiteX6" fmla="*/ 3555574 w 3555574"/>
              <a:gd name="connsiteY6" fmla="*/ 887970 h 2935107"/>
              <a:gd name="connsiteX7" fmla="*/ 3259482 w 3555574"/>
              <a:gd name="connsiteY7" fmla="*/ 1223250 h 2935107"/>
              <a:gd name="connsiteX8" fmla="*/ 3013958 w 3555574"/>
              <a:gd name="connsiteY8" fmla="*/ 1075428 h 2935107"/>
              <a:gd name="connsiteX9" fmla="*/ 3005502 w 3555574"/>
              <a:gd name="connsiteY9" fmla="*/ 1057788 h 2935107"/>
              <a:gd name="connsiteX10" fmla="*/ 2945972 w 3555574"/>
              <a:gd name="connsiteY10" fmla="*/ 1057788 h 2935107"/>
              <a:gd name="connsiteX11" fmla="*/ 2945972 w 3555574"/>
              <a:gd name="connsiteY11" fmla="*/ 2935107 h 2935107"/>
              <a:gd name="connsiteX12" fmla="*/ 1062001 w 3555574"/>
              <a:gd name="connsiteY12" fmla="*/ 2935107 h 2935107"/>
              <a:gd name="connsiteX13" fmla="*/ 1062001 w 3555574"/>
              <a:gd name="connsiteY13" fmla="*/ 2875577 h 2935107"/>
              <a:gd name="connsiteX14" fmla="*/ 1079711 w 3555574"/>
              <a:gd name="connsiteY14" fmla="*/ 2867121 h 2935107"/>
              <a:gd name="connsiteX15" fmla="*/ 1228122 w 3555574"/>
              <a:gd name="connsiteY15" fmla="*/ 2621597 h 2935107"/>
              <a:gd name="connsiteX16" fmla="*/ 891507 w 3555574"/>
              <a:gd name="connsiteY16" fmla="*/ 2325505 h 2935107"/>
              <a:gd name="connsiteX17" fmla="*/ 554891 w 3555574"/>
              <a:gd name="connsiteY17" fmla="*/ 2621597 h 2935107"/>
              <a:gd name="connsiteX18" fmla="*/ 703302 w 3555574"/>
              <a:gd name="connsiteY18" fmla="*/ 2867121 h 2935107"/>
              <a:gd name="connsiteX19" fmla="*/ 745053 w 3555574"/>
              <a:gd name="connsiteY19" fmla="*/ 2887055 h 2935107"/>
              <a:gd name="connsiteX20" fmla="*/ 745053 w 3555574"/>
              <a:gd name="connsiteY20" fmla="*/ 2935107 h 2935107"/>
              <a:gd name="connsiteX21" fmla="*/ 0 w 3555574"/>
              <a:gd name="connsiteY21" fmla="*/ 2935107 h 293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5574" h="2935107">
                <a:moveTo>
                  <a:pt x="0" y="0"/>
                </a:moveTo>
                <a:lnTo>
                  <a:pt x="2945972" y="0"/>
                </a:lnTo>
                <a:lnTo>
                  <a:pt x="2945972" y="742098"/>
                </a:lnTo>
                <a:lnTo>
                  <a:pt x="2994024" y="742098"/>
                </a:lnTo>
                <a:lnTo>
                  <a:pt x="3013958" y="700512"/>
                </a:lnTo>
                <a:cubicBezTo>
                  <a:pt x="3067168" y="611327"/>
                  <a:pt x="3157278" y="552690"/>
                  <a:pt x="3259482" y="552690"/>
                </a:cubicBezTo>
                <a:cubicBezTo>
                  <a:pt x="3423009" y="552690"/>
                  <a:pt x="3555574" y="702800"/>
                  <a:pt x="3555574" y="887970"/>
                </a:cubicBezTo>
                <a:cubicBezTo>
                  <a:pt x="3555574" y="1073140"/>
                  <a:pt x="3423009" y="1223250"/>
                  <a:pt x="3259482" y="1223250"/>
                </a:cubicBezTo>
                <a:cubicBezTo>
                  <a:pt x="3157278" y="1223250"/>
                  <a:pt x="3067168" y="1164613"/>
                  <a:pt x="3013958" y="1075428"/>
                </a:cubicBezTo>
                <a:lnTo>
                  <a:pt x="3005502" y="1057788"/>
                </a:lnTo>
                <a:lnTo>
                  <a:pt x="2945972" y="1057788"/>
                </a:lnTo>
                <a:lnTo>
                  <a:pt x="2945972" y="2935107"/>
                </a:lnTo>
                <a:lnTo>
                  <a:pt x="1062001" y="2935107"/>
                </a:lnTo>
                <a:lnTo>
                  <a:pt x="1062001" y="2875577"/>
                </a:lnTo>
                <a:lnTo>
                  <a:pt x="1079711" y="2867121"/>
                </a:lnTo>
                <a:cubicBezTo>
                  <a:pt x="1169252" y="2813911"/>
                  <a:pt x="1228122" y="2723801"/>
                  <a:pt x="1228122" y="2621597"/>
                </a:cubicBezTo>
                <a:cubicBezTo>
                  <a:pt x="1228122" y="2458070"/>
                  <a:pt x="1077414" y="2325505"/>
                  <a:pt x="891507" y="2325505"/>
                </a:cubicBezTo>
                <a:cubicBezTo>
                  <a:pt x="705599" y="2325505"/>
                  <a:pt x="554891" y="2458070"/>
                  <a:pt x="554891" y="2621597"/>
                </a:cubicBezTo>
                <a:cubicBezTo>
                  <a:pt x="554891" y="2723801"/>
                  <a:pt x="613762" y="2813911"/>
                  <a:pt x="703302" y="2867121"/>
                </a:cubicBezTo>
                <a:lnTo>
                  <a:pt x="745053" y="2887055"/>
                </a:lnTo>
                <a:lnTo>
                  <a:pt x="745053" y="2935107"/>
                </a:lnTo>
                <a:lnTo>
                  <a:pt x="0" y="2935107"/>
                </a:lnTo>
                <a:close/>
              </a:path>
            </a:pathLst>
          </a:custGeom>
          <a:solidFill>
            <a:srgbClr val="B316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36" name="TextBox 35">
            <a:extLst>
              <a:ext uri="{FF2B5EF4-FFF2-40B4-BE49-F238E27FC236}">
                <a16:creationId xmlns:a16="http://schemas.microsoft.com/office/drawing/2014/main" id="{04E8B9F1-FF1C-0CE1-631E-20063341357A}"/>
              </a:ext>
            </a:extLst>
          </p:cNvPr>
          <p:cNvSpPr txBox="1"/>
          <p:nvPr/>
        </p:nvSpPr>
        <p:spPr>
          <a:xfrm>
            <a:off x="2815366" y="4057560"/>
            <a:ext cx="2844007" cy="1865126"/>
          </a:xfrm>
          <a:prstGeom prst="rect">
            <a:avLst/>
          </a:prstGeom>
          <a:noFill/>
        </p:spPr>
        <p:txBody>
          <a:bodyPr wrap="square" rtlCol="0">
            <a:spAutoFit/>
          </a:bodyPr>
          <a:lstStyle/>
          <a:p>
            <a:pPr algn="ctr" defTabSz="685800">
              <a:lnSpc>
                <a:spcPct val="90000"/>
              </a:lnSpc>
              <a:spcBef>
                <a:spcPts val="750"/>
              </a:spcBef>
              <a:defRPr/>
            </a:pPr>
            <a:r>
              <a:rPr lang="en-GB" sz="3200">
                <a:solidFill>
                  <a:prstClr val="white"/>
                </a:solidFill>
                <a:latin typeface="Arial" panose="020B0604020202020204" pitchFamily="34" charset="0"/>
                <a:cs typeface="Arial" panose="020B0604020202020204" pitchFamily="34" charset="0"/>
              </a:rPr>
              <a:t>Extend and deepen learners’ thinking</a:t>
            </a:r>
          </a:p>
        </p:txBody>
      </p:sp>
      <p:sp>
        <p:nvSpPr>
          <p:cNvPr id="22" name="Freeform 21"/>
          <p:cNvSpPr/>
          <p:nvPr/>
        </p:nvSpPr>
        <p:spPr>
          <a:xfrm>
            <a:off x="4403017" y="1980869"/>
            <a:ext cx="3295233" cy="3298866"/>
          </a:xfrm>
          <a:prstGeom prst="ellipse">
            <a:avLst/>
          </a:prstGeom>
          <a:solidFill>
            <a:srgbClr val="F6303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750"/>
              </a:spcBef>
              <a:defRPr/>
            </a:pPr>
            <a:endParaRPr lang="en-GB" sz="1400">
              <a:solidFill>
                <a:prstClr val="white"/>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EC5F9E0C-9334-9937-76AD-28731D8D7249}"/>
              </a:ext>
            </a:extLst>
          </p:cNvPr>
          <p:cNvSpPr txBox="1"/>
          <p:nvPr/>
        </p:nvSpPr>
        <p:spPr>
          <a:xfrm>
            <a:off x="4627169" y="2669737"/>
            <a:ext cx="2802635" cy="1865126"/>
          </a:xfrm>
          <a:prstGeom prst="rect">
            <a:avLst/>
          </a:prstGeom>
          <a:noFill/>
        </p:spPr>
        <p:txBody>
          <a:bodyPr wrap="square" rtlCol="0">
            <a:spAutoFit/>
          </a:bodyPr>
          <a:lstStyle/>
          <a:p>
            <a:pPr algn="ctr" defTabSz="685800">
              <a:lnSpc>
                <a:spcPct val="90000"/>
              </a:lnSpc>
              <a:spcBef>
                <a:spcPts val="750"/>
              </a:spcBef>
              <a:defRPr/>
            </a:pPr>
            <a:r>
              <a:rPr lang="en-GB" sz="3200">
                <a:solidFill>
                  <a:prstClr val="white"/>
                </a:solidFill>
                <a:latin typeface="Arial" panose="020B0604020202020204" pitchFamily="34" charset="0"/>
                <a:cs typeface="Arial" panose="020B0604020202020204" pitchFamily="34" charset="0"/>
              </a:rPr>
              <a:t>Assess prior knowledge and understanding </a:t>
            </a:r>
          </a:p>
        </p:txBody>
      </p:sp>
      <p:sp>
        <p:nvSpPr>
          <p:cNvPr id="39" name="Title 38">
            <a:extLst>
              <a:ext uri="{FF2B5EF4-FFF2-40B4-BE49-F238E27FC236}">
                <a16:creationId xmlns:a16="http://schemas.microsoft.com/office/drawing/2014/main" id="{6256B11B-B2AE-2C1E-FA50-74BA87FA7EBD}"/>
              </a:ext>
            </a:extLst>
          </p:cNvPr>
          <p:cNvSpPr txBox="1">
            <a:spLocks noGrp="1"/>
          </p:cNvSpPr>
          <p:nvPr>
            <p:ph type="title"/>
          </p:nvPr>
        </p:nvSpPr>
        <p:spPr>
          <a:xfrm>
            <a:off x="8736594" y="5530038"/>
            <a:ext cx="3455406" cy="5909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spcBef>
                <a:spcPts val="750"/>
              </a:spcBef>
              <a:defRPr/>
            </a:pPr>
            <a:r>
              <a:rPr lang="en-IE" sz="1800">
                <a:solidFill>
                  <a:srgbClr val="44A0BB"/>
                </a:solidFill>
                <a:latin typeface="Arial" panose="020B0604020202020204" pitchFamily="34" charset="0"/>
                <a:ea typeface="+mn-ea"/>
                <a:cs typeface="Arial" panose="020B0604020202020204" pitchFamily="34" charset="0"/>
              </a:rPr>
              <a:t>NCCA, Effective Questioning, 2015, p. 5</a:t>
            </a:r>
          </a:p>
        </p:txBody>
      </p:sp>
    </p:spTree>
    <p:extLst>
      <p:ext uri="{BB962C8B-B14F-4D97-AF65-F5344CB8AC3E}">
        <p14:creationId xmlns:p14="http://schemas.microsoft.com/office/powerpoint/2010/main" val="130969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37" grpId="0"/>
      <p:bldP spid="50" grpId="0" animBg="1"/>
      <p:bldP spid="51" grpId="0" animBg="1"/>
      <p:bldP spid="38" grpId="0"/>
      <p:bldP spid="52" grpId="0" animBg="1"/>
      <p:bldP spid="36" grpId="0"/>
      <p:bldP spid="22" grpId="0" animBg="1"/>
      <p:bldP spid="35"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descr="image of someone reflecting">
            <a:extLst>
              <a:ext uri="{FF2B5EF4-FFF2-40B4-BE49-F238E27FC236}">
                <a16:creationId xmlns:a16="http://schemas.microsoft.com/office/drawing/2014/main" id="{022E2154-FA64-7E57-EDEA-4DA44DF02250}"/>
              </a:ext>
            </a:extLst>
          </p:cNvPr>
          <p:cNvGrpSpPr>
            <a:grpSpLocks noChangeAspect="1"/>
          </p:cNvGrpSpPr>
          <p:nvPr/>
        </p:nvGrpSpPr>
        <p:grpSpPr>
          <a:xfrm>
            <a:off x="4297164" y="792468"/>
            <a:ext cx="3828076" cy="3779533"/>
            <a:chOff x="2938011" y="552294"/>
            <a:chExt cx="5836596" cy="5836596"/>
          </a:xfrm>
        </p:grpSpPr>
        <p:pic>
          <p:nvPicPr>
            <p:cNvPr id="20" name="Graphic 19" descr="Thought with solid fill">
              <a:extLst>
                <a:ext uri="{FF2B5EF4-FFF2-40B4-BE49-F238E27FC236}">
                  <a16:creationId xmlns:a16="http://schemas.microsoft.com/office/drawing/2014/main" id="{D3EC5873-D1A1-61AF-5AC1-E7AC6A477F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38011" y="552294"/>
              <a:ext cx="5836596" cy="5836596"/>
            </a:xfrm>
            <a:prstGeom prst="rect">
              <a:avLst/>
            </a:prstGeom>
          </p:spPr>
        </p:pic>
        <p:sp>
          <p:nvSpPr>
            <p:cNvPr id="21" name="TextBox 20">
              <a:extLst>
                <a:ext uri="{FF2B5EF4-FFF2-40B4-BE49-F238E27FC236}">
                  <a16:creationId xmlns:a16="http://schemas.microsoft.com/office/drawing/2014/main" id="{BF107D66-BA6F-FDB3-74FD-9DBFB87CA70E}"/>
                </a:ext>
              </a:extLst>
            </p:cNvPr>
            <p:cNvSpPr txBox="1"/>
            <p:nvPr/>
          </p:nvSpPr>
          <p:spPr>
            <a:xfrm>
              <a:off x="4874402" y="1578558"/>
              <a:ext cx="2519464" cy="1241282"/>
            </a:xfrm>
            <a:prstGeom prst="rect">
              <a:avLst/>
            </a:prstGeom>
            <a:noFill/>
          </p:spPr>
          <p:txBody>
            <a:bodyPr wrap="none" rtlCol="0">
              <a:noAutofit/>
            </a:bodyPr>
            <a:lstStyle/>
            <a:p>
              <a:r>
                <a:rPr lang="en-IE" sz="2800" b="1">
                  <a:solidFill>
                    <a:schemeClr val="bg1"/>
                  </a:solidFill>
                  <a:latin typeface="Arial" panose="020B0604020202020204" pitchFamily="34" charset="0"/>
                  <a:cs typeface="Arial" panose="020B0604020202020204" pitchFamily="34" charset="0"/>
                </a:rPr>
                <a:t>Individual</a:t>
              </a:r>
            </a:p>
            <a:p>
              <a:r>
                <a:rPr lang="en-IE" sz="2800" b="1">
                  <a:solidFill>
                    <a:schemeClr val="bg1"/>
                  </a:solidFill>
                  <a:latin typeface="Arial" panose="020B0604020202020204" pitchFamily="34" charset="0"/>
                  <a:cs typeface="Arial" panose="020B0604020202020204" pitchFamily="34" charset="0"/>
                </a:rPr>
                <a:t>Reflection</a:t>
              </a:r>
            </a:p>
          </p:txBody>
        </p:sp>
      </p:grpSp>
      <p:sp>
        <p:nvSpPr>
          <p:cNvPr id="2" name="Thought Bubble: Cloud 1">
            <a:extLst>
              <a:ext uri="{FF2B5EF4-FFF2-40B4-BE49-F238E27FC236}">
                <a16:creationId xmlns:a16="http://schemas.microsoft.com/office/drawing/2014/main" id="{3A46BE4F-7E6D-606E-0E13-BBC0FF5454FF}"/>
              </a:ext>
            </a:extLst>
          </p:cNvPr>
          <p:cNvSpPr/>
          <p:nvPr/>
        </p:nvSpPr>
        <p:spPr>
          <a:xfrm>
            <a:off x="4955263" y="492266"/>
            <a:ext cx="5398077" cy="2936735"/>
          </a:xfrm>
          <a:prstGeom prst="cloudCallout">
            <a:avLst/>
          </a:prstGeom>
          <a:solidFill>
            <a:srgbClr val="83B851"/>
          </a:solidFill>
          <a:ln>
            <a:solidFill>
              <a:srgbClr val="83B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a:latin typeface="Arial" panose="020B0604020202020204" pitchFamily="34" charset="0"/>
                <a:cs typeface="Arial" panose="020B0604020202020204" pitchFamily="34" charset="0"/>
              </a:rPr>
              <a:t>How do I ensure the questions I plan support each learner in my classroom?</a:t>
            </a:r>
          </a:p>
        </p:txBody>
      </p:sp>
      <p:sp>
        <p:nvSpPr>
          <p:cNvPr id="3" name="Thought Bubble: Cloud 2">
            <a:extLst>
              <a:ext uri="{FF2B5EF4-FFF2-40B4-BE49-F238E27FC236}">
                <a16:creationId xmlns:a16="http://schemas.microsoft.com/office/drawing/2014/main" id="{DC98C6E8-A7E2-EBA9-2F71-B0CA98FE663A}"/>
              </a:ext>
            </a:extLst>
          </p:cNvPr>
          <p:cNvSpPr/>
          <p:nvPr/>
        </p:nvSpPr>
        <p:spPr>
          <a:xfrm>
            <a:off x="2069066" y="3429001"/>
            <a:ext cx="5129577" cy="2771509"/>
          </a:xfrm>
          <a:prstGeom prst="cloudCallout">
            <a:avLst/>
          </a:prstGeom>
          <a:solidFill>
            <a:srgbClr val="E5393C"/>
          </a:solidFill>
          <a:ln>
            <a:solidFill>
              <a:srgbClr val="E53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a:latin typeface="Arial" panose="020B0604020202020204" pitchFamily="34" charset="0"/>
                <a:cs typeface="Arial" panose="020B0604020202020204" pitchFamily="34" charset="0"/>
              </a:rPr>
              <a:t>How do I sequence the questions for my learners?</a:t>
            </a:r>
          </a:p>
        </p:txBody>
      </p:sp>
    </p:spTree>
    <p:extLst>
      <p:ext uri="{BB962C8B-B14F-4D97-AF65-F5344CB8AC3E}">
        <p14:creationId xmlns:p14="http://schemas.microsoft.com/office/powerpoint/2010/main" val="214604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11022E-16 -2.22222E-6 L -0.29861 -0.11713 " pathEditMode="relative" rAng="0" ptsTypes="AA">
                                      <p:cBhvr>
                                        <p:cTn id="6" dur="2000" fill="hold"/>
                                        <p:tgtEl>
                                          <p:spTgt spid="19"/>
                                        </p:tgtEl>
                                        <p:attrNameLst>
                                          <p:attrName>ppt_x</p:attrName>
                                          <p:attrName>ppt_y</p:attrName>
                                        </p:attrNameLst>
                                      </p:cBhvr>
                                      <p:rCtr x="-14931" y="-5856"/>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5070D1-253D-C2DE-F057-0AF345892092}"/>
              </a:ext>
            </a:extLst>
          </p:cNvPr>
          <p:cNvSpPr>
            <a:spLocks noGrp="1"/>
          </p:cNvSpPr>
          <p:nvPr>
            <p:ph type="title"/>
          </p:nvPr>
        </p:nvSpPr>
        <p:spPr/>
        <p:txBody>
          <a:bodyPr>
            <a:normAutofit/>
          </a:bodyPr>
          <a:lstStyle/>
          <a:p>
            <a:r>
              <a:rPr lang="en-IE" sz="4400">
                <a:solidFill>
                  <a:srgbClr val="24647C"/>
                </a:solidFill>
              </a:rPr>
              <a:t>Sample Unit of Learning</a:t>
            </a:r>
          </a:p>
        </p:txBody>
      </p:sp>
      <p:pic>
        <p:nvPicPr>
          <p:cNvPr id="5" name="Picture 4">
            <a:extLst>
              <a:ext uri="{FF2B5EF4-FFF2-40B4-BE49-F238E27FC236}">
                <a16:creationId xmlns:a16="http://schemas.microsoft.com/office/drawing/2014/main" id="{FD3CB229-E679-AA9B-F795-2F2EBBE774D5}"/>
              </a:ext>
            </a:extLst>
          </p:cNvPr>
          <p:cNvPicPr>
            <a:picLocks noChangeAspect="1"/>
          </p:cNvPicPr>
          <p:nvPr/>
        </p:nvPicPr>
        <p:blipFill>
          <a:blip r:embed="rId3"/>
          <a:stretch>
            <a:fillRect/>
          </a:stretch>
        </p:blipFill>
        <p:spPr>
          <a:xfrm>
            <a:off x="1014153" y="1546617"/>
            <a:ext cx="4535492" cy="2810873"/>
          </a:xfrm>
          <a:prstGeom prst="rect">
            <a:avLst/>
          </a:prstGeom>
          <a:ln>
            <a:solidFill>
              <a:srgbClr val="44A0BB"/>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F248B202-7060-17A0-D7D9-5932E869DC3D}"/>
              </a:ext>
            </a:extLst>
          </p:cNvPr>
          <p:cNvPicPr>
            <a:picLocks noChangeAspect="1"/>
          </p:cNvPicPr>
          <p:nvPr/>
        </p:nvPicPr>
        <p:blipFill>
          <a:blip r:embed="rId4"/>
          <a:stretch>
            <a:fillRect/>
          </a:stretch>
        </p:blipFill>
        <p:spPr>
          <a:xfrm>
            <a:off x="5966173" y="2676699"/>
            <a:ext cx="4729858" cy="3156842"/>
          </a:xfrm>
          <a:prstGeom prst="rect">
            <a:avLst/>
          </a:prstGeom>
          <a:ln>
            <a:solidFill>
              <a:srgbClr val="44A0BB"/>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7803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0F2FBC-A6FF-D8B6-17F0-151FEDB37379}"/>
              </a:ext>
            </a:extLst>
          </p:cNvPr>
          <p:cNvSpPr>
            <a:spLocks noGrp="1"/>
          </p:cNvSpPr>
          <p:nvPr>
            <p:ph type="title"/>
          </p:nvPr>
        </p:nvSpPr>
        <p:spPr/>
        <p:txBody>
          <a:bodyPr>
            <a:normAutofit/>
          </a:bodyPr>
          <a:lstStyle/>
          <a:p>
            <a:r>
              <a:rPr lang="en-IE" sz="4400">
                <a:solidFill>
                  <a:srgbClr val="24647C"/>
                </a:solidFill>
              </a:rPr>
              <a:t>Constructing Effective Questions</a:t>
            </a:r>
          </a:p>
        </p:txBody>
      </p:sp>
      <p:pic>
        <p:nvPicPr>
          <p:cNvPr id="5" name="Picture 4" descr="image of the jamboard for effective questions">
            <a:extLst>
              <a:ext uri="{FF2B5EF4-FFF2-40B4-BE49-F238E27FC236}">
                <a16:creationId xmlns:a16="http://schemas.microsoft.com/office/drawing/2014/main" id="{9680B9EA-2C39-B169-65ED-F66A5A75A97C}"/>
              </a:ext>
            </a:extLst>
          </p:cNvPr>
          <p:cNvPicPr>
            <a:picLocks noChangeAspect="1"/>
          </p:cNvPicPr>
          <p:nvPr/>
        </p:nvPicPr>
        <p:blipFill>
          <a:blip r:embed="rId3"/>
          <a:stretch>
            <a:fillRect/>
          </a:stretch>
        </p:blipFill>
        <p:spPr>
          <a:xfrm>
            <a:off x="1814053" y="1873635"/>
            <a:ext cx="7496584" cy="419808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80149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52"/>
          <p:cNvSpPr/>
          <p:nvPr/>
        </p:nvSpPr>
        <p:spPr>
          <a:xfrm rot="5400000">
            <a:off x="5570612" y="641221"/>
            <a:ext cx="3795334" cy="3123097"/>
          </a:xfrm>
          <a:custGeom>
            <a:avLst/>
            <a:gdLst>
              <a:gd name="connsiteX0" fmla="*/ 0 w 3555574"/>
              <a:gd name="connsiteY0" fmla="*/ 0 h 2935107"/>
              <a:gd name="connsiteX1" fmla="*/ 2945972 w 3555574"/>
              <a:gd name="connsiteY1" fmla="*/ 0 h 2935107"/>
              <a:gd name="connsiteX2" fmla="*/ 2945972 w 3555574"/>
              <a:gd name="connsiteY2" fmla="*/ 742098 h 2935107"/>
              <a:gd name="connsiteX3" fmla="*/ 2994024 w 3555574"/>
              <a:gd name="connsiteY3" fmla="*/ 742098 h 2935107"/>
              <a:gd name="connsiteX4" fmla="*/ 3013958 w 3555574"/>
              <a:gd name="connsiteY4" fmla="*/ 700512 h 2935107"/>
              <a:gd name="connsiteX5" fmla="*/ 3259482 w 3555574"/>
              <a:gd name="connsiteY5" fmla="*/ 552690 h 2935107"/>
              <a:gd name="connsiteX6" fmla="*/ 3555574 w 3555574"/>
              <a:gd name="connsiteY6" fmla="*/ 887970 h 2935107"/>
              <a:gd name="connsiteX7" fmla="*/ 3259482 w 3555574"/>
              <a:gd name="connsiteY7" fmla="*/ 1223250 h 2935107"/>
              <a:gd name="connsiteX8" fmla="*/ 3013958 w 3555574"/>
              <a:gd name="connsiteY8" fmla="*/ 1075428 h 2935107"/>
              <a:gd name="connsiteX9" fmla="*/ 3005502 w 3555574"/>
              <a:gd name="connsiteY9" fmla="*/ 1057788 h 2935107"/>
              <a:gd name="connsiteX10" fmla="*/ 2945972 w 3555574"/>
              <a:gd name="connsiteY10" fmla="*/ 1057788 h 2935107"/>
              <a:gd name="connsiteX11" fmla="*/ 2945972 w 3555574"/>
              <a:gd name="connsiteY11" fmla="*/ 2935107 h 2935107"/>
              <a:gd name="connsiteX12" fmla="*/ 1062001 w 3555574"/>
              <a:gd name="connsiteY12" fmla="*/ 2935107 h 2935107"/>
              <a:gd name="connsiteX13" fmla="*/ 1062001 w 3555574"/>
              <a:gd name="connsiteY13" fmla="*/ 2875577 h 2935107"/>
              <a:gd name="connsiteX14" fmla="*/ 1079711 w 3555574"/>
              <a:gd name="connsiteY14" fmla="*/ 2867121 h 2935107"/>
              <a:gd name="connsiteX15" fmla="*/ 1228122 w 3555574"/>
              <a:gd name="connsiteY15" fmla="*/ 2621597 h 2935107"/>
              <a:gd name="connsiteX16" fmla="*/ 891507 w 3555574"/>
              <a:gd name="connsiteY16" fmla="*/ 2325505 h 2935107"/>
              <a:gd name="connsiteX17" fmla="*/ 554891 w 3555574"/>
              <a:gd name="connsiteY17" fmla="*/ 2621597 h 2935107"/>
              <a:gd name="connsiteX18" fmla="*/ 703302 w 3555574"/>
              <a:gd name="connsiteY18" fmla="*/ 2867121 h 2935107"/>
              <a:gd name="connsiteX19" fmla="*/ 745053 w 3555574"/>
              <a:gd name="connsiteY19" fmla="*/ 2887055 h 2935107"/>
              <a:gd name="connsiteX20" fmla="*/ 745053 w 3555574"/>
              <a:gd name="connsiteY20" fmla="*/ 2935107 h 2935107"/>
              <a:gd name="connsiteX21" fmla="*/ 0 w 3555574"/>
              <a:gd name="connsiteY21" fmla="*/ 2935107 h 293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5574" h="2935107">
                <a:moveTo>
                  <a:pt x="0" y="0"/>
                </a:moveTo>
                <a:lnTo>
                  <a:pt x="2945972" y="0"/>
                </a:lnTo>
                <a:lnTo>
                  <a:pt x="2945972" y="742098"/>
                </a:lnTo>
                <a:lnTo>
                  <a:pt x="2994024" y="742098"/>
                </a:lnTo>
                <a:lnTo>
                  <a:pt x="3013958" y="700512"/>
                </a:lnTo>
                <a:cubicBezTo>
                  <a:pt x="3067168" y="611327"/>
                  <a:pt x="3157278" y="552690"/>
                  <a:pt x="3259482" y="552690"/>
                </a:cubicBezTo>
                <a:cubicBezTo>
                  <a:pt x="3423009" y="552690"/>
                  <a:pt x="3555574" y="702800"/>
                  <a:pt x="3555574" y="887970"/>
                </a:cubicBezTo>
                <a:cubicBezTo>
                  <a:pt x="3555574" y="1073140"/>
                  <a:pt x="3423009" y="1223250"/>
                  <a:pt x="3259482" y="1223250"/>
                </a:cubicBezTo>
                <a:cubicBezTo>
                  <a:pt x="3157278" y="1223250"/>
                  <a:pt x="3067168" y="1164613"/>
                  <a:pt x="3013958" y="1075428"/>
                </a:cubicBezTo>
                <a:lnTo>
                  <a:pt x="3005502" y="1057788"/>
                </a:lnTo>
                <a:lnTo>
                  <a:pt x="2945972" y="1057788"/>
                </a:lnTo>
                <a:lnTo>
                  <a:pt x="2945972" y="2935107"/>
                </a:lnTo>
                <a:lnTo>
                  <a:pt x="1062001" y="2935107"/>
                </a:lnTo>
                <a:lnTo>
                  <a:pt x="1062001" y="2875577"/>
                </a:lnTo>
                <a:lnTo>
                  <a:pt x="1079711" y="2867121"/>
                </a:lnTo>
                <a:cubicBezTo>
                  <a:pt x="1169252" y="2813911"/>
                  <a:pt x="1228122" y="2723801"/>
                  <a:pt x="1228122" y="2621597"/>
                </a:cubicBezTo>
                <a:cubicBezTo>
                  <a:pt x="1228122" y="2458070"/>
                  <a:pt x="1077414" y="2325505"/>
                  <a:pt x="891507" y="2325505"/>
                </a:cubicBezTo>
                <a:cubicBezTo>
                  <a:pt x="705599" y="2325505"/>
                  <a:pt x="554891" y="2458070"/>
                  <a:pt x="554891" y="2621597"/>
                </a:cubicBezTo>
                <a:cubicBezTo>
                  <a:pt x="554891" y="2723801"/>
                  <a:pt x="613762" y="2813911"/>
                  <a:pt x="703302" y="2867121"/>
                </a:cubicBezTo>
                <a:lnTo>
                  <a:pt x="745053" y="2887055"/>
                </a:lnTo>
                <a:lnTo>
                  <a:pt x="745053" y="2935107"/>
                </a:lnTo>
                <a:lnTo>
                  <a:pt x="0" y="2935107"/>
                </a:lnTo>
                <a:close/>
              </a:path>
            </a:pathLst>
          </a:custGeom>
          <a:solidFill>
            <a:srgbClr val="86BA4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37" name="TextBox 36">
            <a:extLst>
              <a:ext uri="{FF2B5EF4-FFF2-40B4-BE49-F238E27FC236}">
                <a16:creationId xmlns:a16="http://schemas.microsoft.com/office/drawing/2014/main" id="{DB295C8F-C06E-4C2F-51DD-46FDFF68C43A}"/>
              </a:ext>
            </a:extLst>
          </p:cNvPr>
          <p:cNvSpPr txBox="1"/>
          <p:nvPr/>
        </p:nvSpPr>
        <p:spPr>
          <a:xfrm>
            <a:off x="6486112" y="1473571"/>
            <a:ext cx="1964334" cy="978729"/>
          </a:xfrm>
          <a:prstGeom prst="rect">
            <a:avLst/>
          </a:prstGeom>
          <a:noFill/>
        </p:spPr>
        <p:txBody>
          <a:bodyPr wrap="square" rtlCol="0">
            <a:spAutoFit/>
          </a:bodyPr>
          <a:lstStyle/>
          <a:p>
            <a:pPr algn="ctr" defTabSz="685800">
              <a:lnSpc>
                <a:spcPct val="90000"/>
              </a:lnSpc>
              <a:spcBef>
                <a:spcPts val="750"/>
              </a:spcBef>
              <a:defRPr/>
            </a:pPr>
            <a:r>
              <a:rPr lang="en-GB" sz="3200">
                <a:solidFill>
                  <a:prstClr val="white"/>
                </a:solidFill>
                <a:latin typeface="Arial" panose="020B0604020202020204" pitchFamily="34" charset="0"/>
                <a:cs typeface="Arial" panose="020B0604020202020204" pitchFamily="34" charset="0"/>
              </a:rPr>
              <a:t>K</a:t>
            </a:r>
            <a:r>
              <a:rPr lang="en-GB" sz="3200" err="1">
                <a:solidFill>
                  <a:prstClr val="white"/>
                </a:solidFill>
                <a:latin typeface="Arial" panose="020B0604020202020204" pitchFamily="34" charset="0"/>
                <a:cs typeface="Arial" panose="020B0604020202020204" pitchFamily="34" charset="0"/>
              </a:rPr>
              <a:t>ey</a:t>
            </a:r>
            <a:r>
              <a:rPr lang="en-GB" sz="3200">
                <a:solidFill>
                  <a:prstClr val="white"/>
                </a:solidFill>
                <a:latin typeface="Arial" panose="020B0604020202020204" pitchFamily="34" charset="0"/>
                <a:cs typeface="Arial" panose="020B0604020202020204" pitchFamily="34" charset="0"/>
              </a:rPr>
              <a:t> concepts </a:t>
            </a:r>
          </a:p>
        </p:txBody>
      </p:sp>
      <p:sp>
        <p:nvSpPr>
          <p:cNvPr id="50" name="Freeform 49"/>
          <p:cNvSpPr/>
          <p:nvPr/>
        </p:nvSpPr>
        <p:spPr>
          <a:xfrm>
            <a:off x="2771225" y="305101"/>
            <a:ext cx="3783304" cy="3133028"/>
          </a:xfrm>
          <a:custGeom>
            <a:avLst/>
            <a:gdLst>
              <a:gd name="connsiteX0" fmla="*/ 0 w 3555574"/>
              <a:gd name="connsiteY0" fmla="*/ 0 h 2935107"/>
              <a:gd name="connsiteX1" fmla="*/ 2945972 w 3555574"/>
              <a:gd name="connsiteY1" fmla="*/ 0 h 2935107"/>
              <a:gd name="connsiteX2" fmla="*/ 2945972 w 3555574"/>
              <a:gd name="connsiteY2" fmla="*/ 742098 h 2935107"/>
              <a:gd name="connsiteX3" fmla="*/ 2994024 w 3555574"/>
              <a:gd name="connsiteY3" fmla="*/ 742098 h 2935107"/>
              <a:gd name="connsiteX4" fmla="*/ 3013958 w 3555574"/>
              <a:gd name="connsiteY4" fmla="*/ 700512 h 2935107"/>
              <a:gd name="connsiteX5" fmla="*/ 3259482 w 3555574"/>
              <a:gd name="connsiteY5" fmla="*/ 552690 h 2935107"/>
              <a:gd name="connsiteX6" fmla="*/ 3555574 w 3555574"/>
              <a:gd name="connsiteY6" fmla="*/ 887970 h 2935107"/>
              <a:gd name="connsiteX7" fmla="*/ 3259482 w 3555574"/>
              <a:gd name="connsiteY7" fmla="*/ 1223250 h 2935107"/>
              <a:gd name="connsiteX8" fmla="*/ 3013958 w 3555574"/>
              <a:gd name="connsiteY8" fmla="*/ 1075428 h 2935107"/>
              <a:gd name="connsiteX9" fmla="*/ 3005502 w 3555574"/>
              <a:gd name="connsiteY9" fmla="*/ 1057788 h 2935107"/>
              <a:gd name="connsiteX10" fmla="*/ 2945972 w 3555574"/>
              <a:gd name="connsiteY10" fmla="*/ 1057788 h 2935107"/>
              <a:gd name="connsiteX11" fmla="*/ 2945972 w 3555574"/>
              <a:gd name="connsiteY11" fmla="*/ 2935107 h 2935107"/>
              <a:gd name="connsiteX12" fmla="*/ 1062001 w 3555574"/>
              <a:gd name="connsiteY12" fmla="*/ 2935107 h 2935107"/>
              <a:gd name="connsiteX13" fmla="*/ 1062001 w 3555574"/>
              <a:gd name="connsiteY13" fmla="*/ 2875577 h 2935107"/>
              <a:gd name="connsiteX14" fmla="*/ 1079711 w 3555574"/>
              <a:gd name="connsiteY14" fmla="*/ 2867121 h 2935107"/>
              <a:gd name="connsiteX15" fmla="*/ 1228122 w 3555574"/>
              <a:gd name="connsiteY15" fmla="*/ 2621597 h 2935107"/>
              <a:gd name="connsiteX16" fmla="*/ 891507 w 3555574"/>
              <a:gd name="connsiteY16" fmla="*/ 2325505 h 2935107"/>
              <a:gd name="connsiteX17" fmla="*/ 554891 w 3555574"/>
              <a:gd name="connsiteY17" fmla="*/ 2621597 h 2935107"/>
              <a:gd name="connsiteX18" fmla="*/ 703302 w 3555574"/>
              <a:gd name="connsiteY18" fmla="*/ 2867121 h 2935107"/>
              <a:gd name="connsiteX19" fmla="*/ 745053 w 3555574"/>
              <a:gd name="connsiteY19" fmla="*/ 2887055 h 2935107"/>
              <a:gd name="connsiteX20" fmla="*/ 745053 w 3555574"/>
              <a:gd name="connsiteY20" fmla="*/ 2935107 h 2935107"/>
              <a:gd name="connsiteX21" fmla="*/ 0 w 3555574"/>
              <a:gd name="connsiteY21" fmla="*/ 2935107 h 293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5574" h="2935107">
                <a:moveTo>
                  <a:pt x="0" y="0"/>
                </a:moveTo>
                <a:lnTo>
                  <a:pt x="2945972" y="0"/>
                </a:lnTo>
                <a:lnTo>
                  <a:pt x="2945972" y="742098"/>
                </a:lnTo>
                <a:lnTo>
                  <a:pt x="2994024" y="742098"/>
                </a:lnTo>
                <a:lnTo>
                  <a:pt x="3013958" y="700512"/>
                </a:lnTo>
                <a:cubicBezTo>
                  <a:pt x="3067168" y="611327"/>
                  <a:pt x="3157278" y="552690"/>
                  <a:pt x="3259482" y="552690"/>
                </a:cubicBezTo>
                <a:cubicBezTo>
                  <a:pt x="3423009" y="552690"/>
                  <a:pt x="3555574" y="702800"/>
                  <a:pt x="3555574" y="887970"/>
                </a:cubicBezTo>
                <a:cubicBezTo>
                  <a:pt x="3555574" y="1073140"/>
                  <a:pt x="3423009" y="1223250"/>
                  <a:pt x="3259482" y="1223250"/>
                </a:cubicBezTo>
                <a:cubicBezTo>
                  <a:pt x="3157278" y="1223250"/>
                  <a:pt x="3067168" y="1164613"/>
                  <a:pt x="3013958" y="1075428"/>
                </a:cubicBezTo>
                <a:lnTo>
                  <a:pt x="3005502" y="1057788"/>
                </a:lnTo>
                <a:lnTo>
                  <a:pt x="2945972" y="1057788"/>
                </a:lnTo>
                <a:lnTo>
                  <a:pt x="2945972" y="2935107"/>
                </a:lnTo>
                <a:lnTo>
                  <a:pt x="1062001" y="2935107"/>
                </a:lnTo>
                <a:lnTo>
                  <a:pt x="1062001" y="2875577"/>
                </a:lnTo>
                <a:lnTo>
                  <a:pt x="1079711" y="2867121"/>
                </a:lnTo>
                <a:cubicBezTo>
                  <a:pt x="1169252" y="2813911"/>
                  <a:pt x="1228122" y="2723801"/>
                  <a:pt x="1228122" y="2621597"/>
                </a:cubicBezTo>
                <a:cubicBezTo>
                  <a:pt x="1228122" y="2458070"/>
                  <a:pt x="1077414" y="2325505"/>
                  <a:pt x="891507" y="2325505"/>
                </a:cubicBezTo>
                <a:cubicBezTo>
                  <a:pt x="705599" y="2325505"/>
                  <a:pt x="554891" y="2458070"/>
                  <a:pt x="554891" y="2621597"/>
                </a:cubicBezTo>
                <a:cubicBezTo>
                  <a:pt x="554891" y="2723801"/>
                  <a:pt x="613762" y="2813911"/>
                  <a:pt x="703302" y="2867121"/>
                </a:cubicBezTo>
                <a:lnTo>
                  <a:pt x="745053" y="2887055"/>
                </a:lnTo>
                <a:lnTo>
                  <a:pt x="745053" y="2935107"/>
                </a:lnTo>
                <a:lnTo>
                  <a:pt x="0" y="2935107"/>
                </a:lnTo>
                <a:close/>
              </a:path>
            </a:pathLst>
          </a:custGeom>
          <a:solidFill>
            <a:srgbClr val="01A3D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b="1"/>
          </a:p>
        </p:txBody>
      </p:sp>
      <p:sp>
        <p:nvSpPr>
          <p:cNvPr id="34" name="TextBox 33">
            <a:extLst>
              <a:ext uri="{FF2B5EF4-FFF2-40B4-BE49-F238E27FC236}">
                <a16:creationId xmlns:a16="http://schemas.microsoft.com/office/drawing/2014/main" id="{8D21799F-FD1F-F981-C7A4-801F37589543}"/>
              </a:ext>
            </a:extLst>
          </p:cNvPr>
          <p:cNvSpPr txBox="1"/>
          <p:nvPr/>
        </p:nvSpPr>
        <p:spPr>
          <a:xfrm>
            <a:off x="2901751" y="899529"/>
            <a:ext cx="2802635" cy="1569660"/>
          </a:xfrm>
          <a:prstGeom prst="rect">
            <a:avLst/>
          </a:prstGeom>
          <a:noFill/>
        </p:spPr>
        <p:txBody>
          <a:bodyPr wrap="square" rtlCol="0">
            <a:spAutoFit/>
          </a:bodyPr>
          <a:lstStyle/>
          <a:p>
            <a:pPr algn="ctr"/>
            <a:r>
              <a:rPr lang="en-GB" sz="3200">
                <a:solidFill>
                  <a:schemeClr val="bg1"/>
                </a:solidFill>
                <a:latin typeface="Arial" panose="020B0604020202020204" pitchFamily="34" charset="0"/>
                <a:cs typeface="Arial" panose="020B0604020202020204" pitchFamily="34" charset="0"/>
              </a:rPr>
              <a:t>Interest, challenge</a:t>
            </a:r>
          </a:p>
          <a:p>
            <a:pPr algn="ctr"/>
            <a:r>
              <a:rPr lang="en-GB" sz="3200">
                <a:solidFill>
                  <a:schemeClr val="bg1"/>
                </a:solidFill>
                <a:latin typeface="Arial" panose="020B0604020202020204" pitchFamily="34" charset="0"/>
                <a:cs typeface="Arial" panose="020B0604020202020204" pitchFamily="34" charset="0"/>
              </a:rPr>
              <a:t>or engage</a:t>
            </a:r>
          </a:p>
        </p:txBody>
      </p:sp>
      <p:sp>
        <p:nvSpPr>
          <p:cNvPr id="51" name="Freeform 50"/>
          <p:cNvSpPr/>
          <p:nvPr/>
        </p:nvSpPr>
        <p:spPr>
          <a:xfrm rot="10800000">
            <a:off x="5259518" y="3429001"/>
            <a:ext cx="3783304" cy="3133027"/>
          </a:xfrm>
          <a:custGeom>
            <a:avLst/>
            <a:gdLst>
              <a:gd name="connsiteX0" fmla="*/ 0 w 3555574"/>
              <a:gd name="connsiteY0" fmla="*/ 0 h 2935107"/>
              <a:gd name="connsiteX1" fmla="*/ 2945972 w 3555574"/>
              <a:gd name="connsiteY1" fmla="*/ 0 h 2935107"/>
              <a:gd name="connsiteX2" fmla="*/ 2945972 w 3555574"/>
              <a:gd name="connsiteY2" fmla="*/ 742098 h 2935107"/>
              <a:gd name="connsiteX3" fmla="*/ 2994024 w 3555574"/>
              <a:gd name="connsiteY3" fmla="*/ 742098 h 2935107"/>
              <a:gd name="connsiteX4" fmla="*/ 3013958 w 3555574"/>
              <a:gd name="connsiteY4" fmla="*/ 700512 h 2935107"/>
              <a:gd name="connsiteX5" fmla="*/ 3259482 w 3555574"/>
              <a:gd name="connsiteY5" fmla="*/ 552690 h 2935107"/>
              <a:gd name="connsiteX6" fmla="*/ 3555574 w 3555574"/>
              <a:gd name="connsiteY6" fmla="*/ 887970 h 2935107"/>
              <a:gd name="connsiteX7" fmla="*/ 3259482 w 3555574"/>
              <a:gd name="connsiteY7" fmla="*/ 1223250 h 2935107"/>
              <a:gd name="connsiteX8" fmla="*/ 3013958 w 3555574"/>
              <a:gd name="connsiteY8" fmla="*/ 1075428 h 2935107"/>
              <a:gd name="connsiteX9" fmla="*/ 3005502 w 3555574"/>
              <a:gd name="connsiteY9" fmla="*/ 1057788 h 2935107"/>
              <a:gd name="connsiteX10" fmla="*/ 2945972 w 3555574"/>
              <a:gd name="connsiteY10" fmla="*/ 1057788 h 2935107"/>
              <a:gd name="connsiteX11" fmla="*/ 2945972 w 3555574"/>
              <a:gd name="connsiteY11" fmla="*/ 2935107 h 2935107"/>
              <a:gd name="connsiteX12" fmla="*/ 1062001 w 3555574"/>
              <a:gd name="connsiteY12" fmla="*/ 2935107 h 2935107"/>
              <a:gd name="connsiteX13" fmla="*/ 1062001 w 3555574"/>
              <a:gd name="connsiteY13" fmla="*/ 2875577 h 2935107"/>
              <a:gd name="connsiteX14" fmla="*/ 1079711 w 3555574"/>
              <a:gd name="connsiteY14" fmla="*/ 2867121 h 2935107"/>
              <a:gd name="connsiteX15" fmla="*/ 1228122 w 3555574"/>
              <a:gd name="connsiteY15" fmla="*/ 2621597 h 2935107"/>
              <a:gd name="connsiteX16" fmla="*/ 891507 w 3555574"/>
              <a:gd name="connsiteY16" fmla="*/ 2325505 h 2935107"/>
              <a:gd name="connsiteX17" fmla="*/ 554891 w 3555574"/>
              <a:gd name="connsiteY17" fmla="*/ 2621597 h 2935107"/>
              <a:gd name="connsiteX18" fmla="*/ 703302 w 3555574"/>
              <a:gd name="connsiteY18" fmla="*/ 2867121 h 2935107"/>
              <a:gd name="connsiteX19" fmla="*/ 745053 w 3555574"/>
              <a:gd name="connsiteY19" fmla="*/ 2887055 h 2935107"/>
              <a:gd name="connsiteX20" fmla="*/ 745053 w 3555574"/>
              <a:gd name="connsiteY20" fmla="*/ 2935107 h 2935107"/>
              <a:gd name="connsiteX21" fmla="*/ 0 w 3555574"/>
              <a:gd name="connsiteY21" fmla="*/ 2935107 h 293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5574" h="2935107">
                <a:moveTo>
                  <a:pt x="0" y="0"/>
                </a:moveTo>
                <a:lnTo>
                  <a:pt x="2945972" y="0"/>
                </a:lnTo>
                <a:lnTo>
                  <a:pt x="2945972" y="742098"/>
                </a:lnTo>
                <a:lnTo>
                  <a:pt x="2994024" y="742098"/>
                </a:lnTo>
                <a:lnTo>
                  <a:pt x="3013958" y="700512"/>
                </a:lnTo>
                <a:cubicBezTo>
                  <a:pt x="3067168" y="611327"/>
                  <a:pt x="3157278" y="552690"/>
                  <a:pt x="3259482" y="552690"/>
                </a:cubicBezTo>
                <a:cubicBezTo>
                  <a:pt x="3423009" y="552690"/>
                  <a:pt x="3555574" y="702800"/>
                  <a:pt x="3555574" y="887970"/>
                </a:cubicBezTo>
                <a:cubicBezTo>
                  <a:pt x="3555574" y="1073140"/>
                  <a:pt x="3423009" y="1223250"/>
                  <a:pt x="3259482" y="1223250"/>
                </a:cubicBezTo>
                <a:cubicBezTo>
                  <a:pt x="3157278" y="1223250"/>
                  <a:pt x="3067168" y="1164613"/>
                  <a:pt x="3013958" y="1075428"/>
                </a:cubicBezTo>
                <a:lnTo>
                  <a:pt x="3005502" y="1057788"/>
                </a:lnTo>
                <a:lnTo>
                  <a:pt x="2945972" y="1057788"/>
                </a:lnTo>
                <a:lnTo>
                  <a:pt x="2945972" y="2935107"/>
                </a:lnTo>
                <a:lnTo>
                  <a:pt x="1062001" y="2935107"/>
                </a:lnTo>
                <a:lnTo>
                  <a:pt x="1062001" y="2875577"/>
                </a:lnTo>
                <a:lnTo>
                  <a:pt x="1079711" y="2867121"/>
                </a:lnTo>
                <a:cubicBezTo>
                  <a:pt x="1169252" y="2813911"/>
                  <a:pt x="1228122" y="2723801"/>
                  <a:pt x="1228122" y="2621597"/>
                </a:cubicBezTo>
                <a:cubicBezTo>
                  <a:pt x="1228122" y="2458070"/>
                  <a:pt x="1077414" y="2325505"/>
                  <a:pt x="891507" y="2325505"/>
                </a:cubicBezTo>
                <a:cubicBezTo>
                  <a:pt x="705599" y="2325505"/>
                  <a:pt x="554891" y="2458070"/>
                  <a:pt x="554891" y="2621597"/>
                </a:cubicBezTo>
                <a:cubicBezTo>
                  <a:pt x="554891" y="2723801"/>
                  <a:pt x="613762" y="2813911"/>
                  <a:pt x="703302" y="2867121"/>
                </a:cubicBezTo>
                <a:lnTo>
                  <a:pt x="745053" y="2887055"/>
                </a:lnTo>
                <a:lnTo>
                  <a:pt x="745053" y="2935107"/>
                </a:lnTo>
                <a:lnTo>
                  <a:pt x="0" y="2935107"/>
                </a:lnTo>
                <a:close/>
              </a:path>
            </a:pathLst>
          </a:custGeom>
          <a:solidFill>
            <a:srgbClr val="EE751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38" name="TextBox 37">
            <a:extLst>
              <a:ext uri="{FF2B5EF4-FFF2-40B4-BE49-F238E27FC236}">
                <a16:creationId xmlns:a16="http://schemas.microsoft.com/office/drawing/2014/main" id="{9B28C1AA-0904-70E7-CA7A-0363EA5F5D00}"/>
              </a:ext>
            </a:extLst>
          </p:cNvPr>
          <p:cNvSpPr txBox="1"/>
          <p:nvPr/>
        </p:nvSpPr>
        <p:spPr>
          <a:xfrm>
            <a:off x="6301590" y="4317874"/>
            <a:ext cx="2741232" cy="1865126"/>
          </a:xfrm>
          <a:prstGeom prst="rect">
            <a:avLst/>
          </a:prstGeom>
          <a:noFill/>
        </p:spPr>
        <p:txBody>
          <a:bodyPr wrap="square" rtlCol="0">
            <a:spAutoFit/>
          </a:bodyPr>
          <a:lstStyle/>
          <a:p>
            <a:pPr algn="ctr" defTabSz="685800">
              <a:lnSpc>
                <a:spcPct val="90000"/>
              </a:lnSpc>
              <a:spcBef>
                <a:spcPts val="750"/>
              </a:spcBef>
              <a:defRPr/>
            </a:pPr>
            <a:r>
              <a:rPr lang="en-GB" sz="3200">
                <a:solidFill>
                  <a:prstClr val="white"/>
                </a:solidFill>
                <a:latin typeface="Arial" panose="020B0604020202020204" pitchFamily="34" charset="0"/>
                <a:cs typeface="Arial" panose="020B0604020202020204" pitchFamily="34" charset="0"/>
              </a:rPr>
              <a:t>E</a:t>
            </a:r>
            <a:r>
              <a:rPr lang="en-GB" sz="3200" err="1">
                <a:solidFill>
                  <a:prstClr val="white"/>
                </a:solidFill>
                <a:latin typeface="Arial" panose="020B0604020202020204" pitchFamily="34" charset="0"/>
                <a:cs typeface="Arial" panose="020B0604020202020204" pitchFamily="34" charset="0"/>
              </a:rPr>
              <a:t>xtend</a:t>
            </a:r>
            <a:r>
              <a:rPr lang="en-GB" sz="3200">
                <a:solidFill>
                  <a:prstClr val="white"/>
                </a:solidFill>
                <a:latin typeface="Arial" panose="020B0604020202020204" pitchFamily="34" charset="0"/>
                <a:cs typeface="Arial" panose="020B0604020202020204" pitchFamily="34" charset="0"/>
              </a:rPr>
              <a:t> and deepen learners’ thinking </a:t>
            </a:r>
          </a:p>
        </p:txBody>
      </p:sp>
      <p:sp>
        <p:nvSpPr>
          <p:cNvPr id="52" name="Freeform 51"/>
          <p:cNvSpPr/>
          <p:nvPr/>
        </p:nvSpPr>
        <p:spPr>
          <a:xfrm rot="16200000">
            <a:off x="2444190" y="3099835"/>
            <a:ext cx="3795334" cy="3123097"/>
          </a:xfrm>
          <a:custGeom>
            <a:avLst/>
            <a:gdLst>
              <a:gd name="connsiteX0" fmla="*/ 0 w 3555574"/>
              <a:gd name="connsiteY0" fmla="*/ 0 h 2935107"/>
              <a:gd name="connsiteX1" fmla="*/ 2945972 w 3555574"/>
              <a:gd name="connsiteY1" fmla="*/ 0 h 2935107"/>
              <a:gd name="connsiteX2" fmla="*/ 2945972 w 3555574"/>
              <a:gd name="connsiteY2" fmla="*/ 742098 h 2935107"/>
              <a:gd name="connsiteX3" fmla="*/ 2994024 w 3555574"/>
              <a:gd name="connsiteY3" fmla="*/ 742098 h 2935107"/>
              <a:gd name="connsiteX4" fmla="*/ 3013958 w 3555574"/>
              <a:gd name="connsiteY4" fmla="*/ 700512 h 2935107"/>
              <a:gd name="connsiteX5" fmla="*/ 3259482 w 3555574"/>
              <a:gd name="connsiteY5" fmla="*/ 552690 h 2935107"/>
              <a:gd name="connsiteX6" fmla="*/ 3555574 w 3555574"/>
              <a:gd name="connsiteY6" fmla="*/ 887970 h 2935107"/>
              <a:gd name="connsiteX7" fmla="*/ 3259482 w 3555574"/>
              <a:gd name="connsiteY7" fmla="*/ 1223250 h 2935107"/>
              <a:gd name="connsiteX8" fmla="*/ 3013958 w 3555574"/>
              <a:gd name="connsiteY8" fmla="*/ 1075428 h 2935107"/>
              <a:gd name="connsiteX9" fmla="*/ 3005502 w 3555574"/>
              <a:gd name="connsiteY9" fmla="*/ 1057788 h 2935107"/>
              <a:gd name="connsiteX10" fmla="*/ 2945972 w 3555574"/>
              <a:gd name="connsiteY10" fmla="*/ 1057788 h 2935107"/>
              <a:gd name="connsiteX11" fmla="*/ 2945972 w 3555574"/>
              <a:gd name="connsiteY11" fmla="*/ 2935107 h 2935107"/>
              <a:gd name="connsiteX12" fmla="*/ 1062001 w 3555574"/>
              <a:gd name="connsiteY12" fmla="*/ 2935107 h 2935107"/>
              <a:gd name="connsiteX13" fmla="*/ 1062001 w 3555574"/>
              <a:gd name="connsiteY13" fmla="*/ 2875577 h 2935107"/>
              <a:gd name="connsiteX14" fmla="*/ 1079711 w 3555574"/>
              <a:gd name="connsiteY14" fmla="*/ 2867121 h 2935107"/>
              <a:gd name="connsiteX15" fmla="*/ 1228122 w 3555574"/>
              <a:gd name="connsiteY15" fmla="*/ 2621597 h 2935107"/>
              <a:gd name="connsiteX16" fmla="*/ 891507 w 3555574"/>
              <a:gd name="connsiteY16" fmla="*/ 2325505 h 2935107"/>
              <a:gd name="connsiteX17" fmla="*/ 554891 w 3555574"/>
              <a:gd name="connsiteY17" fmla="*/ 2621597 h 2935107"/>
              <a:gd name="connsiteX18" fmla="*/ 703302 w 3555574"/>
              <a:gd name="connsiteY18" fmla="*/ 2867121 h 2935107"/>
              <a:gd name="connsiteX19" fmla="*/ 745053 w 3555574"/>
              <a:gd name="connsiteY19" fmla="*/ 2887055 h 2935107"/>
              <a:gd name="connsiteX20" fmla="*/ 745053 w 3555574"/>
              <a:gd name="connsiteY20" fmla="*/ 2935107 h 2935107"/>
              <a:gd name="connsiteX21" fmla="*/ 0 w 3555574"/>
              <a:gd name="connsiteY21" fmla="*/ 2935107 h 293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5574" h="2935107">
                <a:moveTo>
                  <a:pt x="0" y="0"/>
                </a:moveTo>
                <a:lnTo>
                  <a:pt x="2945972" y="0"/>
                </a:lnTo>
                <a:lnTo>
                  <a:pt x="2945972" y="742098"/>
                </a:lnTo>
                <a:lnTo>
                  <a:pt x="2994024" y="742098"/>
                </a:lnTo>
                <a:lnTo>
                  <a:pt x="3013958" y="700512"/>
                </a:lnTo>
                <a:cubicBezTo>
                  <a:pt x="3067168" y="611327"/>
                  <a:pt x="3157278" y="552690"/>
                  <a:pt x="3259482" y="552690"/>
                </a:cubicBezTo>
                <a:cubicBezTo>
                  <a:pt x="3423009" y="552690"/>
                  <a:pt x="3555574" y="702800"/>
                  <a:pt x="3555574" y="887970"/>
                </a:cubicBezTo>
                <a:cubicBezTo>
                  <a:pt x="3555574" y="1073140"/>
                  <a:pt x="3423009" y="1223250"/>
                  <a:pt x="3259482" y="1223250"/>
                </a:cubicBezTo>
                <a:cubicBezTo>
                  <a:pt x="3157278" y="1223250"/>
                  <a:pt x="3067168" y="1164613"/>
                  <a:pt x="3013958" y="1075428"/>
                </a:cubicBezTo>
                <a:lnTo>
                  <a:pt x="3005502" y="1057788"/>
                </a:lnTo>
                <a:lnTo>
                  <a:pt x="2945972" y="1057788"/>
                </a:lnTo>
                <a:lnTo>
                  <a:pt x="2945972" y="2935107"/>
                </a:lnTo>
                <a:lnTo>
                  <a:pt x="1062001" y="2935107"/>
                </a:lnTo>
                <a:lnTo>
                  <a:pt x="1062001" y="2875577"/>
                </a:lnTo>
                <a:lnTo>
                  <a:pt x="1079711" y="2867121"/>
                </a:lnTo>
                <a:cubicBezTo>
                  <a:pt x="1169252" y="2813911"/>
                  <a:pt x="1228122" y="2723801"/>
                  <a:pt x="1228122" y="2621597"/>
                </a:cubicBezTo>
                <a:cubicBezTo>
                  <a:pt x="1228122" y="2458070"/>
                  <a:pt x="1077414" y="2325505"/>
                  <a:pt x="891507" y="2325505"/>
                </a:cubicBezTo>
                <a:cubicBezTo>
                  <a:pt x="705599" y="2325505"/>
                  <a:pt x="554891" y="2458070"/>
                  <a:pt x="554891" y="2621597"/>
                </a:cubicBezTo>
                <a:cubicBezTo>
                  <a:pt x="554891" y="2723801"/>
                  <a:pt x="613762" y="2813911"/>
                  <a:pt x="703302" y="2867121"/>
                </a:cubicBezTo>
                <a:lnTo>
                  <a:pt x="745053" y="2887055"/>
                </a:lnTo>
                <a:lnTo>
                  <a:pt x="745053" y="2935107"/>
                </a:lnTo>
                <a:lnTo>
                  <a:pt x="0" y="2935107"/>
                </a:lnTo>
                <a:close/>
              </a:path>
            </a:pathLst>
          </a:custGeom>
          <a:solidFill>
            <a:srgbClr val="B316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36" name="TextBox 35">
            <a:extLst>
              <a:ext uri="{FF2B5EF4-FFF2-40B4-BE49-F238E27FC236}">
                <a16:creationId xmlns:a16="http://schemas.microsoft.com/office/drawing/2014/main" id="{04E8B9F1-FF1C-0CE1-631E-20063341357A}"/>
              </a:ext>
            </a:extLst>
          </p:cNvPr>
          <p:cNvSpPr txBox="1"/>
          <p:nvPr/>
        </p:nvSpPr>
        <p:spPr>
          <a:xfrm>
            <a:off x="2881064" y="4317875"/>
            <a:ext cx="2844007" cy="978729"/>
          </a:xfrm>
          <a:prstGeom prst="rect">
            <a:avLst/>
          </a:prstGeom>
          <a:noFill/>
        </p:spPr>
        <p:txBody>
          <a:bodyPr wrap="square" rtlCol="0">
            <a:spAutoFit/>
          </a:bodyPr>
          <a:lstStyle/>
          <a:p>
            <a:pPr algn="ctr" defTabSz="685800">
              <a:lnSpc>
                <a:spcPct val="90000"/>
              </a:lnSpc>
              <a:spcBef>
                <a:spcPts val="750"/>
              </a:spcBef>
              <a:defRPr/>
            </a:pPr>
            <a:r>
              <a:rPr lang="en-GB" sz="3200">
                <a:solidFill>
                  <a:prstClr val="white"/>
                </a:solidFill>
                <a:latin typeface="Arial" panose="020B0604020202020204" pitchFamily="34" charset="0"/>
                <a:cs typeface="Arial" panose="020B0604020202020204" pitchFamily="34" charset="0"/>
              </a:rPr>
              <a:t>Create new understanding </a:t>
            </a:r>
          </a:p>
        </p:txBody>
      </p:sp>
      <p:sp>
        <p:nvSpPr>
          <p:cNvPr id="22" name="Freeform 21"/>
          <p:cNvSpPr/>
          <p:nvPr/>
        </p:nvSpPr>
        <p:spPr>
          <a:xfrm>
            <a:off x="4403017" y="1980869"/>
            <a:ext cx="3295233" cy="3298866"/>
          </a:xfrm>
          <a:prstGeom prst="ellipse">
            <a:avLst/>
          </a:prstGeom>
          <a:solidFill>
            <a:srgbClr val="F6303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750"/>
              </a:spcBef>
              <a:defRPr/>
            </a:pPr>
            <a:endParaRPr lang="en-GB" sz="1400">
              <a:solidFill>
                <a:prstClr val="white"/>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EC5F9E0C-9334-9937-76AD-28731D8D7249}"/>
              </a:ext>
            </a:extLst>
          </p:cNvPr>
          <p:cNvSpPr txBox="1"/>
          <p:nvPr/>
        </p:nvSpPr>
        <p:spPr>
          <a:xfrm>
            <a:off x="4627169" y="2669737"/>
            <a:ext cx="2802635" cy="1865126"/>
          </a:xfrm>
          <a:prstGeom prst="rect">
            <a:avLst/>
          </a:prstGeom>
          <a:noFill/>
        </p:spPr>
        <p:txBody>
          <a:bodyPr wrap="square" rtlCol="0">
            <a:spAutoFit/>
          </a:bodyPr>
          <a:lstStyle/>
          <a:p>
            <a:pPr algn="ctr" defTabSz="685800">
              <a:lnSpc>
                <a:spcPct val="90000"/>
              </a:lnSpc>
              <a:spcBef>
                <a:spcPts val="750"/>
              </a:spcBef>
              <a:defRPr/>
            </a:pPr>
            <a:r>
              <a:rPr lang="en-GB" sz="3200">
                <a:solidFill>
                  <a:prstClr val="white"/>
                </a:solidFill>
                <a:latin typeface="Arial" panose="020B0604020202020204" pitchFamily="34" charset="0"/>
                <a:cs typeface="Arial" panose="020B0604020202020204" pitchFamily="34" charset="0"/>
              </a:rPr>
              <a:t>Assess prior knowledge and understanding </a:t>
            </a:r>
          </a:p>
        </p:txBody>
      </p:sp>
      <p:sp>
        <p:nvSpPr>
          <p:cNvPr id="5" name="Title 38">
            <a:extLst>
              <a:ext uri="{FF2B5EF4-FFF2-40B4-BE49-F238E27FC236}">
                <a16:creationId xmlns:a16="http://schemas.microsoft.com/office/drawing/2014/main" id="{0FA2B604-F6D6-E959-9FC2-A429565C6C0F}"/>
              </a:ext>
            </a:extLst>
          </p:cNvPr>
          <p:cNvSpPr txBox="1">
            <a:spLocks/>
          </p:cNvSpPr>
          <p:nvPr/>
        </p:nvSpPr>
        <p:spPr>
          <a:xfrm>
            <a:off x="8736594" y="5530038"/>
            <a:ext cx="3455406" cy="5909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300" kern="1200">
                <a:solidFill>
                  <a:srgbClr val="0E85AA"/>
                </a:solidFill>
                <a:latin typeface="+mj-lt"/>
                <a:ea typeface="+mj-ea"/>
                <a:cs typeface="+mj-cs"/>
              </a:defRPr>
            </a:lvl1pPr>
          </a:lstStyle>
          <a:p>
            <a:pPr algn="r">
              <a:spcBef>
                <a:spcPts val="750"/>
              </a:spcBef>
              <a:defRPr/>
            </a:pPr>
            <a:r>
              <a:rPr lang="en-IE" sz="1800">
                <a:solidFill>
                  <a:srgbClr val="44A0BB"/>
                </a:solidFill>
                <a:latin typeface="Arial" panose="020B0604020202020204" pitchFamily="34" charset="0"/>
                <a:ea typeface="+mn-ea"/>
                <a:cs typeface="Arial" panose="020B0604020202020204" pitchFamily="34" charset="0"/>
              </a:rPr>
              <a:t>NCCA, Effective Questioning, 2015, p 5</a:t>
            </a:r>
          </a:p>
        </p:txBody>
      </p:sp>
    </p:spTree>
    <p:extLst>
      <p:ext uri="{BB962C8B-B14F-4D97-AF65-F5344CB8AC3E}">
        <p14:creationId xmlns:p14="http://schemas.microsoft.com/office/powerpoint/2010/main" val="422293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AF9F4-563B-2AF7-FACA-932AD21AE417}"/>
              </a:ext>
            </a:extLst>
          </p:cNvPr>
          <p:cNvSpPr>
            <a:spLocks noGrp="1"/>
          </p:cNvSpPr>
          <p:nvPr>
            <p:ph type="title"/>
          </p:nvPr>
        </p:nvSpPr>
        <p:spPr/>
        <p:txBody>
          <a:bodyPr>
            <a:normAutofit/>
          </a:bodyPr>
          <a:lstStyle/>
          <a:p>
            <a:r>
              <a:rPr lang="en-IE" sz="4400">
                <a:solidFill>
                  <a:srgbClr val="24647C"/>
                </a:solidFill>
                <a:latin typeface="Arial" panose="020B0604020202020204" pitchFamily="34" charset="0"/>
                <a:cs typeface="Arial" panose="020B0604020202020204" pitchFamily="34" charset="0"/>
              </a:rPr>
              <a:t>Hexagonal Thinking</a:t>
            </a:r>
            <a:endParaRPr lang="en-IE" sz="4400">
              <a:solidFill>
                <a:srgbClr val="24647C"/>
              </a:solidFill>
            </a:endParaRPr>
          </a:p>
        </p:txBody>
      </p:sp>
      <p:pic>
        <p:nvPicPr>
          <p:cNvPr id="5" name="Picture 4">
            <a:extLst>
              <a:ext uri="{FF2B5EF4-FFF2-40B4-BE49-F238E27FC236}">
                <a16:creationId xmlns:a16="http://schemas.microsoft.com/office/drawing/2014/main" id="{2A4F5999-69F7-A719-FC0B-003B7498F61C}"/>
              </a:ext>
            </a:extLst>
          </p:cNvPr>
          <p:cNvPicPr>
            <a:picLocks noChangeAspect="1"/>
          </p:cNvPicPr>
          <p:nvPr/>
        </p:nvPicPr>
        <p:blipFill rotWithShape="1">
          <a:blip r:embed="rId3"/>
          <a:srcRect l="-1" t="-1" r="915" b="-1264"/>
          <a:stretch/>
        </p:blipFill>
        <p:spPr>
          <a:xfrm>
            <a:off x="2085425" y="1690690"/>
            <a:ext cx="7404939" cy="4621053"/>
          </a:xfrm>
          <a:prstGeom prst="rect">
            <a:avLst/>
          </a:prstGeom>
        </p:spPr>
      </p:pic>
    </p:spTree>
    <p:extLst>
      <p:ext uri="{BB962C8B-B14F-4D97-AF65-F5344CB8AC3E}">
        <p14:creationId xmlns:p14="http://schemas.microsoft.com/office/powerpoint/2010/main" val="3683731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E14CDE-A860-9CA1-1F75-A66FEFFC2C99}"/>
              </a:ext>
            </a:extLst>
          </p:cNvPr>
          <p:cNvSpPr>
            <a:spLocks noGrp="1"/>
          </p:cNvSpPr>
          <p:nvPr>
            <p:ph type="title"/>
          </p:nvPr>
        </p:nvSpPr>
        <p:spPr/>
        <p:txBody>
          <a:bodyPr>
            <a:normAutofit/>
          </a:bodyPr>
          <a:lstStyle/>
          <a:p>
            <a:r>
              <a:rPr lang="en-IE" sz="4400">
                <a:solidFill>
                  <a:srgbClr val="24647C"/>
                </a:solidFill>
              </a:rPr>
              <a:t>Hexagonal Thinking</a:t>
            </a:r>
          </a:p>
        </p:txBody>
      </p:sp>
      <p:sp>
        <p:nvSpPr>
          <p:cNvPr id="4" name="Content Placeholder 3">
            <a:extLst>
              <a:ext uri="{FF2B5EF4-FFF2-40B4-BE49-F238E27FC236}">
                <a16:creationId xmlns:a16="http://schemas.microsoft.com/office/drawing/2014/main" id="{0F021CEB-75EE-2740-B0B4-DC45F024DD59}"/>
              </a:ext>
            </a:extLst>
          </p:cNvPr>
          <p:cNvSpPr>
            <a:spLocks noGrp="1"/>
          </p:cNvSpPr>
          <p:nvPr>
            <p:ph idx="1"/>
          </p:nvPr>
        </p:nvSpPr>
        <p:spPr/>
        <p:txBody>
          <a:bodyPr/>
          <a:lstStyle/>
          <a:p>
            <a:endParaRPr lang="en-IE"/>
          </a:p>
        </p:txBody>
      </p:sp>
      <p:pic>
        <p:nvPicPr>
          <p:cNvPr id="5" name="Blank Hex">
            <a:extLst>
              <a:ext uri="{FF2B5EF4-FFF2-40B4-BE49-F238E27FC236}">
                <a16:creationId xmlns:a16="http://schemas.microsoft.com/office/drawing/2014/main" id="{5743D100-09B6-46E6-21F3-05A80B9877AC}"/>
              </a:ext>
            </a:extLst>
          </p:cNvPr>
          <p:cNvPicPr>
            <a:picLocks noChangeAspect="1"/>
          </p:cNvPicPr>
          <p:nvPr/>
        </p:nvPicPr>
        <p:blipFill>
          <a:blip r:embed="rId3"/>
          <a:stretch>
            <a:fillRect/>
          </a:stretch>
        </p:blipFill>
        <p:spPr>
          <a:xfrm>
            <a:off x="2657072" y="1972228"/>
            <a:ext cx="6852504" cy="38589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Justify Connections">
            <a:extLst>
              <a:ext uri="{FF2B5EF4-FFF2-40B4-BE49-F238E27FC236}">
                <a16:creationId xmlns:a16="http://schemas.microsoft.com/office/drawing/2014/main" id="{5EEAE067-3CA3-2673-EA48-5B2E290F9F26}"/>
              </a:ext>
            </a:extLst>
          </p:cNvPr>
          <p:cNvPicPr>
            <a:picLocks noChangeAspect="1"/>
          </p:cNvPicPr>
          <p:nvPr/>
        </p:nvPicPr>
        <p:blipFill>
          <a:blip r:embed="rId4"/>
          <a:stretch>
            <a:fillRect/>
          </a:stretch>
        </p:blipFill>
        <p:spPr>
          <a:xfrm>
            <a:off x="3481798" y="2020141"/>
            <a:ext cx="4186660" cy="38589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Hex Array Example">
            <a:extLst>
              <a:ext uri="{FF2B5EF4-FFF2-40B4-BE49-F238E27FC236}">
                <a16:creationId xmlns:a16="http://schemas.microsoft.com/office/drawing/2014/main" id="{828305D6-5E32-7E62-DF4E-16DCF72B04B6}"/>
              </a:ext>
            </a:extLst>
          </p:cNvPr>
          <p:cNvPicPr>
            <a:picLocks/>
          </p:cNvPicPr>
          <p:nvPr/>
        </p:nvPicPr>
        <p:blipFill>
          <a:blip r:embed="rId5"/>
          <a:stretch>
            <a:fillRect/>
          </a:stretch>
        </p:blipFill>
        <p:spPr>
          <a:xfrm>
            <a:off x="2682424" y="1972228"/>
            <a:ext cx="6854400" cy="385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Instructions">
            <a:extLst>
              <a:ext uri="{FF2B5EF4-FFF2-40B4-BE49-F238E27FC236}">
                <a16:creationId xmlns:a16="http://schemas.microsoft.com/office/drawing/2014/main" id="{97D65A81-E45E-39D8-86CC-2F83970D47DC}"/>
              </a:ext>
            </a:extLst>
          </p:cNvPr>
          <p:cNvSpPr txBox="1"/>
          <p:nvPr/>
        </p:nvSpPr>
        <p:spPr>
          <a:xfrm>
            <a:off x="5829300" y="1775389"/>
            <a:ext cx="4781550" cy="4103688"/>
          </a:xfrm>
          <a:prstGeom prst="rect">
            <a:avLst/>
          </a:prstGeom>
          <a:noFill/>
        </p:spPr>
        <p:txBody>
          <a:bodyPr wrap="square" rtlCol="0">
            <a:spAutoFit/>
          </a:bodyPr>
          <a:lstStyle/>
          <a:p>
            <a:r>
              <a:rPr lang="en-IE" sz="2400" b="1">
                <a:solidFill>
                  <a:srgbClr val="1987A8"/>
                </a:solidFill>
                <a:latin typeface="Arial" panose="020B0604020202020204" pitchFamily="34" charset="0"/>
                <a:cs typeface="Arial" panose="020B0604020202020204" pitchFamily="34" charset="0"/>
              </a:rPr>
              <a:t>3,2,1 Activity</a:t>
            </a:r>
          </a:p>
          <a:p>
            <a:endParaRPr lang="en-IE" sz="2400">
              <a:latin typeface="Arial" panose="020B0604020202020204" pitchFamily="34" charset="0"/>
              <a:cs typeface="Arial" panose="020B0604020202020204" pitchFamily="34" charset="0"/>
            </a:endParaRPr>
          </a:p>
          <a:p>
            <a:pPr marL="457200" indent="-457200" defTabSz="685783">
              <a:lnSpc>
                <a:spcPct val="150000"/>
              </a:lnSpc>
              <a:spcBef>
                <a:spcPts val="751"/>
              </a:spcBef>
              <a:buFont typeface="+mj-lt"/>
              <a:buAutoNum type="arabicPeriod"/>
              <a:defRPr/>
            </a:pPr>
            <a:r>
              <a:rPr lang="en-IE" sz="2000">
                <a:solidFill>
                  <a:srgbClr val="1987A8"/>
                </a:solidFill>
                <a:latin typeface="Arial" panose="020B0604020202020204" pitchFamily="34" charset="0"/>
                <a:cs typeface="Arial" panose="020B0604020202020204" pitchFamily="34" charset="0"/>
              </a:rPr>
              <a:t>This is a 3,2,1, group activity </a:t>
            </a:r>
          </a:p>
          <a:p>
            <a:pPr marL="457200" indent="-457200" defTabSz="685783">
              <a:lnSpc>
                <a:spcPct val="150000"/>
              </a:lnSpc>
              <a:spcBef>
                <a:spcPts val="751"/>
              </a:spcBef>
              <a:buFont typeface="+mj-lt"/>
              <a:buAutoNum type="arabicPeriod"/>
              <a:defRPr/>
            </a:pPr>
            <a:r>
              <a:rPr lang="en-IE" sz="2000">
                <a:solidFill>
                  <a:srgbClr val="1987A8"/>
                </a:solidFill>
                <a:latin typeface="Arial" panose="020B0604020202020204" pitchFamily="34" charset="0"/>
                <a:cs typeface="Arial" panose="020B0604020202020204" pitchFamily="34" charset="0"/>
              </a:rPr>
              <a:t>Justify 3 connections you made</a:t>
            </a:r>
          </a:p>
          <a:p>
            <a:pPr marL="457200" indent="-457200" defTabSz="685783">
              <a:lnSpc>
                <a:spcPct val="150000"/>
              </a:lnSpc>
              <a:spcBef>
                <a:spcPts val="751"/>
              </a:spcBef>
              <a:buFont typeface="+mj-lt"/>
              <a:buAutoNum type="arabicPeriod"/>
              <a:defRPr/>
            </a:pPr>
            <a:r>
              <a:rPr lang="en-IE" sz="2000">
                <a:solidFill>
                  <a:srgbClr val="1987A8"/>
                </a:solidFill>
                <a:latin typeface="Arial" panose="020B0604020202020204" pitchFamily="34" charset="0"/>
                <a:cs typeface="Arial" panose="020B0604020202020204" pitchFamily="34" charset="0"/>
              </a:rPr>
              <a:t>Identify 2 new pieces of information</a:t>
            </a:r>
          </a:p>
          <a:p>
            <a:pPr marL="457200" indent="-457200" defTabSz="685783">
              <a:lnSpc>
                <a:spcPct val="150000"/>
              </a:lnSpc>
              <a:spcBef>
                <a:spcPts val="751"/>
              </a:spcBef>
              <a:buFont typeface="+mj-lt"/>
              <a:buAutoNum type="arabicPeriod"/>
              <a:defRPr/>
            </a:pPr>
            <a:r>
              <a:rPr lang="en-IE" sz="2000">
                <a:solidFill>
                  <a:srgbClr val="1987A8"/>
                </a:solidFill>
                <a:latin typeface="Arial" panose="020B0604020202020204" pitchFamily="34" charset="0"/>
                <a:cs typeface="Arial" panose="020B0604020202020204" pitchFamily="34" charset="0"/>
              </a:rPr>
              <a:t>Choose 1 connection you would like to know more about</a:t>
            </a:r>
            <a:endParaRPr lang="en-IE" sz="1400">
              <a:solidFill>
                <a:srgbClr val="1987A8"/>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IE"/>
          </a:p>
          <a:p>
            <a:pPr marL="285750" indent="-285750">
              <a:buFont typeface="Arial" panose="020B0604020202020204" pitchFamily="34" charset="0"/>
              <a:buChar char="•"/>
            </a:pPr>
            <a:endParaRPr lang="en-IE"/>
          </a:p>
        </p:txBody>
      </p:sp>
      <p:sp>
        <p:nvSpPr>
          <p:cNvPr id="2" name="Rectangle 1" hidden="1">
            <a:extLst>
              <a:ext uri="{FF2B5EF4-FFF2-40B4-BE49-F238E27FC236}">
                <a16:creationId xmlns:a16="http://schemas.microsoft.com/office/drawing/2014/main" id="{5F81939F-50F7-3495-9B09-E21A3B891F43}"/>
              </a:ext>
            </a:extLst>
          </p:cNvPr>
          <p:cNvSpPr/>
          <p:nvPr/>
        </p:nvSpPr>
        <p:spPr>
          <a:xfrm>
            <a:off x="3055847" y="2689483"/>
            <a:ext cx="5454869" cy="232909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a:solidFill>
                  <a:schemeClr val="tx1"/>
                </a:solidFill>
              </a:rPr>
              <a:t>Teachers will work in a breakout room to make connections between the hexagons, engaging as students would with the activity. Once the connections are made, to push the learning further, they are asked to justify 3 connections made, identify new learning for 2 connections and 1 connection they would like to know more about.</a:t>
            </a:r>
          </a:p>
        </p:txBody>
      </p:sp>
    </p:spTree>
    <p:extLst>
      <p:ext uri="{BB962C8B-B14F-4D97-AF65-F5344CB8AC3E}">
        <p14:creationId xmlns:p14="http://schemas.microsoft.com/office/powerpoint/2010/main" val="300569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2.22222E-6 3.33333E-6 L -0.20416 -0.00047 " pathEditMode="relative" rAng="0" ptsTypes="AA">
                                      <p:cBhvr>
                                        <p:cTn id="27" dur="2000" fill="hold"/>
                                        <p:tgtEl>
                                          <p:spTgt spid="6"/>
                                        </p:tgtEl>
                                        <p:attrNameLst>
                                          <p:attrName>ppt_x</p:attrName>
                                          <p:attrName>ppt_y</p:attrName>
                                        </p:attrNameLst>
                                      </p:cBhvr>
                                      <p:rCtr x="-10208" y="-23"/>
                                    </p:animMotion>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4DE3EC9D-2C6D-0FFA-4A57-60DF96E2201B}"/>
              </a:ext>
            </a:extLst>
          </p:cNvPr>
          <p:cNvGraphicFramePr>
            <a:graphicFrameLocks noGrp="1"/>
          </p:cNvGraphicFramePr>
          <p:nvPr>
            <p:ph idx="1"/>
            <p:extLst>
              <p:ext uri="{D42A27DB-BD31-4B8C-83A1-F6EECF244321}">
                <p14:modId xmlns:p14="http://schemas.microsoft.com/office/powerpoint/2010/main" val="4000724424"/>
              </p:ext>
            </p:extLst>
          </p:nvPr>
        </p:nvGraphicFramePr>
        <p:xfrm>
          <a:off x="2152650" y="1825625"/>
          <a:ext cx="7886700" cy="2343043"/>
        </p:xfrm>
        <a:graphic>
          <a:graphicData uri="http://schemas.openxmlformats.org/drawingml/2006/table">
            <a:tbl>
              <a:tblPr firstRow="1" bandRow="1">
                <a:tableStyleId>{5C22544A-7EE6-4342-B048-85BDC9FD1C3A}</a:tableStyleId>
              </a:tblPr>
              <a:tblGrid>
                <a:gridCol w="1818986">
                  <a:extLst>
                    <a:ext uri="{9D8B030D-6E8A-4147-A177-3AD203B41FA5}">
                      <a16:colId xmlns:a16="http://schemas.microsoft.com/office/drawing/2014/main" val="1460729270"/>
                    </a:ext>
                  </a:extLst>
                </a:gridCol>
                <a:gridCol w="6067714">
                  <a:extLst>
                    <a:ext uri="{9D8B030D-6E8A-4147-A177-3AD203B41FA5}">
                      <a16:colId xmlns:a16="http://schemas.microsoft.com/office/drawing/2014/main" val="1051393283"/>
                    </a:ext>
                  </a:extLst>
                </a:gridCol>
              </a:tblGrid>
              <a:tr h="2343043">
                <a:tc>
                  <a:txBody>
                    <a:bodyPr/>
                    <a:lstStyle/>
                    <a:p>
                      <a:endParaRPr lang="en-I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800" b="1" i="0" u="none" strike="noStrike" kern="14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800" b="1" i="0" u="none" strike="noStrike" kern="1400" cap="none" spc="0" normalizeH="0" baseline="0" noProof="0" dirty="0">
                          <a:ln>
                            <a:noFill/>
                          </a:ln>
                          <a:solidFill>
                            <a:srgbClr val="24647C"/>
                          </a:solidFill>
                          <a:effectLst/>
                          <a:uLnTx/>
                          <a:uFillTx/>
                          <a:latin typeface="Arial" panose="020B0604020202020204" pitchFamily="34" charset="0"/>
                          <a:ea typeface="Times New Roman" panose="02020603050405020304" pitchFamily="18" charset="0"/>
                          <a:cs typeface="Times New Roman" panose="02020603050405020304" pitchFamily="18" charset="0"/>
                        </a:rPr>
                        <a:t>Focus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srgbClr val="1987A8"/>
                          </a:solidFill>
                          <a:effectLst/>
                          <a:uLnTx/>
                          <a:uFillTx/>
                          <a:latin typeface="Arial"/>
                          <a:ea typeface="+mn-ea"/>
                          <a:cs typeface="Arial"/>
                        </a:rPr>
                        <a:t>How might this experience support each learner?</a:t>
                      </a:r>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6518918"/>
                  </a:ext>
                </a:extLst>
              </a:tr>
            </a:tbl>
          </a:graphicData>
        </a:graphic>
      </p:graphicFrame>
      <p:pic>
        <p:nvPicPr>
          <p:cNvPr id="5" name="Graphic 38" descr="Questions">
            <a:extLst>
              <a:ext uri="{FF2B5EF4-FFF2-40B4-BE49-F238E27FC236}">
                <a16:creationId xmlns:a16="http://schemas.microsoft.com/office/drawing/2014/main" id="{5A2658DF-2F26-78F2-5D96-44B1EAE785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87229" y="2178247"/>
            <a:ext cx="1332104" cy="1422206"/>
          </a:xfrm>
          <a:prstGeom prst="rect">
            <a:avLst/>
          </a:prstGeom>
        </p:spPr>
      </p:pic>
      <p:pic>
        <p:nvPicPr>
          <p:cNvPr id="2" name="Picture 1" descr="image of girl thinking with hexagons in the background">
            <a:extLst>
              <a:ext uri="{FF2B5EF4-FFF2-40B4-BE49-F238E27FC236}">
                <a16:creationId xmlns:a16="http://schemas.microsoft.com/office/drawing/2014/main" id="{08293A16-F260-157B-F40C-0289C82ED4E9}"/>
              </a:ext>
            </a:extLst>
          </p:cNvPr>
          <p:cNvPicPr>
            <a:picLocks noChangeAspect="1"/>
          </p:cNvPicPr>
          <p:nvPr/>
        </p:nvPicPr>
        <p:blipFill>
          <a:blip r:embed="rId5"/>
          <a:stretch>
            <a:fillRect/>
          </a:stretch>
        </p:blipFill>
        <p:spPr>
          <a:xfrm>
            <a:off x="7374546" y="4409011"/>
            <a:ext cx="2664804" cy="1627181"/>
          </a:xfrm>
          <a:prstGeom prst="rect">
            <a:avLst/>
          </a:prstGeom>
        </p:spPr>
      </p:pic>
    </p:spTree>
    <p:extLst>
      <p:ext uri="{BB962C8B-B14F-4D97-AF65-F5344CB8AC3E}">
        <p14:creationId xmlns:p14="http://schemas.microsoft.com/office/powerpoint/2010/main" val="320917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57456-750B-4816-A1D5-5245BE13399E}"/>
              </a:ext>
            </a:extLst>
          </p:cNvPr>
          <p:cNvSpPr>
            <a:spLocks noGrp="1"/>
          </p:cNvSpPr>
          <p:nvPr>
            <p:ph type="title"/>
          </p:nvPr>
        </p:nvSpPr>
        <p:spPr/>
        <p:txBody>
          <a:bodyPr>
            <a:normAutofit/>
          </a:bodyPr>
          <a:lstStyle/>
          <a:p>
            <a:r>
              <a:rPr lang="en-IE" sz="4400">
                <a:solidFill>
                  <a:srgbClr val="24647C"/>
                </a:solidFill>
                <a:latin typeface="Arial" panose="020B0604020202020204" pitchFamily="34" charset="0"/>
                <a:cs typeface="Arial" panose="020B0604020202020204" pitchFamily="34" charset="0"/>
              </a:rPr>
              <a:t>Learning Intention</a:t>
            </a:r>
          </a:p>
        </p:txBody>
      </p:sp>
      <p:sp>
        <p:nvSpPr>
          <p:cNvPr id="3" name="Content Placeholder 2">
            <a:extLst>
              <a:ext uri="{FF2B5EF4-FFF2-40B4-BE49-F238E27FC236}">
                <a16:creationId xmlns:a16="http://schemas.microsoft.com/office/drawing/2014/main" id="{F7E76507-6903-4ED3-AAAF-15B63190B4B1}"/>
              </a:ext>
            </a:extLst>
          </p:cNvPr>
          <p:cNvSpPr>
            <a:spLocks noGrp="1"/>
          </p:cNvSpPr>
          <p:nvPr>
            <p:ph idx="1"/>
          </p:nvPr>
        </p:nvSpPr>
        <p:spPr>
          <a:xfrm>
            <a:off x="838200" y="1409998"/>
            <a:ext cx="10515600" cy="4351338"/>
          </a:xfrm>
        </p:spPr>
        <p:txBody>
          <a:bodyPr>
            <a:normAutofit/>
          </a:bodyPr>
          <a:lstStyle/>
          <a:p>
            <a:pPr marL="0" indent="0" fontAlgn="ctr">
              <a:spcBef>
                <a:spcPts val="0"/>
              </a:spcBef>
              <a:buNone/>
            </a:pPr>
            <a:endParaRPr lang="en-IE" sz="2800">
              <a:ea typeface="Calibri" panose="020F0502020204030204" pitchFamily="34" charset="0"/>
            </a:endParaRPr>
          </a:p>
          <a:p>
            <a:pPr marL="0" indent="0" fontAlgn="ctr">
              <a:spcBef>
                <a:spcPts val="0"/>
              </a:spcBef>
              <a:buNone/>
            </a:pPr>
            <a:endParaRPr lang="en-IE" sz="2800">
              <a:ea typeface="Calibri" panose="020F0502020204030204" pitchFamily="34" charset="0"/>
            </a:endParaRPr>
          </a:p>
          <a:p>
            <a:pPr marL="0" indent="0" fontAlgn="ctr">
              <a:spcBef>
                <a:spcPts val="0"/>
              </a:spcBef>
              <a:buNone/>
            </a:pPr>
            <a:r>
              <a:rPr lang="en-IE" sz="2800">
                <a:ea typeface="Calibri" panose="020F0502020204030204" pitchFamily="34" charset="0"/>
              </a:rPr>
              <a:t>To recognise the opportunities afforded by formative assessment in providing support, access and challenge for each learner</a:t>
            </a:r>
          </a:p>
          <a:p>
            <a:pPr fontAlgn="ctr">
              <a:spcBef>
                <a:spcPts val="0"/>
              </a:spcBef>
              <a:buFont typeface="Wingdings" panose="05000000000000000000" pitchFamily="2" charset="2"/>
              <a:buChar char="Ø"/>
            </a:pPr>
            <a:endParaRPr lang="en-IE" sz="2800">
              <a:latin typeface="Arial"/>
              <a:ea typeface="Calibri" panose="020F0502020204030204" pitchFamily="34" charset="0"/>
              <a:cs typeface="Arial"/>
            </a:endParaRPr>
          </a:p>
          <a:p>
            <a:pPr fontAlgn="ctr">
              <a:spcBef>
                <a:spcPts val="0"/>
              </a:spcBef>
              <a:buFont typeface="Wingdings" panose="05000000000000000000" pitchFamily="2" charset="2"/>
              <a:buChar char="Ø"/>
            </a:pPr>
            <a:endParaRPr lang="en-IE" sz="2800" b="1">
              <a:latin typeface="Arial"/>
              <a:ea typeface="Calibri" panose="020F0502020204030204" pitchFamily="34" charset="0"/>
              <a:cs typeface="Arial"/>
            </a:endParaRPr>
          </a:p>
          <a:p>
            <a:pPr marL="0" indent="0" fontAlgn="ctr">
              <a:spcBef>
                <a:spcPts val="0"/>
              </a:spcBef>
              <a:buNone/>
            </a:pPr>
            <a:endParaRPr lang="en-IE" sz="2800" b="1">
              <a:latin typeface="Arial"/>
              <a:ea typeface="Calibri" panose="020F0502020204030204" pitchFamily="34" charset="0"/>
              <a:cs typeface="Arial"/>
            </a:endParaRPr>
          </a:p>
          <a:p>
            <a:pPr fontAlgn="ctr">
              <a:spcBef>
                <a:spcPts val="0"/>
              </a:spcBef>
              <a:buFont typeface="Wingdings" panose="05000000000000000000" pitchFamily="2" charset="2"/>
              <a:buChar char="Ø"/>
            </a:pPr>
            <a:endParaRPr lang="en-IE" sz="2800">
              <a:latin typeface="Arial" panose="020B0604020202020204" pitchFamily="34" charset="0"/>
              <a:cs typeface="Arial" panose="020B0604020202020204" pitchFamily="34" charset="0"/>
            </a:endParaRPr>
          </a:p>
          <a:p>
            <a:pPr fontAlgn="ctr">
              <a:spcBef>
                <a:spcPts val="0"/>
              </a:spcBef>
              <a:buFont typeface="+mj-lt"/>
              <a:buAutoNum type="arabicPeriod" startAt="2"/>
            </a:pPr>
            <a:endParaRPr lang="en-IE" sz="2800">
              <a:latin typeface="Arial" panose="020B0604020202020204" pitchFamily="34" charset="0"/>
              <a:cs typeface="Arial" panose="020B0604020202020204" pitchFamily="34" charset="0"/>
            </a:endParaRPr>
          </a:p>
          <a:p>
            <a:endParaRPr lang="en-IE"/>
          </a:p>
        </p:txBody>
      </p:sp>
      <p:pic>
        <p:nvPicPr>
          <p:cNvPr id="8" name="Picture 7" descr="image of learning outcomes">
            <a:extLst>
              <a:ext uri="{FF2B5EF4-FFF2-40B4-BE49-F238E27FC236}">
                <a16:creationId xmlns:a16="http://schemas.microsoft.com/office/drawing/2014/main" id="{9FA632BB-FB1F-3B2B-3346-410DE80008F8}"/>
              </a:ext>
            </a:extLst>
          </p:cNvPr>
          <p:cNvPicPr>
            <a:picLocks noChangeAspect="1"/>
          </p:cNvPicPr>
          <p:nvPr/>
        </p:nvPicPr>
        <p:blipFill>
          <a:blip r:embed="rId3"/>
          <a:stretch>
            <a:fillRect/>
          </a:stretch>
        </p:blipFill>
        <p:spPr>
          <a:xfrm>
            <a:off x="7256147" y="3312449"/>
            <a:ext cx="3223243" cy="2265638"/>
          </a:xfrm>
          <a:prstGeom prst="rect">
            <a:avLst/>
          </a:prstGeom>
          <a:ln>
            <a:solidFill>
              <a:schemeClr val="tx1"/>
            </a:solidFill>
          </a:ln>
          <a:effectLst>
            <a:outerShdw blurRad="50800" dist="38100" dir="2700000" algn="tl" rotWithShape="0">
              <a:prstClr val="black">
                <a:alpha val="40000"/>
              </a:prstClr>
            </a:outerShdw>
          </a:effectLst>
        </p:spPr>
      </p:pic>
      <p:sp>
        <p:nvSpPr>
          <p:cNvPr id="9" name="Rectangle: Rounded Corners 8">
            <a:extLst>
              <a:ext uri="{FF2B5EF4-FFF2-40B4-BE49-F238E27FC236}">
                <a16:creationId xmlns:a16="http://schemas.microsoft.com/office/drawing/2014/main" id="{A652858E-2A90-A982-F404-1DE2D1F2832B}"/>
              </a:ext>
            </a:extLst>
          </p:cNvPr>
          <p:cNvSpPr/>
          <p:nvPr/>
        </p:nvSpPr>
        <p:spPr>
          <a:xfrm>
            <a:off x="5004419" y="5352455"/>
            <a:ext cx="1976679" cy="952227"/>
          </a:xfrm>
          <a:prstGeom prst="roundRect">
            <a:avLst/>
          </a:prstGeom>
          <a:ln>
            <a:solidFill>
              <a:schemeClr val="tx1"/>
            </a:solid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a:t>Learning Experiences</a:t>
            </a:r>
          </a:p>
        </p:txBody>
      </p:sp>
      <p:pic>
        <p:nvPicPr>
          <p:cNvPr id="5" name="Picture 4" descr="DNA double helix with asessment joining them">
            <a:extLst>
              <a:ext uri="{FF2B5EF4-FFF2-40B4-BE49-F238E27FC236}">
                <a16:creationId xmlns:a16="http://schemas.microsoft.com/office/drawing/2014/main" id="{E4BEF454-16C2-6F05-5B07-AD0FAD6F9ABD}"/>
              </a:ext>
            </a:extLst>
          </p:cNvPr>
          <p:cNvPicPr>
            <a:picLocks noChangeAspect="1"/>
          </p:cNvPicPr>
          <p:nvPr/>
        </p:nvPicPr>
        <p:blipFill>
          <a:blip r:embed="rId4"/>
          <a:stretch>
            <a:fillRect/>
          </a:stretch>
        </p:blipFill>
        <p:spPr>
          <a:xfrm>
            <a:off x="1712610" y="3694969"/>
            <a:ext cx="3565389" cy="1500598"/>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93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5AA391-71B3-7D66-5A2D-1F878CE23CB0}"/>
              </a:ext>
            </a:extLst>
          </p:cNvPr>
          <p:cNvPicPr>
            <a:picLocks noChangeAspect="1"/>
          </p:cNvPicPr>
          <p:nvPr/>
        </p:nvPicPr>
        <p:blipFill>
          <a:blip r:embed="rId3"/>
          <a:stretch>
            <a:fillRect/>
          </a:stretch>
        </p:blipFill>
        <p:spPr>
          <a:xfrm>
            <a:off x="2405149" y="1544577"/>
            <a:ext cx="7381701" cy="4574812"/>
          </a:xfrm>
          <a:prstGeom prst="rect">
            <a:avLst/>
          </a:prstGeom>
          <a:ln>
            <a:solidFill>
              <a:schemeClr val="tx1"/>
            </a:solidFill>
          </a:ln>
        </p:spPr>
      </p:pic>
      <p:sp>
        <p:nvSpPr>
          <p:cNvPr id="4" name="Title 3">
            <a:extLst>
              <a:ext uri="{FF2B5EF4-FFF2-40B4-BE49-F238E27FC236}">
                <a16:creationId xmlns:a16="http://schemas.microsoft.com/office/drawing/2014/main" id="{BF5070D1-253D-C2DE-F057-0AF345892092}"/>
              </a:ext>
            </a:extLst>
          </p:cNvPr>
          <p:cNvSpPr>
            <a:spLocks noGrp="1"/>
          </p:cNvSpPr>
          <p:nvPr>
            <p:ph type="title"/>
          </p:nvPr>
        </p:nvSpPr>
        <p:spPr>
          <a:xfrm>
            <a:off x="502618" y="143313"/>
            <a:ext cx="10515600" cy="1325563"/>
          </a:xfrm>
        </p:spPr>
        <p:txBody>
          <a:bodyPr>
            <a:normAutofit/>
          </a:bodyPr>
          <a:lstStyle/>
          <a:p>
            <a:r>
              <a:rPr lang="en-IE" sz="4400">
                <a:solidFill>
                  <a:srgbClr val="24647C"/>
                </a:solidFill>
              </a:rPr>
              <a:t>Sample Unit of Learning</a:t>
            </a:r>
          </a:p>
        </p:txBody>
      </p:sp>
      <p:sp>
        <p:nvSpPr>
          <p:cNvPr id="2" name="Rectangle: Rounded Corners 1">
            <a:extLst>
              <a:ext uri="{FF2B5EF4-FFF2-40B4-BE49-F238E27FC236}">
                <a16:creationId xmlns:a16="http://schemas.microsoft.com/office/drawing/2014/main" id="{2CE3F6B7-B748-373A-A6C6-176A489A25AC}"/>
              </a:ext>
            </a:extLst>
          </p:cNvPr>
          <p:cNvSpPr/>
          <p:nvPr/>
        </p:nvSpPr>
        <p:spPr>
          <a:xfrm>
            <a:off x="3816082" y="2653318"/>
            <a:ext cx="4559834" cy="2357330"/>
          </a:xfrm>
          <a:prstGeom prst="roundRect">
            <a:avLst/>
          </a:prstGeom>
          <a:solidFill>
            <a:srgbClr val="E63F4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spcAft>
                <a:spcPts val="1200"/>
              </a:spcAft>
            </a:pPr>
            <a:r>
              <a:rPr lang="en-US" sz="2400">
                <a:solidFill>
                  <a:schemeClr val="bg1"/>
                </a:solidFill>
                <a:latin typeface="Arial" panose="020B0604020202020204" pitchFamily="34" charset="0"/>
                <a:ea typeface="Arial" panose="020B0604020202020204" pitchFamily="34" charset="0"/>
              </a:rPr>
              <a:t>To evaluate </a:t>
            </a:r>
            <a:r>
              <a:rPr lang="en-US" sz="2400" b="1">
                <a:solidFill>
                  <a:schemeClr val="bg1"/>
                </a:solidFill>
                <a:latin typeface="Arial" panose="020B0604020202020204" pitchFamily="34" charset="0"/>
                <a:ea typeface="Arial" panose="020B0604020202020204" pitchFamily="34" charset="0"/>
              </a:rPr>
              <a:t>evidence to make judgements about </a:t>
            </a:r>
            <a:r>
              <a:rPr lang="en-US" sz="2400">
                <a:solidFill>
                  <a:schemeClr val="bg1"/>
                </a:solidFill>
                <a:latin typeface="Arial" panose="020B0604020202020204" pitchFamily="34" charset="0"/>
                <a:ea typeface="Arial" panose="020B0604020202020204" pitchFamily="34" charset="0"/>
              </a:rPr>
              <a:t>how humans can contribute to the sustainability of the extraction of materials </a:t>
            </a:r>
            <a:endParaRPr lang="en-IE" sz="2400">
              <a:solidFill>
                <a:schemeClr val="bg1"/>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76924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57456-750B-4816-A1D5-5245BE13399E}"/>
              </a:ext>
            </a:extLst>
          </p:cNvPr>
          <p:cNvSpPr>
            <a:spLocks noGrp="1"/>
          </p:cNvSpPr>
          <p:nvPr>
            <p:ph type="title"/>
          </p:nvPr>
        </p:nvSpPr>
        <p:spPr/>
        <p:txBody>
          <a:bodyPr>
            <a:normAutofit/>
          </a:bodyPr>
          <a:lstStyle/>
          <a:p>
            <a:r>
              <a:rPr lang="en-IE" sz="4400">
                <a:solidFill>
                  <a:srgbClr val="24647C"/>
                </a:solidFill>
                <a:latin typeface="Arial" panose="020B0604020202020204" pitchFamily="34" charset="0"/>
                <a:cs typeface="Arial" panose="020B0604020202020204" pitchFamily="34" charset="0"/>
              </a:rPr>
              <a:t>Learning Intentions</a:t>
            </a:r>
          </a:p>
        </p:txBody>
      </p:sp>
      <p:sp>
        <p:nvSpPr>
          <p:cNvPr id="3" name="Content Placeholder 2">
            <a:extLst>
              <a:ext uri="{FF2B5EF4-FFF2-40B4-BE49-F238E27FC236}">
                <a16:creationId xmlns:a16="http://schemas.microsoft.com/office/drawing/2014/main" id="{F7E76507-6903-4ED3-AAAF-15B63190B4B1}"/>
              </a:ext>
            </a:extLst>
          </p:cNvPr>
          <p:cNvSpPr>
            <a:spLocks noGrp="1"/>
          </p:cNvSpPr>
          <p:nvPr>
            <p:ph idx="1"/>
          </p:nvPr>
        </p:nvSpPr>
        <p:spPr/>
        <p:txBody>
          <a:bodyPr>
            <a:normAutofit/>
          </a:bodyPr>
          <a:lstStyle/>
          <a:p>
            <a:pPr fontAlgn="ctr">
              <a:spcBef>
                <a:spcPts val="0"/>
              </a:spcBef>
            </a:pPr>
            <a:r>
              <a:rPr lang="en-IE" sz="2800" dirty="0">
                <a:solidFill>
                  <a:srgbClr val="1987A8"/>
                </a:solidFill>
                <a:ea typeface="Calibri" panose="020F0502020204030204" pitchFamily="34" charset="0"/>
              </a:rPr>
              <a:t>To appreciate the importance of assessment as an integral part of everyday teaching and learning</a:t>
            </a:r>
          </a:p>
          <a:p>
            <a:pPr fontAlgn="ctr">
              <a:spcBef>
                <a:spcPts val="0"/>
              </a:spcBef>
            </a:pPr>
            <a:endParaRPr lang="en-IE" sz="2800" dirty="0">
              <a:solidFill>
                <a:srgbClr val="1987A8"/>
              </a:solidFill>
              <a:ea typeface="Calibri" panose="020F0502020204030204" pitchFamily="34" charset="0"/>
            </a:endParaRPr>
          </a:p>
          <a:p>
            <a:pPr fontAlgn="ctr">
              <a:spcBef>
                <a:spcPts val="0"/>
              </a:spcBef>
            </a:pPr>
            <a:r>
              <a:rPr lang="en-IE" sz="2800" dirty="0">
                <a:solidFill>
                  <a:srgbClr val="1987A8"/>
                </a:solidFill>
                <a:ea typeface="Calibri" panose="020F0502020204030204" pitchFamily="34" charset="0"/>
              </a:rPr>
              <a:t>To recognise the opportunities afforded by formative assessment in providing support, 	access and challenge for each learner</a:t>
            </a:r>
          </a:p>
          <a:p>
            <a:pPr fontAlgn="ctr">
              <a:spcBef>
                <a:spcPts val="0"/>
              </a:spcBef>
            </a:pPr>
            <a:endParaRPr lang="en-IE" sz="2800" dirty="0">
              <a:solidFill>
                <a:srgbClr val="1987A8"/>
              </a:solidFill>
              <a:ea typeface="Calibri" panose="020F0502020204030204" pitchFamily="34" charset="0"/>
            </a:endParaRPr>
          </a:p>
          <a:p>
            <a:pPr fontAlgn="ctr">
              <a:spcBef>
                <a:spcPts val="0"/>
              </a:spcBef>
            </a:pPr>
            <a:r>
              <a:rPr lang="en-GB" sz="2800" dirty="0">
                <a:solidFill>
                  <a:srgbClr val="1987A8"/>
                </a:solidFill>
                <a:ea typeface="Calibri" panose="020F0502020204030204" pitchFamily="34" charset="0"/>
              </a:rPr>
              <a:t>To develop our understanding of how our classroom approaches to teaching and 	learning can support all students, including students engaging with L2LPs</a:t>
            </a:r>
          </a:p>
          <a:p>
            <a:pPr fontAlgn="ctr">
              <a:spcBef>
                <a:spcPts val="0"/>
              </a:spcBef>
              <a:buFont typeface="Wingdings" panose="05000000000000000000" pitchFamily="2" charset="2"/>
              <a:buChar char="Ø"/>
            </a:pPr>
            <a:endParaRPr lang="en-IE" sz="2800" dirty="0">
              <a:ea typeface="Calibri" panose="020F0502020204030204" pitchFamily="34" charset="0"/>
            </a:endParaRPr>
          </a:p>
          <a:p>
            <a:pPr fontAlgn="ctr">
              <a:spcBef>
                <a:spcPts val="0"/>
              </a:spcBef>
              <a:buFont typeface="Wingdings" panose="05000000000000000000" pitchFamily="2" charset="2"/>
              <a:buChar char="Ø"/>
            </a:pPr>
            <a:endParaRPr lang="en-IE" sz="2800" dirty="0">
              <a:ea typeface="Calibri" panose="020F0502020204030204" pitchFamily="34" charset="0"/>
            </a:endParaRPr>
          </a:p>
          <a:p>
            <a:pPr marL="0" indent="0" fontAlgn="ctr">
              <a:spcBef>
                <a:spcPts val="0"/>
              </a:spcBef>
              <a:buNone/>
            </a:pPr>
            <a:endParaRPr lang="en-IE" sz="2800" dirty="0">
              <a:ea typeface="Calibri" panose="020F0502020204030204" pitchFamily="34" charset="0"/>
            </a:endParaRPr>
          </a:p>
          <a:p>
            <a:pPr marL="0" indent="0" fontAlgn="ctr">
              <a:spcBef>
                <a:spcPts val="0"/>
              </a:spcBef>
              <a:buNone/>
            </a:pPr>
            <a:endParaRPr lang="en-IE" sz="2800" b="1" dirty="0">
              <a:latin typeface="Arial"/>
              <a:ea typeface="Calibri" panose="020F0502020204030204" pitchFamily="34" charset="0"/>
              <a:cs typeface="Arial"/>
            </a:endParaRPr>
          </a:p>
          <a:p>
            <a:pPr fontAlgn="ctr">
              <a:spcBef>
                <a:spcPts val="0"/>
              </a:spcBef>
              <a:buFont typeface="Wingdings" panose="05000000000000000000" pitchFamily="2" charset="2"/>
              <a:buChar char="Ø"/>
            </a:pPr>
            <a:endParaRPr lang="en-IE" sz="2800" b="1" dirty="0">
              <a:latin typeface="Arial"/>
              <a:ea typeface="Calibri" panose="020F0502020204030204" pitchFamily="34" charset="0"/>
              <a:cs typeface="Arial"/>
            </a:endParaRPr>
          </a:p>
          <a:p>
            <a:pPr fontAlgn="ctr">
              <a:spcBef>
                <a:spcPts val="0"/>
              </a:spcBef>
              <a:buFont typeface="Wingdings" panose="05000000000000000000" pitchFamily="2" charset="2"/>
              <a:buChar char="Ø"/>
            </a:pPr>
            <a:endParaRPr lang="en-IE" sz="2800" dirty="0">
              <a:latin typeface="Arial" panose="020B0604020202020204" pitchFamily="34" charset="0"/>
              <a:cs typeface="Arial" panose="020B0604020202020204" pitchFamily="34" charset="0"/>
            </a:endParaRPr>
          </a:p>
          <a:p>
            <a:pPr fontAlgn="ctr">
              <a:spcBef>
                <a:spcPts val="0"/>
              </a:spcBef>
              <a:buFont typeface="+mj-lt"/>
              <a:buAutoNum type="arabicPeriod" startAt="2"/>
            </a:pPr>
            <a:endParaRPr lang="en-IE" sz="2800" dirty="0">
              <a:latin typeface="Arial" panose="020B0604020202020204" pitchFamily="34" charset="0"/>
              <a:cs typeface="Arial" panose="020B0604020202020204" pitchFamily="34" charset="0"/>
            </a:endParaRPr>
          </a:p>
          <a:p>
            <a:endParaRPr lang="en-IE" dirty="0"/>
          </a:p>
        </p:txBody>
      </p:sp>
    </p:spTree>
    <p:extLst>
      <p:ext uri="{BB962C8B-B14F-4D97-AF65-F5344CB8AC3E}">
        <p14:creationId xmlns:p14="http://schemas.microsoft.com/office/powerpoint/2010/main" val="1701104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image of CW10 learning outcome">
            <a:extLst>
              <a:ext uri="{FF2B5EF4-FFF2-40B4-BE49-F238E27FC236}">
                <a16:creationId xmlns:a16="http://schemas.microsoft.com/office/drawing/2014/main" id="{785AFD94-C532-97C2-F153-B40222D73C6D}"/>
              </a:ext>
            </a:extLst>
          </p:cNvPr>
          <p:cNvSpPr/>
          <p:nvPr/>
        </p:nvSpPr>
        <p:spPr>
          <a:xfrm>
            <a:off x="1913845" y="538862"/>
            <a:ext cx="8127544" cy="1939759"/>
          </a:xfrm>
          <a:prstGeom prst="roundRect">
            <a:avLst/>
          </a:prstGeom>
          <a:solidFill>
            <a:srgbClr val="F6303F"/>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a:latin typeface="Arial"/>
                <a:cs typeface="Arial"/>
              </a:rPr>
              <a:t>CW 10. Students should be able to evaluate how humans contribute to sustainability through the extraction, use, disposal, and recycling of materials</a:t>
            </a:r>
            <a:endParaRPr lang="en-US" sz="2800"/>
          </a:p>
        </p:txBody>
      </p:sp>
      <p:pic>
        <p:nvPicPr>
          <p:cNvPr id="8" name="Picture 8" descr="image of evaluate ethical judgement action verb">
            <a:extLst>
              <a:ext uri="{FF2B5EF4-FFF2-40B4-BE49-F238E27FC236}">
                <a16:creationId xmlns:a16="http://schemas.microsoft.com/office/drawing/2014/main" id="{2757D485-5855-5535-0EE2-09AD442F89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86571" y="2834455"/>
            <a:ext cx="5418858" cy="3176572"/>
          </a:xfrm>
          <a:prstGeom prst="rect">
            <a:avLst/>
          </a:prstGeom>
        </p:spPr>
      </p:pic>
    </p:spTree>
    <p:extLst>
      <p:ext uri="{BB962C8B-B14F-4D97-AF65-F5344CB8AC3E}">
        <p14:creationId xmlns:p14="http://schemas.microsoft.com/office/powerpoint/2010/main" val="424600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B41A70-059B-EB03-51BB-2865412FD923}"/>
              </a:ext>
            </a:extLst>
          </p:cNvPr>
          <p:cNvSpPr>
            <a:spLocks noGrp="1"/>
          </p:cNvSpPr>
          <p:nvPr>
            <p:ph type="title"/>
          </p:nvPr>
        </p:nvSpPr>
        <p:spPr/>
        <p:txBody>
          <a:bodyPr>
            <a:normAutofit/>
          </a:bodyPr>
          <a:lstStyle/>
          <a:p>
            <a:pPr defTabSz="514324"/>
            <a:r>
              <a:rPr lang="en-IE" sz="4400">
                <a:solidFill>
                  <a:srgbClr val="24647C"/>
                </a:solidFill>
                <a:latin typeface="Arial"/>
                <a:cs typeface="Arial"/>
              </a:rPr>
              <a:t>Strategies for Student Learning</a:t>
            </a:r>
          </a:p>
        </p:txBody>
      </p:sp>
      <p:grpSp>
        <p:nvGrpSpPr>
          <p:cNvPr id="8" name="Group 7">
            <a:extLst>
              <a:ext uri="{FF2B5EF4-FFF2-40B4-BE49-F238E27FC236}">
                <a16:creationId xmlns:a16="http://schemas.microsoft.com/office/drawing/2014/main" id="{E6DCDC47-66F8-0483-1055-67B944B0501E}"/>
              </a:ext>
            </a:extLst>
          </p:cNvPr>
          <p:cNvGrpSpPr/>
          <p:nvPr/>
        </p:nvGrpSpPr>
        <p:grpSpPr>
          <a:xfrm>
            <a:off x="3127129" y="1360140"/>
            <a:ext cx="5937741" cy="4999692"/>
            <a:chOff x="3124420" y="1324630"/>
            <a:chExt cx="5937741" cy="4999692"/>
          </a:xfrm>
        </p:grpSpPr>
        <p:grpSp>
          <p:nvGrpSpPr>
            <p:cNvPr id="4" name="Group 3" descr="image of person who is speaking like a scientist">
              <a:extLst>
                <a:ext uri="{FF2B5EF4-FFF2-40B4-BE49-F238E27FC236}">
                  <a16:creationId xmlns:a16="http://schemas.microsoft.com/office/drawing/2014/main" id="{938F28E3-945D-F3DB-B574-38CE411E85F1}"/>
                </a:ext>
              </a:extLst>
            </p:cNvPr>
            <p:cNvGrpSpPr/>
            <p:nvPr/>
          </p:nvGrpSpPr>
          <p:grpSpPr>
            <a:xfrm>
              <a:off x="3124420" y="1324630"/>
              <a:ext cx="2633786" cy="2427404"/>
              <a:chOff x="1308198" y="1500015"/>
              <a:chExt cx="2633786" cy="2427404"/>
            </a:xfrm>
          </p:grpSpPr>
          <p:pic>
            <p:nvPicPr>
              <p:cNvPr id="9" name="Picture 8" descr="Icon&#10;&#10;Description automatically generated">
                <a:extLst>
                  <a:ext uri="{FF2B5EF4-FFF2-40B4-BE49-F238E27FC236}">
                    <a16:creationId xmlns:a16="http://schemas.microsoft.com/office/drawing/2014/main" id="{01202CD9-3BCD-99DA-9444-D97E61F35987}"/>
                  </a:ext>
                </a:extLst>
              </p:cNvPr>
              <p:cNvPicPr>
                <a:picLocks noChangeAspect="1"/>
              </p:cNvPicPr>
              <p:nvPr/>
            </p:nvPicPr>
            <p:blipFill>
              <a:blip r:embed="rId3">
                <a:duotone>
                  <a:prstClr val="black"/>
                  <a:srgbClr val="E63F42">
                    <a:tint val="45000"/>
                    <a:satMod val="400000"/>
                  </a:srgbClr>
                </a:duotone>
                <a:extLst>
                  <a:ext uri="{28A0092B-C50C-407E-A947-70E740481C1C}">
                    <a14:useLocalDpi xmlns:a14="http://schemas.microsoft.com/office/drawing/2010/main" val="0"/>
                  </a:ext>
                </a:extLst>
              </a:blip>
              <a:stretch>
                <a:fillRect/>
              </a:stretch>
            </p:blipFill>
            <p:spPr>
              <a:xfrm>
                <a:off x="1813443" y="1788520"/>
                <a:ext cx="1623299" cy="1325563"/>
              </a:xfrm>
              <a:prstGeom prst="rect">
                <a:avLst/>
              </a:prstGeom>
            </p:spPr>
          </p:pic>
          <p:sp>
            <p:nvSpPr>
              <p:cNvPr id="12" name="TextBox 11">
                <a:extLst>
                  <a:ext uri="{FF2B5EF4-FFF2-40B4-BE49-F238E27FC236}">
                    <a16:creationId xmlns:a16="http://schemas.microsoft.com/office/drawing/2014/main" id="{4A511809-F02F-A91B-1285-19D1ECA4BACA}"/>
                  </a:ext>
                </a:extLst>
              </p:cNvPr>
              <p:cNvSpPr txBox="1"/>
              <p:nvPr/>
            </p:nvSpPr>
            <p:spPr>
              <a:xfrm>
                <a:off x="1725081" y="3025979"/>
                <a:ext cx="1800021" cy="830997"/>
              </a:xfrm>
              <a:prstGeom prst="rect">
                <a:avLst/>
              </a:prstGeom>
              <a:noFill/>
            </p:spPr>
            <p:txBody>
              <a:bodyPr wrap="square" rtlCol="0">
                <a:spAutoFit/>
              </a:bodyPr>
              <a:lstStyle/>
              <a:p>
                <a:pPr algn="ctr"/>
                <a:r>
                  <a:rPr lang="en-IE" sz="2400">
                    <a:solidFill>
                      <a:srgbClr val="1987A8"/>
                    </a:solidFill>
                    <a:latin typeface="Arial" panose="020B0604020202020204" pitchFamily="34" charset="0"/>
                    <a:cs typeface="Arial" panose="020B0604020202020204" pitchFamily="34" charset="0"/>
                  </a:rPr>
                  <a:t>Speak like a Scientist</a:t>
                </a:r>
              </a:p>
            </p:txBody>
          </p:sp>
          <p:sp>
            <p:nvSpPr>
              <p:cNvPr id="5" name="Rectangle: Rounded Corners 4">
                <a:extLst>
                  <a:ext uri="{FF2B5EF4-FFF2-40B4-BE49-F238E27FC236}">
                    <a16:creationId xmlns:a16="http://schemas.microsoft.com/office/drawing/2014/main" id="{11CA5E7A-4524-EAC5-B041-3A8D71AEB553}"/>
                  </a:ext>
                </a:extLst>
              </p:cNvPr>
              <p:cNvSpPr/>
              <p:nvPr/>
            </p:nvSpPr>
            <p:spPr>
              <a:xfrm>
                <a:off x="1308198" y="1500015"/>
                <a:ext cx="2633786" cy="242740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1987A8"/>
                  </a:solidFill>
                </a:endParaRPr>
              </a:p>
            </p:txBody>
          </p:sp>
        </p:grpSp>
        <p:grpSp>
          <p:nvGrpSpPr>
            <p:cNvPr id="22" name="Group 21">
              <a:extLst>
                <a:ext uri="{FF2B5EF4-FFF2-40B4-BE49-F238E27FC236}">
                  <a16:creationId xmlns:a16="http://schemas.microsoft.com/office/drawing/2014/main" id="{AFD234B6-BCC1-B295-B4DC-3664222892D9}"/>
                </a:ext>
              </a:extLst>
            </p:cNvPr>
            <p:cNvGrpSpPr/>
            <p:nvPr/>
          </p:nvGrpSpPr>
          <p:grpSpPr>
            <a:xfrm>
              <a:off x="3124420" y="3896918"/>
              <a:ext cx="2633786" cy="2427404"/>
              <a:chOff x="1308201" y="4143986"/>
              <a:chExt cx="2633786" cy="2427404"/>
            </a:xfrm>
          </p:grpSpPr>
          <p:sp>
            <p:nvSpPr>
              <p:cNvPr id="14" name="TextBox 13">
                <a:extLst>
                  <a:ext uri="{FF2B5EF4-FFF2-40B4-BE49-F238E27FC236}">
                    <a16:creationId xmlns:a16="http://schemas.microsoft.com/office/drawing/2014/main" id="{71D5A1D3-A326-6B17-9A21-8F6ADDEE5F96}"/>
                  </a:ext>
                </a:extLst>
              </p:cNvPr>
              <p:cNvSpPr txBox="1"/>
              <p:nvPr/>
            </p:nvSpPr>
            <p:spPr>
              <a:xfrm>
                <a:off x="1978370" y="5901555"/>
                <a:ext cx="1228221" cy="461665"/>
              </a:xfrm>
              <a:prstGeom prst="rect">
                <a:avLst/>
              </a:prstGeom>
              <a:noFill/>
            </p:spPr>
            <p:txBody>
              <a:bodyPr wrap="none" lIns="91440" tIns="45720" rIns="91440" bIns="45720" rtlCol="0" anchor="t">
                <a:spAutoFit/>
              </a:bodyPr>
              <a:lstStyle/>
              <a:p>
                <a:r>
                  <a:rPr lang="en-IE" sz="2400">
                    <a:solidFill>
                      <a:srgbClr val="1987A8"/>
                    </a:solidFill>
                    <a:latin typeface="Arial"/>
                    <a:cs typeface="Arial"/>
                  </a:rPr>
                  <a:t>Five Cs</a:t>
                </a:r>
              </a:p>
            </p:txBody>
          </p:sp>
          <p:sp>
            <p:nvSpPr>
              <p:cNvPr id="18" name="Rectangle: Rounded Corners 17">
                <a:extLst>
                  <a:ext uri="{FF2B5EF4-FFF2-40B4-BE49-F238E27FC236}">
                    <a16:creationId xmlns:a16="http://schemas.microsoft.com/office/drawing/2014/main" id="{21FC13BE-3334-2E3B-7A0F-47F06F96FBDA}"/>
                  </a:ext>
                </a:extLst>
              </p:cNvPr>
              <p:cNvSpPr/>
              <p:nvPr/>
            </p:nvSpPr>
            <p:spPr>
              <a:xfrm>
                <a:off x="1308201" y="4143986"/>
                <a:ext cx="2633786" cy="242740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1987A8"/>
                  </a:solidFill>
                </a:endParaRPr>
              </a:p>
            </p:txBody>
          </p:sp>
        </p:grpSp>
        <p:sp>
          <p:nvSpPr>
            <p:cNvPr id="19" name="Rectangle: Rounded Corners 18">
              <a:extLst>
                <a:ext uri="{FF2B5EF4-FFF2-40B4-BE49-F238E27FC236}">
                  <a16:creationId xmlns:a16="http://schemas.microsoft.com/office/drawing/2014/main" id="{BD31BBD9-EA05-D88C-A5E3-45982093ACFD}"/>
                </a:ext>
              </a:extLst>
            </p:cNvPr>
            <p:cNvSpPr/>
            <p:nvPr/>
          </p:nvSpPr>
          <p:spPr>
            <a:xfrm>
              <a:off x="6428375" y="3896918"/>
              <a:ext cx="2633786" cy="242740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1987A8"/>
                </a:solidFill>
              </a:endParaRPr>
            </a:p>
          </p:txBody>
        </p:sp>
        <p:grpSp>
          <p:nvGrpSpPr>
            <p:cNvPr id="23" name="Group 22" descr="Image of strategy showing connecting the pictures">
              <a:extLst>
                <a:ext uri="{FF2B5EF4-FFF2-40B4-BE49-F238E27FC236}">
                  <a16:creationId xmlns:a16="http://schemas.microsoft.com/office/drawing/2014/main" id="{81988DC2-94E4-20B9-3F43-D7132387FEEA}"/>
                </a:ext>
              </a:extLst>
            </p:cNvPr>
            <p:cNvGrpSpPr/>
            <p:nvPr/>
          </p:nvGrpSpPr>
          <p:grpSpPr>
            <a:xfrm>
              <a:off x="6399267" y="1324630"/>
              <a:ext cx="2633786" cy="2427404"/>
              <a:chOff x="5132726" y="1500015"/>
              <a:chExt cx="2633786" cy="2427404"/>
            </a:xfrm>
          </p:grpSpPr>
          <p:pic>
            <p:nvPicPr>
              <p:cNvPr id="11" name="Picture 10" descr="A picture containing shape&#10;&#10;Description automatically generated">
                <a:extLst>
                  <a:ext uri="{FF2B5EF4-FFF2-40B4-BE49-F238E27FC236}">
                    <a16:creationId xmlns:a16="http://schemas.microsoft.com/office/drawing/2014/main" id="{9C68D544-80CB-12A7-5D6E-2A7E183524D6}"/>
                  </a:ext>
                </a:extLst>
              </p:cNvPr>
              <p:cNvPicPr>
                <a:picLocks noChangeAspect="1"/>
              </p:cNvPicPr>
              <p:nvPr/>
            </p:nvPicPr>
            <p:blipFill>
              <a:blip r:embed="rId4">
                <a:duotone>
                  <a:prstClr val="black"/>
                  <a:srgbClr val="A13983">
                    <a:tint val="45000"/>
                    <a:satMod val="400000"/>
                  </a:srgbClr>
                </a:duotone>
                <a:extLst>
                  <a:ext uri="{28A0092B-C50C-407E-A947-70E740481C1C}">
                    <a14:useLocalDpi xmlns:a14="http://schemas.microsoft.com/office/drawing/2010/main" val="0"/>
                  </a:ext>
                </a:extLst>
              </a:blip>
              <a:stretch>
                <a:fillRect/>
              </a:stretch>
            </p:blipFill>
            <p:spPr>
              <a:xfrm>
                <a:off x="5782252" y="1811934"/>
                <a:ext cx="1403785" cy="1095289"/>
              </a:xfrm>
              <a:prstGeom prst="rect">
                <a:avLst/>
              </a:prstGeom>
            </p:spPr>
          </p:pic>
          <p:sp>
            <p:nvSpPr>
              <p:cNvPr id="13" name="TextBox 12">
                <a:extLst>
                  <a:ext uri="{FF2B5EF4-FFF2-40B4-BE49-F238E27FC236}">
                    <a16:creationId xmlns:a16="http://schemas.microsoft.com/office/drawing/2014/main" id="{963E7810-20F0-295C-E16C-D8C6A574BBA6}"/>
                  </a:ext>
                </a:extLst>
              </p:cNvPr>
              <p:cNvSpPr txBox="1"/>
              <p:nvPr/>
            </p:nvSpPr>
            <p:spPr>
              <a:xfrm>
                <a:off x="5584133" y="3052107"/>
                <a:ext cx="1800021" cy="830997"/>
              </a:xfrm>
              <a:prstGeom prst="rect">
                <a:avLst/>
              </a:prstGeom>
              <a:noFill/>
            </p:spPr>
            <p:txBody>
              <a:bodyPr wrap="square" rtlCol="0">
                <a:spAutoFit/>
              </a:bodyPr>
              <a:lstStyle/>
              <a:p>
                <a:pPr algn="ctr"/>
                <a:r>
                  <a:rPr lang="en-IE" sz="2400">
                    <a:solidFill>
                      <a:srgbClr val="1987A8"/>
                    </a:solidFill>
                    <a:latin typeface="Arial" panose="020B0604020202020204" pitchFamily="34" charset="0"/>
                    <a:cs typeface="Arial" panose="020B0604020202020204" pitchFamily="34" charset="0"/>
                  </a:rPr>
                  <a:t>Connect the Pictures</a:t>
                </a:r>
              </a:p>
            </p:txBody>
          </p:sp>
          <p:sp>
            <p:nvSpPr>
              <p:cNvPr id="20" name="Rectangle: Rounded Corners 19">
                <a:extLst>
                  <a:ext uri="{FF2B5EF4-FFF2-40B4-BE49-F238E27FC236}">
                    <a16:creationId xmlns:a16="http://schemas.microsoft.com/office/drawing/2014/main" id="{F22932DD-9473-DE54-EE74-57A998625CFC}"/>
                  </a:ext>
                </a:extLst>
              </p:cNvPr>
              <p:cNvSpPr/>
              <p:nvPr/>
            </p:nvSpPr>
            <p:spPr>
              <a:xfrm>
                <a:off x="5132726" y="1500015"/>
                <a:ext cx="2633786" cy="242740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1987A8"/>
                  </a:solidFill>
                </a:endParaRPr>
              </a:p>
            </p:txBody>
          </p:sp>
        </p:grpSp>
        <p:pic>
          <p:nvPicPr>
            <p:cNvPr id="7" name="Picture 6" descr="picture of 5x Cs">
              <a:extLst>
                <a:ext uri="{FF2B5EF4-FFF2-40B4-BE49-F238E27FC236}">
                  <a16:creationId xmlns:a16="http://schemas.microsoft.com/office/drawing/2014/main" id="{8625652C-5F69-ECB0-08E6-EEA42DF24C41}"/>
                </a:ext>
              </a:extLst>
            </p:cNvPr>
            <p:cNvPicPr>
              <a:picLocks noChangeAspect="1"/>
            </p:cNvPicPr>
            <p:nvPr/>
          </p:nvPicPr>
          <p:blipFill>
            <a:blip r:embed="rId5">
              <a:duotone>
                <a:prstClr val="black"/>
                <a:srgbClr val="77B23C">
                  <a:tint val="45000"/>
                  <a:satMod val="400000"/>
                </a:srgbClr>
              </a:duotone>
            </a:blip>
            <a:stretch>
              <a:fillRect/>
            </a:stretch>
          </p:blipFill>
          <p:spPr>
            <a:xfrm>
              <a:off x="3629665" y="4160746"/>
              <a:ext cx="1527427" cy="1546910"/>
            </a:xfrm>
            <a:prstGeom prst="rect">
              <a:avLst/>
            </a:prstGeom>
          </p:spPr>
        </p:pic>
        <p:pic>
          <p:nvPicPr>
            <p:cNvPr id="6" name="Picture 5" descr="A picture containing circle&#10;&#10;Description automatically generated">
              <a:extLst>
                <a:ext uri="{FF2B5EF4-FFF2-40B4-BE49-F238E27FC236}">
                  <a16:creationId xmlns:a16="http://schemas.microsoft.com/office/drawing/2014/main" id="{A5FD1A69-3520-EF0C-E5C4-53C77D1C89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8321" y="4564904"/>
              <a:ext cx="2564732" cy="846361"/>
            </a:xfrm>
            <a:prstGeom prst="rect">
              <a:avLst/>
            </a:prstGeom>
          </p:spPr>
        </p:pic>
        <p:sp>
          <p:nvSpPr>
            <p:cNvPr id="15" name="TextBox 14">
              <a:extLst>
                <a:ext uri="{FF2B5EF4-FFF2-40B4-BE49-F238E27FC236}">
                  <a16:creationId xmlns:a16="http://schemas.microsoft.com/office/drawing/2014/main" id="{4A5FFCC0-C946-5B02-5D96-3A07275399AE}"/>
                </a:ext>
              </a:extLst>
            </p:cNvPr>
            <p:cNvSpPr txBox="1"/>
            <p:nvPr/>
          </p:nvSpPr>
          <p:spPr>
            <a:xfrm>
              <a:off x="6605243" y="5627832"/>
              <a:ext cx="2359941" cy="461665"/>
            </a:xfrm>
            <a:prstGeom prst="rect">
              <a:avLst/>
            </a:prstGeom>
            <a:noFill/>
          </p:spPr>
          <p:txBody>
            <a:bodyPr wrap="none" rtlCol="0">
              <a:spAutoFit/>
            </a:bodyPr>
            <a:lstStyle/>
            <a:p>
              <a:r>
                <a:rPr lang="en-IE" sz="2400">
                  <a:solidFill>
                    <a:srgbClr val="1987A8"/>
                  </a:solidFill>
                  <a:latin typeface="Arial" panose="020B0604020202020204" pitchFamily="34" charset="0"/>
                  <a:cs typeface="Arial" panose="020B0604020202020204" pitchFamily="34" charset="0"/>
                </a:rPr>
                <a:t>Paired Quizzing</a:t>
              </a:r>
            </a:p>
          </p:txBody>
        </p:sp>
      </p:grpSp>
    </p:spTree>
    <p:extLst>
      <p:ext uri="{BB962C8B-B14F-4D97-AF65-F5344CB8AC3E}">
        <p14:creationId xmlns:p14="http://schemas.microsoft.com/office/powerpoint/2010/main" val="87296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4DE3EC9D-2C6D-0FFA-4A57-60DF96E2201B}"/>
              </a:ext>
            </a:extLst>
          </p:cNvPr>
          <p:cNvGraphicFramePr>
            <a:graphicFrameLocks noGrp="1"/>
          </p:cNvGraphicFramePr>
          <p:nvPr>
            <p:ph idx="1"/>
            <p:extLst>
              <p:ext uri="{D42A27DB-BD31-4B8C-83A1-F6EECF244321}">
                <p14:modId xmlns:p14="http://schemas.microsoft.com/office/powerpoint/2010/main" val="2105354559"/>
              </p:ext>
            </p:extLst>
          </p:nvPr>
        </p:nvGraphicFramePr>
        <p:xfrm>
          <a:off x="2152650" y="357039"/>
          <a:ext cx="7886699" cy="3666078"/>
        </p:xfrm>
        <a:graphic>
          <a:graphicData uri="http://schemas.openxmlformats.org/drawingml/2006/table">
            <a:tbl>
              <a:tblPr firstRow="1" bandRow="1">
                <a:tableStyleId>{5C22544A-7EE6-4342-B048-85BDC9FD1C3A}</a:tableStyleId>
              </a:tblPr>
              <a:tblGrid>
                <a:gridCol w="1388329">
                  <a:extLst>
                    <a:ext uri="{9D8B030D-6E8A-4147-A177-3AD203B41FA5}">
                      <a16:colId xmlns:a16="http://schemas.microsoft.com/office/drawing/2014/main" val="1460729270"/>
                    </a:ext>
                  </a:extLst>
                </a:gridCol>
                <a:gridCol w="6498370">
                  <a:extLst>
                    <a:ext uri="{9D8B030D-6E8A-4147-A177-3AD203B41FA5}">
                      <a16:colId xmlns:a16="http://schemas.microsoft.com/office/drawing/2014/main" val="1051393283"/>
                    </a:ext>
                  </a:extLst>
                </a:gridCol>
              </a:tblGrid>
              <a:tr h="3666078">
                <a:tc>
                  <a:txBody>
                    <a:bodyPr/>
                    <a:lstStyle/>
                    <a:p>
                      <a:endParaRPr lang="en-I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800" b="1" i="0" u="none" strike="noStrike" kern="14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400" cap="none" spc="0" normalizeH="0" baseline="0" noProof="0" dirty="0">
                          <a:ln>
                            <a:noFill/>
                          </a:ln>
                          <a:solidFill>
                            <a:srgbClr val="1987A8"/>
                          </a:solidFill>
                          <a:effectLst/>
                          <a:uLnTx/>
                          <a:uFillTx/>
                          <a:latin typeface="Arial" panose="020B0604020202020204" pitchFamily="34" charset="0"/>
                          <a:ea typeface="Times New Roman" panose="02020603050405020304" pitchFamily="18" charset="0"/>
                          <a:cs typeface="Times New Roman" panose="02020603050405020304" pitchFamily="18" charset="0"/>
                        </a:rPr>
                        <a:t> Focus Questions:</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IE" sz="2800" b="0" i="0" u="none" strike="noStrike" kern="1200" cap="none" spc="0" normalizeH="0" baseline="0" noProof="0" dirty="0">
                          <a:ln>
                            <a:noFill/>
                          </a:ln>
                          <a:solidFill>
                            <a:srgbClr val="1987A8"/>
                          </a:solidFill>
                          <a:effectLst/>
                          <a:uLnTx/>
                          <a:uFillTx/>
                          <a:latin typeface="Arial"/>
                          <a:ea typeface="+mn-ea"/>
                          <a:cs typeface="Arial"/>
                        </a:rPr>
                        <a:t>How might these strategies be used to build knowledge and deepen students’ understanding of scientific concepts?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800" b="0" i="0" u="none" strike="noStrike" kern="1200" cap="none" spc="0" normalizeH="0" baseline="0" noProof="0" dirty="0">
                        <a:ln>
                          <a:noFill/>
                        </a:ln>
                        <a:solidFill>
                          <a:srgbClr val="1987A8"/>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IE" sz="2800" b="0" i="0" u="none" strike="noStrike" kern="1200" cap="none" spc="0" normalizeH="0" baseline="0" noProof="0" dirty="0">
                          <a:ln>
                            <a:noFill/>
                          </a:ln>
                          <a:solidFill>
                            <a:srgbClr val="1987A8"/>
                          </a:solidFill>
                          <a:effectLst/>
                          <a:uLnTx/>
                          <a:uFillTx/>
                          <a:latin typeface="Arial"/>
                          <a:ea typeface="+mn-ea"/>
                          <a:cs typeface="Arial"/>
                        </a:rPr>
                        <a:t>2. How might you adapt the strategies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IE" sz="2800" b="0" i="0" u="none" strike="noStrike" kern="1200" cap="none" spc="0" normalizeH="0" baseline="0" noProof="0" dirty="0">
                          <a:ln>
                            <a:noFill/>
                          </a:ln>
                          <a:solidFill>
                            <a:srgbClr val="1987A8"/>
                          </a:solidFill>
                          <a:effectLst/>
                          <a:uLnTx/>
                          <a:uFillTx/>
                          <a:latin typeface="Arial"/>
                          <a:ea typeface="+mn-ea"/>
                          <a:cs typeface="Arial"/>
                        </a:rPr>
                        <a:t>    for your students?</a:t>
                      </a:r>
                      <a:endParaRPr lang="en-IE" dirty="0">
                        <a:solidFill>
                          <a:srgbClr val="1987A8"/>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6518918"/>
                  </a:ext>
                </a:extLst>
              </a:tr>
            </a:tbl>
          </a:graphicData>
        </a:graphic>
      </p:graphicFrame>
      <p:pic>
        <p:nvPicPr>
          <p:cNvPr id="5" name="Graphic 38" descr="Questions">
            <a:extLst>
              <a:ext uri="{FF2B5EF4-FFF2-40B4-BE49-F238E27FC236}">
                <a16:creationId xmlns:a16="http://schemas.microsoft.com/office/drawing/2014/main" id="{5A2658DF-2F26-78F2-5D96-44B1EAE785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52650" y="1478975"/>
            <a:ext cx="1332104" cy="1422206"/>
          </a:xfrm>
          <a:prstGeom prst="rect">
            <a:avLst/>
          </a:prstGeom>
        </p:spPr>
      </p:pic>
      <p:pic>
        <p:nvPicPr>
          <p:cNvPr id="2" name="Picture 1" descr="image of all the 4 strategies">
            <a:extLst>
              <a:ext uri="{FF2B5EF4-FFF2-40B4-BE49-F238E27FC236}">
                <a16:creationId xmlns:a16="http://schemas.microsoft.com/office/drawing/2014/main" id="{89DF7F9F-1E9D-E93D-B347-A53549A12C6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94588" y="4530895"/>
            <a:ext cx="2017739" cy="1619173"/>
          </a:xfrm>
          <a:prstGeom prst="rect">
            <a:avLst/>
          </a:prstGeom>
          <a:ln w="9525">
            <a:noFill/>
          </a:ln>
          <a:effectLst>
            <a:outerShdw blurRad="50800" dist="38100" dir="2700000" algn="tl" rotWithShape="0">
              <a:prstClr val="black">
                <a:alpha val="40000"/>
              </a:prstClr>
            </a:outerShdw>
          </a:effectLst>
        </p:spPr>
      </p:pic>
      <p:pic>
        <p:nvPicPr>
          <p:cNvPr id="3" name="Picture 2" descr="Qr code&#10;&#10;Description automatically generated">
            <a:extLst>
              <a:ext uri="{FF2B5EF4-FFF2-40B4-BE49-F238E27FC236}">
                <a16:creationId xmlns:a16="http://schemas.microsoft.com/office/drawing/2014/main" id="{0D752048-965D-B9CF-B30F-1B671C4321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999" y="4462570"/>
            <a:ext cx="1755822" cy="175582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57891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the thinglink page">
            <a:extLst>
              <a:ext uri="{FF2B5EF4-FFF2-40B4-BE49-F238E27FC236}">
                <a16:creationId xmlns:a16="http://schemas.microsoft.com/office/drawing/2014/main" id="{4CA21B12-FB28-7B6A-C0FB-03A0C0BBD502}"/>
              </a:ext>
            </a:extLst>
          </p:cNvPr>
          <p:cNvPicPr>
            <a:picLocks noChangeAspect="1"/>
          </p:cNvPicPr>
          <p:nvPr/>
        </p:nvPicPr>
        <p:blipFill>
          <a:blip r:embed="rId3"/>
          <a:stretch>
            <a:fillRect/>
          </a:stretch>
        </p:blipFill>
        <p:spPr>
          <a:xfrm>
            <a:off x="1459018" y="2045784"/>
            <a:ext cx="6882943" cy="3873708"/>
          </a:xfrm>
          <a:prstGeom prst="rect">
            <a:avLst/>
          </a:prstGeom>
          <a:ln>
            <a:solidFill>
              <a:schemeClr val="tx1"/>
            </a:solidFill>
          </a:ln>
        </p:spPr>
      </p:pic>
      <p:sp>
        <p:nvSpPr>
          <p:cNvPr id="3" name="Title 2">
            <a:extLst>
              <a:ext uri="{FF2B5EF4-FFF2-40B4-BE49-F238E27FC236}">
                <a16:creationId xmlns:a16="http://schemas.microsoft.com/office/drawing/2014/main" id="{A9F068FC-93A3-88D8-EC37-83AEA2FE2DA2}"/>
              </a:ext>
            </a:extLst>
          </p:cNvPr>
          <p:cNvSpPr>
            <a:spLocks noGrp="1"/>
          </p:cNvSpPr>
          <p:nvPr>
            <p:ph type="title"/>
          </p:nvPr>
        </p:nvSpPr>
        <p:spPr/>
        <p:txBody>
          <a:bodyPr>
            <a:normAutofit/>
          </a:bodyPr>
          <a:lstStyle/>
          <a:p>
            <a:r>
              <a:rPr lang="en-IE" sz="4400">
                <a:solidFill>
                  <a:srgbClr val="24647C"/>
                </a:solidFill>
              </a:rPr>
              <a:t>Material Stimuli</a:t>
            </a:r>
          </a:p>
        </p:txBody>
      </p:sp>
      <p:pic>
        <p:nvPicPr>
          <p:cNvPr id="6" name="Picture 5" descr="Qr code&#10;&#10;Description automatically generated">
            <a:extLst>
              <a:ext uri="{FF2B5EF4-FFF2-40B4-BE49-F238E27FC236}">
                <a16:creationId xmlns:a16="http://schemas.microsoft.com/office/drawing/2014/main" id="{177F26D5-7718-282D-5E32-439AC6D70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5413" y="3030138"/>
            <a:ext cx="1905000" cy="19050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9204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4DE3EC9D-2C6D-0FFA-4A57-60DF96E2201B}"/>
              </a:ext>
            </a:extLst>
          </p:cNvPr>
          <p:cNvGraphicFramePr>
            <a:graphicFrameLocks noGrp="1"/>
          </p:cNvGraphicFramePr>
          <p:nvPr>
            <p:ph idx="1"/>
            <p:extLst>
              <p:ext uri="{D42A27DB-BD31-4B8C-83A1-F6EECF244321}">
                <p14:modId xmlns:p14="http://schemas.microsoft.com/office/powerpoint/2010/main" val="253375732"/>
              </p:ext>
            </p:extLst>
          </p:nvPr>
        </p:nvGraphicFramePr>
        <p:xfrm>
          <a:off x="2152650" y="370894"/>
          <a:ext cx="7886699" cy="3666078"/>
        </p:xfrm>
        <a:graphic>
          <a:graphicData uri="http://schemas.openxmlformats.org/drawingml/2006/table">
            <a:tbl>
              <a:tblPr firstRow="1" bandRow="1">
                <a:tableStyleId>{5C22544A-7EE6-4342-B048-85BDC9FD1C3A}</a:tableStyleId>
              </a:tblPr>
              <a:tblGrid>
                <a:gridCol w="1388329">
                  <a:extLst>
                    <a:ext uri="{9D8B030D-6E8A-4147-A177-3AD203B41FA5}">
                      <a16:colId xmlns:a16="http://schemas.microsoft.com/office/drawing/2014/main" val="1460729270"/>
                    </a:ext>
                  </a:extLst>
                </a:gridCol>
                <a:gridCol w="6498370">
                  <a:extLst>
                    <a:ext uri="{9D8B030D-6E8A-4147-A177-3AD203B41FA5}">
                      <a16:colId xmlns:a16="http://schemas.microsoft.com/office/drawing/2014/main" val="1051393283"/>
                    </a:ext>
                  </a:extLst>
                </a:gridCol>
              </a:tblGrid>
              <a:tr h="3666078">
                <a:tc>
                  <a:txBody>
                    <a:bodyPr/>
                    <a:lstStyle/>
                    <a:p>
                      <a:endParaRPr lang="en-I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800" b="1" i="0" u="none" strike="noStrike" kern="14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400" cap="none" spc="0" normalizeH="0" baseline="0" noProof="0" dirty="0">
                          <a:ln>
                            <a:noFill/>
                          </a:ln>
                          <a:solidFill>
                            <a:srgbClr val="1987A8"/>
                          </a:solidFill>
                          <a:effectLst/>
                          <a:uLnTx/>
                          <a:uFillTx/>
                          <a:latin typeface="Arial" panose="020B0604020202020204" pitchFamily="34" charset="0"/>
                          <a:ea typeface="Times New Roman" panose="02020603050405020304" pitchFamily="18" charset="0"/>
                          <a:cs typeface="Times New Roman" panose="02020603050405020304" pitchFamily="18" charset="0"/>
                        </a:rPr>
                        <a:t> Focus Questions:</a:t>
                      </a:r>
                    </a:p>
                    <a:p>
                      <a:pPr marL="514350" marR="0" lvl="0" indent="-514350" algn="l" rtl="0" eaLnBrk="1" fontAlgn="auto" latinLnBrk="0" hangingPunct="1">
                        <a:lnSpc>
                          <a:spcPct val="100000"/>
                        </a:lnSpc>
                        <a:spcBef>
                          <a:spcPts val="0"/>
                        </a:spcBef>
                        <a:spcAft>
                          <a:spcPts val="0"/>
                        </a:spcAft>
                        <a:buClrTx/>
                        <a:buSzTx/>
                        <a:buFontTx/>
                        <a:buAutoNum type="arabicPeriod"/>
                      </a:pPr>
                      <a:r>
                        <a:rPr lang="en-IE" sz="2800" b="0" i="0" u="none" strike="noStrike" kern="1200" cap="none" spc="0" normalizeH="0" baseline="0" noProof="0" dirty="0">
                          <a:ln>
                            <a:noFill/>
                          </a:ln>
                          <a:solidFill>
                            <a:srgbClr val="1987A8"/>
                          </a:solidFill>
                          <a:effectLst/>
                          <a:uLnTx/>
                          <a:uFillTx/>
                          <a:latin typeface="Arial"/>
                          <a:ea typeface="+mn-ea"/>
                          <a:cs typeface="Arial"/>
                        </a:rPr>
                        <a:t>How</a:t>
                      </a:r>
                      <a:r>
                        <a:rPr kumimoji="0" lang="en-IE" sz="2800" b="0" i="0" u="none" strike="noStrike" kern="1200" cap="none" spc="0" normalizeH="0" baseline="0" noProof="0" dirty="0">
                          <a:ln>
                            <a:noFill/>
                          </a:ln>
                          <a:solidFill>
                            <a:srgbClr val="1987A8"/>
                          </a:solidFill>
                          <a:effectLst/>
                          <a:uLnTx/>
                          <a:uFillTx/>
                          <a:latin typeface="Arial"/>
                          <a:ea typeface="+mn-ea"/>
                          <a:cs typeface="Arial"/>
                        </a:rPr>
                        <a:t> might these strategies be used to build knowledge and deepen students’ understanding of scientific concepts?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800" b="0" i="0" u="none" strike="noStrike" kern="1200" cap="none" spc="0" normalizeH="0" baseline="0" noProof="0" dirty="0">
                        <a:ln>
                          <a:noFill/>
                        </a:ln>
                        <a:solidFill>
                          <a:srgbClr val="1987A8"/>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IE" sz="2800" b="0" i="0" u="none" strike="noStrike" kern="1200" cap="none" spc="0" normalizeH="0" baseline="0" noProof="0" dirty="0">
                          <a:ln>
                            <a:noFill/>
                          </a:ln>
                          <a:solidFill>
                            <a:srgbClr val="1987A8"/>
                          </a:solidFill>
                          <a:effectLst/>
                          <a:uLnTx/>
                          <a:uFillTx/>
                          <a:latin typeface="Arial"/>
                          <a:ea typeface="+mn-ea"/>
                          <a:cs typeface="Arial"/>
                        </a:rPr>
                        <a:t>2. How might you adapt the strategies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IE" sz="2800" b="0" i="0" u="none" strike="noStrike" kern="1200" cap="none" spc="0" normalizeH="0" baseline="0" noProof="0" dirty="0">
                          <a:ln>
                            <a:noFill/>
                          </a:ln>
                          <a:solidFill>
                            <a:srgbClr val="1987A8"/>
                          </a:solidFill>
                          <a:effectLst/>
                          <a:uLnTx/>
                          <a:uFillTx/>
                          <a:latin typeface="Arial"/>
                          <a:ea typeface="+mn-ea"/>
                          <a:cs typeface="Arial"/>
                        </a:rPr>
                        <a:t>    for your students?</a:t>
                      </a:r>
                      <a:endParaRPr lang="en-IE" dirty="0">
                        <a:solidFill>
                          <a:srgbClr val="1987A8"/>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6518918"/>
                  </a:ext>
                </a:extLst>
              </a:tr>
            </a:tbl>
          </a:graphicData>
        </a:graphic>
      </p:graphicFrame>
      <p:pic>
        <p:nvPicPr>
          <p:cNvPr id="5" name="Graphic 38" descr="Questions">
            <a:extLst>
              <a:ext uri="{FF2B5EF4-FFF2-40B4-BE49-F238E27FC236}">
                <a16:creationId xmlns:a16="http://schemas.microsoft.com/office/drawing/2014/main" id="{5A2658DF-2F26-78F2-5D96-44B1EAE785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52650" y="1492830"/>
            <a:ext cx="1332104" cy="1422206"/>
          </a:xfrm>
          <a:prstGeom prst="rect">
            <a:avLst/>
          </a:prstGeom>
        </p:spPr>
      </p:pic>
      <p:pic>
        <p:nvPicPr>
          <p:cNvPr id="2" name="Picture 1" descr="image of all the 4 strategies">
            <a:extLst>
              <a:ext uri="{FF2B5EF4-FFF2-40B4-BE49-F238E27FC236}">
                <a16:creationId xmlns:a16="http://schemas.microsoft.com/office/drawing/2014/main" id="{89DF7F9F-1E9D-E93D-B347-A53549A12C6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93672" y="4550312"/>
            <a:ext cx="2086177" cy="1674092"/>
          </a:xfrm>
          <a:prstGeom prst="rect">
            <a:avLst/>
          </a:prstGeom>
          <a:ln w="9525">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81144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NA double helix containing assessment as the link">
            <a:extLst>
              <a:ext uri="{FF2B5EF4-FFF2-40B4-BE49-F238E27FC236}">
                <a16:creationId xmlns:a16="http://schemas.microsoft.com/office/drawing/2014/main" id="{1597DE2A-3F16-7AEE-9027-20FEDC7F8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692888" y="-1033088"/>
            <a:ext cx="7162798" cy="9361055"/>
          </a:xfrm>
          <a:prstGeom prst="rect">
            <a:avLst/>
          </a:prstGeom>
        </p:spPr>
      </p:pic>
      <p:sp>
        <p:nvSpPr>
          <p:cNvPr id="3" name="Title 2">
            <a:extLst>
              <a:ext uri="{FF2B5EF4-FFF2-40B4-BE49-F238E27FC236}">
                <a16:creationId xmlns:a16="http://schemas.microsoft.com/office/drawing/2014/main" id="{0B458ECB-7EFA-D5B3-9A8D-644D4C6FA7F1}"/>
              </a:ext>
            </a:extLst>
          </p:cNvPr>
          <p:cNvSpPr>
            <a:spLocks noGrp="1"/>
          </p:cNvSpPr>
          <p:nvPr>
            <p:ph type="title"/>
          </p:nvPr>
        </p:nvSpPr>
        <p:spPr/>
        <p:txBody>
          <a:bodyPr anchor="ctr">
            <a:normAutofit/>
          </a:bodyPr>
          <a:lstStyle/>
          <a:p>
            <a:r>
              <a:rPr lang="en-IE" sz="4400">
                <a:solidFill>
                  <a:srgbClr val="24647C"/>
                </a:solidFill>
                <a:latin typeface="Arial"/>
                <a:cs typeface="Arial"/>
              </a:rPr>
              <a:t>Assessment and Learning</a:t>
            </a:r>
          </a:p>
        </p:txBody>
      </p:sp>
      <p:sp>
        <p:nvSpPr>
          <p:cNvPr id="34" name="TextBox 33">
            <a:extLst>
              <a:ext uri="{FF2B5EF4-FFF2-40B4-BE49-F238E27FC236}">
                <a16:creationId xmlns:a16="http://schemas.microsoft.com/office/drawing/2014/main" id="{B81E857D-64C9-B77C-E056-7A8C0DC7ECA7}"/>
              </a:ext>
            </a:extLst>
          </p:cNvPr>
          <p:cNvSpPr txBox="1"/>
          <p:nvPr/>
        </p:nvSpPr>
        <p:spPr>
          <a:xfrm>
            <a:off x="1220742" y="2371060"/>
            <a:ext cx="1587294" cy="523220"/>
          </a:xfrm>
          <a:prstGeom prst="rect">
            <a:avLst/>
          </a:prstGeom>
          <a:noFill/>
        </p:spPr>
        <p:txBody>
          <a:bodyPr wrap="none" rtlCol="0">
            <a:spAutoFit/>
          </a:bodyPr>
          <a:lstStyle/>
          <a:p>
            <a:r>
              <a:rPr lang="en-IE" sz="2800">
                <a:solidFill>
                  <a:srgbClr val="1987A8"/>
                </a:solidFill>
                <a:latin typeface="Arial" panose="020B0604020202020204" pitchFamily="34" charset="0"/>
                <a:cs typeface="Arial" panose="020B0604020202020204" pitchFamily="34" charset="0"/>
              </a:rPr>
              <a:t>Learning</a:t>
            </a:r>
            <a:endParaRPr lang="en-IE" sz="2000">
              <a:solidFill>
                <a:srgbClr val="1987A8"/>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14060ACE-67B8-BF41-B270-71CB94355D2A}"/>
              </a:ext>
            </a:extLst>
          </p:cNvPr>
          <p:cNvSpPr txBox="1"/>
          <p:nvPr/>
        </p:nvSpPr>
        <p:spPr>
          <a:xfrm>
            <a:off x="1126827" y="4100137"/>
            <a:ext cx="2004075" cy="954107"/>
          </a:xfrm>
          <a:prstGeom prst="rect">
            <a:avLst/>
          </a:prstGeom>
          <a:noFill/>
        </p:spPr>
        <p:txBody>
          <a:bodyPr wrap="none" rtlCol="0">
            <a:spAutoFit/>
          </a:bodyPr>
          <a:lstStyle/>
          <a:p>
            <a:pPr algn="ctr"/>
            <a:r>
              <a:rPr lang="en-GB" sz="2800">
                <a:solidFill>
                  <a:srgbClr val="1987A8"/>
                </a:solidFill>
                <a:latin typeface="Arial" panose="020B0604020202020204" pitchFamily="34" charset="0"/>
                <a:cs typeface="Arial" panose="020B0604020202020204" pitchFamily="34" charset="0"/>
              </a:rPr>
              <a:t>C</a:t>
            </a:r>
            <a:r>
              <a:rPr lang="en-IE" sz="2800" err="1">
                <a:solidFill>
                  <a:srgbClr val="1987A8"/>
                </a:solidFill>
                <a:latin typeface="Arial" panose="020B0604020202020204" pitchFamily="34" charset="0"/>
                <a:cs typeface="Arial" panose="020B0604020202020204" pitchFamily="34" charset="0"/>
              </a:rPr>
              <a:t>lassroom</a:t>
            </a:r>
            <a:r>
              <a:rPr lang="en-IE" sz="2800">
                <a:solidFill>
                  <a:srgbClr val="1987A8"/>
                </a:solidFill>
                <a:latin typeface="Arial" panose="020B0604020202020204" pitchFamily="34" charset="0"/>
                <a:cs typeface="Arial" panose="020B0604020202020204" pitchFamily="34" charset="0"/>
              </a:rPr>
              <a:t> </a:t>
            </a:r>
          </a:p>
          <a:p>
            <a:pPr algn="ctr"/>
            <a:r>
              <a:rPr lang="en-IE" sz="2800">
                <a:solidFill>
                  <a:srgbClr val="1987A8"/>
                </a:solidFill>
                <a:latin typeface="Arial" panose="020B0604020202020204" pitchFamily="34" charset="0"/>
                <a:cs typeface="Arial" panose="020B0604020202020204" pitchFamily="34" charset="0"/>
              </a:rPr>
              <a:t>Experience</a:t>
            </a:r>
            <a:endParaRPr lang="en-IE" sz="2000">
              <a:solidFill>
                <a:srgbClr val="1987A8"/>
              </a:solidFill>
              <a:latin typeface="Arial" panose="020B0604020202020204" pitchFamily="34" charset="0"/>
              <a:cs typeface="Arial" panose="020B0604020202020204" pitchFamily="34" charset="0"/>
            </a:endParaRPr>
          </a:p>
        </p:txBody>
      </p:sp>
      <p:cxnSp>
        <p:nvCxnSpPr>
          <p:cNvPr id="36" name="Straight Arrow Connector 35">
            <a:extLst>
              <a:ext uri="{FF2B5EF4-FFF2-40B4-BE49-F238E27FC236}">
                <a16:creationId xmlns:a16="http://schemas.microsoft.com/office/drawing/2014/main" id="{C9DC88F9-469A-A4CB-6421-9179744927F0}"/>
              </a:ext>
            </a:extLst>
          </p:cNvPr>
          <p:cNvCxnSpPr>
            <a:cxnSpLocks/>
          </p:cNvCxnSpPr>
          <p:nvPr/>
        </p:nvCxnSpPr>
        <p:spPr>
          <a:xfrm flipV="1">
            <a:off x="3419527" y="2683422"/>
            <a:ext cx="1222983" cy="1"/>
          </a:xfrm>
          <a:prstGeom prst="straightConnector1">
            <a:avLst/>
          </a:prstGeom>
          <a:ln w="38100">
            <a:solidFill>
              <a:srgbClr val="23BFD7"/>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5191E0F-C129-1BD8-F621-89E664C8CAF9}"/>
              </a:ext>
            </a:extLst>
          </p:cNvPr>
          <p:cNvSpPr txBox="1"/>
          <p:nvPr/>
        </p:nvSpPr>
        <p:spPr>
          <a:xfrm>
            <a:off x="7831030" y="1459860"/>
            <a:ext cx="2141933" cy="523220"/>
          </a:xfrm>
          <a:prstGeom prst="rect">
            <a:avLst/>
          </a:prstGeom>
          <a:noFill/>
        </p:spPr>
        <p:txBody>
          <a:bodyPr wrap="none" rtlCol="0">
            <a:spAutoFit/>
          </a:bodyPr>
          <a:lstStyle/>
          <a:p>
            <a:r>
              <a:rPr lang="en-GB" sz="2800">
                <a:solidFill>
                  <a:srgbClr val="1987A8"/>
                </a:solidFill>
                <a:latin typeface="Arial" panose="020B0604020202020204" pitchFamily="34" charset="0"/>
                <a:cs typeface="Arial" panose="020B0604020202020204" pitchFamily="34" charset="0"/>
              </a:rPr>
              <a:t>A</a:t>
            </a:r>
            <a:r>
              <a:rPr lang="en-IE" sz="2800" err="1">
                <a:solidFill>
                  <a:srgbClr val="1987A8"/>
                </a:solidFill>
                <a:latin typeface="Arial" panose="020B0604020202020204" pitchFamily="34" charset="0"/>
                <a:cs typeface="Arial" panose="020B0604020202020204" pitchFamily="34" charset="0"/>
              </a:rPr>
              <a:t>ssessment</a:t>
            </a:r>
            <a:endParaRPr lang="en-IE" sz="2800">
              <a:solidFill>
                <a:srgbClr val="1987A8"/>
              </a:solidFill>
              <a:latin typeface="Arial" panose="020B0604020202020204" pitchFamily="34" charset="0"/>
              <a:cs typeface="Arial" panose="020B0604020202020204" pitchFamily="34" charset="0"/>
            </a:endParaRPr>
          </a:p>
        </p:txBody>
      </p:sp>
      <p:cxnSp>
        <p:nvCxnSpPr>
          <p:cNvPr id="6" name="Straight Arrow Connector 5">
            <a:extLst>
              <a:ext uri="{FF2B5EF4-FFF2-40B4-BE49-F238E27FC236}">
                <a16:creationId xmlns:a16="http://schemas.microsoft.com/office/drawing/2014/main" id="{57D58084-2BDE-9566-FD02-C4420E7BB0D4}"/>
              </a:ext>
            </a:extLst>
          </p:cNvPr>
          <p:cNvCxnSpPr>
            <a:cxnSpLocks/>
          </p:cNvCxnSpPr>
          <p:nvPr/>
        </p:nvCxnSpPr>
        <p:spPr>
          <a:xfrm>
            <a:off x="3419528" y="4548522"/>
            <a:ext cx="1222983" cy="0"/>
          </a:xfrm>
          <a:prstGeom prst="straightConnector1">
            <a:avLst/>
          </a:prstGeom>
          <a:ln w="38100">
            <a:solidFill>
              <a:srgbClr val="23BFD7"/>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7DE960D-065C-36F5-8780-B158968F9727}"/>
              </a:ext>
            </a:extLst>
          </p:cNvPr>
          <p:cNvCxnSpPr>
            <a:cxnSpLocks/>
          </p:cNvCxnSpPr>
          <p:nvPr/>
        </p:nvCxnSpPr>
        <p:spPr>
          <a:xfrm flipH="1">
            <a:off x="8646160" y="1921524"/>
            <a:ext cx="115572" cy="174623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525B0340-1451-FF14-7D96-F5E329D355CA}"/>
              </a:ext>
            </a:extLst>
          </p:cNvPr>
          <p:cNvCxnSpPr>
            <a:cxnSpLocks/>
          </p:cNvCxnSpPr>
          <p:nvPr/>
        </p:nvCxnSpPr>
        <p:spPr>
          <a:xfrm>
            <a:off x="8772474" y="1983080"/>
            <a:ext cx="239447" cy="168468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BFAD233C-D1F9-101C-B3A9-9BE148EB5332}"/>
              </a:ext>
            </a:extLst>
          </p:cNvPr>
          <p:cNvCxnSpPr>
            <a:cxnSpLocks/>
          </p:cNvCxnSpPr>
          <p:nvPr/>
        </p:nvCxnSpPr>
        <p:spPr>
          <a:xfrm flipH="1">
            <a:off x="8209281" y="1921524"/>
            <a:ext cx="563193" cy="172591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04FBAC08-9994-BD72-BEAE-FFEEED3E1B90}"/>
              </a:ext>
            </a:extLst>
          </p:cNvPr>
          <p:cNvCxnSpPr>
            <a:cxnSpLocks/>
          </p:cNvCxnSpPr>
          <p:nvPr/>
        </p:nvCxnSpPr>
        <p:spPr>
          <a:xfrm flipH="1">
            <a:off x="7799620" y="1931685"/>
            <a:ext cx="962112" cy="164971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43031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image of CW10 learning outcome">
            <a:extLst>
              <a:ext uri="{FF2B5EF4-FFF2-40B4-BE49-F238E27FC236}">
                <a16:creationId xmlns:a16="http://schemas.microsoft.com/office/drawing/2014/main" id="{785AFD94-C532-97C2-F153-B40222D73C6D}"/>
              </a:ext>
            </a:extLst>
          </p:cNvPr>
          <p:cNvSpPr/>
          <p:nvPr/>
        </p:nvSpPr>
        <p:spPr>
          <a:xfrm>
            <a:off x="3087553" y="1164026"/>
            <a:ext cx="6363881" cy="1907564"/>
          </a:xfrm>
          <a:prstGeom prst="roundRect">
            <a:avLst/>
          </a:prstGeom>
          <a:solidFill>
            <a:srgbClr val="F6303F"/>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latin typeface="Arial"/>
                <a:cs typeface="Arial"/>
              </a:rPr>
              <a:t>CW 10. Students should be able to evaluate how humans contribute to sustainability through the extraction, use, disposal, and recycling of materials</a:t>
            </a:r>
            <a:endParaRPr lang="en-US" sz="2400"/>
          </a:p>
        </p:txBody>
      </p:sp>
      <p:pic>
        <p:nvPicPr>
          <p:cNvPr id="8" name="Picture 8" descr="image of action verb for ethical judgement">
            <a:extLst>
              <a:ext uri="{FF2B5EF4-FFF2-40B4-BE49-F238E27FC236}">
                <a16:creationId xmlns:a16="http://schemas.microsoft.com/office/drawing/2014/main" id="{2757D485-5855-5535-0EE2-09AD442F89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78989" y="3429080"/>
            <a:ext cx="4634022" cy="2718834"/>
          </a:xfrm>
          <a:prstGeom prst="rect">
            <a:avLst/>
          </a:prstGeom>
        </p:spPr>
      </p:pic>
    </p:spTree>
    <p:extLst>
      <p:ext uri="{BB962C8B-B14F-4D97-AF65-F5344CB8AC3E}">
        <p14:creationId xmlns:p14="http://schemas.microsoft.com/office/powerpoint/2010/main" val="312044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95185E-1872-4C69-BB72-584F634A582F}"/>
              </a:ext>
            </a:extLst>
          </p:cNvPr>
          <p:cNvSpPr>
            <a:spLocks noGrp="1"/>
          </p:cNvSpPr>
          <p:nvPr>
            <p:ph type="title"/>
          </p:nvPr>
        </p:nvSpPr>
        <p:spPr/>
        <p:txBody>
          <a:bodyPr>
            <a:normAutofit/>
          </a:bodyPr>
          <a:lstStyle/>
          <a:p>
            <a:r>
              <a:rPr lang="en-US" sz="4400">
                <a:solidFill>
                  <a:srgbClr val="24647C"/>
                </a:solidFill>
                <a:latin typeface="Arial"/>
                <a:cs typeface="Arial"/>
              </a:rPr>
              <a:t>Focus of Learning</a:t>
            </a:r>
            <a:endParaRPr lang="en-US" sz="4400">
              <a:solidFill>
                <a:srgbClr val="24647C"/>
              </a:solidFill>
            </a:endParaRPr>
          </a:p>
        </p:txBody>
      </p:sp>
      <p:sp>
        <p:nvSpPr>
          <p:cNvPr id="2" name="Content Placeholder 1">
            <a:extLst>
              <a:ext uri="{FF2B5EF4-FFF2-40B4-BE49-F238E27FC236}">
                <a16:creationId xmlns:a16="http://schemas.microsoft.com/office/drawing/2014/main" id="{F6E96F86-19A6-5D5D-6B6A-C878AA2AAAE3}"/>
              </a:ext>
            </a:extLst>
          </p:cNvPr>
          <p:cNvSpPr>
            <a:spLocks noGrp="1"/>
          </p:cNvSpPr>
          <p:nvPr>
            <p:ph idx="1"/>
          </p:nvPr>
        </p:nvSpPr>
        <p:spPr/>
        <p:txBody>
          <a:bodyPr>
            <a:normAutofit/>
          </a:bodyPr>
          <a:lstStyle/>
          <a:p>
            <a:r>
              <a:rPr lang="en-IE" sz="3400"/>
              <a:t>	</a:t>
            </a:r>
            <a:r>
              <a:rPr lang="en-IE" sz="2800">
                <a:solidFill>
                  <a:srgbClr val="1987A8"/>
                </a:solidFill>
              </a:rPr>
              <a:t>What do I want my students to learn when engaging with</a:t>
            </a:r>
          </a:p>
          <a:p>
            <a:pPr marL="0" indent="0">
              <a:buNone/>
            </a:pPr>
            <a:r>
              <a:rPr lang="en-IE" sz="2800">
                <a:solidFill>
                  <a:srgbClr val="1987A8"/>
                </a:solidFill>
              </a:rPr>
              <a:t>       this learning outcome and action verb? </a:t>
            </a:r>
          </a:p>
          <a:p>
            <a:endParaRPr lang="en-IE" sz="2800">
              <a:solidFill>
                <a:srgbClr val="1987A8"/>
              </a:solidFill>
            </a:endParaRPr>
          </a:p>
          <a:p>
            <a:r>
              <a:rPr lang="en-IE" sz="2800">
                <a:solidFill>
                  <a:srgbClr val="1987A8"/>
                </a:solidFill>
              </a:rPr>
              <a:t>	How will I know they got there?</a:t>
            </a:r>
          </a:p>
          <a:p>
            <a:pPr>
              <a:buFont typeface="Wingdings" panose="05000000000000000000" pitchFamily="2" charset="2"/>
              <a:buChar char="Ø"/>
            </a:pPr>
            <a:endParaRPr lang="en-IE" sz="3400"/>
          </a:p>
          <a:p>
            <a:pPr marL="0" indent="0">
              <a:buNone/>
            </a:pPr>
            <a:endParaRPr lang="en-IE" sz="3400"/>
          </a:p>
        </p:txBody>
      </p:sp>
      <p:pic>
        <p:nvPicPr>
          <p:cNvPr id="5" name="Picture 4" descr="A picture containing a clock saying 5 minutes&#10;&#10;Description automatically generated">
            <a:extLst>
              <a:ext uri="{FF2B5EF4-FFF2-40B4-BE49-F238E27FC236}">
                <a16:creationId xmlns:a16="http://schemas.microsoft.com/office/drawing/2014/main" id="{627955B9-6F3A-E6A0-04D2-BA02F1B81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3161" y="4001294"/>
            <a:ext cx="1958972" cy="1958972"/>
          </a:xfrm>
          <a:prstGeom prst="rect">
            <a:avLst/>
          </a:prstGeom>
        </p:spPr>
      </p:pic>
      <p:grpSp>
        <p:nvGrpSpPr>
          <p:cNvPr id="6" name="Group 5" descr="image of someone reflecting">
            <a:extLst>
              <a:ext uri="{FF2B5EF4-FFF2-40B4-BE49-F238E27FC236}">
                <a16:creationId xmlns:a16="http://schemas.microsoft.com/office/drawing/2014/main" id="{011B5E42-12DD-4C95-0D57-333363D0C5D1}"/>
              </a:ext>
            </a:extLst>
          </p:cNvPr>
          <p:cNvGrpSpPr>
            <a:grpSpLocks noChangeAspect="1"/>
          </p:cNvGrpSpPr>
          <p:nvPr/>
        </p:nvGrpSpPr>
        <p:grpSpPr>
          <a:xfrm>
            <a:off x="3449867" y="3929064"/>
            <a:ext cx="2413438" cy="2382834"/>
            <a:chOff x="-917090" y="5587856"/>
            <a:chExt cx="5836596" cy="5836596"/>
          </a:xfrm>
        </p:grpSpPr>
        <p:pic>
          <p:nvPicPr>
            <p:cNvPr id="7" name="Graphic 6" descr="Thought with solid fill">
              <a:extLst>
                <a:ext uri="{FF2B5EF4-FFF2-40B4-BE49-F238E27FC236}">
                  <a16:creationId xmlns:a16="http://schemas.microsoft.com/office/drawing/2014/main" id="{23F03828-B436-D089-8D8C-028CDAF276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7090" y="5587856"/>
              <a:ext cx="5836596" cy="5836596"/>
            </a:xfrm>
            <a:prstGeom prst="rect">
              <a:avLst/>
            </a:prstGeom>
          </p:spPr>
        </p:pic>
        <p:sp>
          <p:nvSpPr>
            <p:cNvPr id="8" name="TextBox 7">
              <a:extLst>
                <a:ext uri="{FF2B5EF4-FFF2-40B4-BE49-F238E27FC236}">
                  <a16:creationId xmlns:a16="http://schemas.microsoft.com/office/drawing/2014/main" id="{32576CBA-E0F0-064D-B199-94F75369CA4C}"/>
                </a:ext>
              </a:extLst>
            </p:cNvPr>
            <p:cNvSpPr txBox="1"/>
            <p:nvPr/>
          </p:nvSpPr>
          <p:spPr>
            <a:xfrm>
              <a:off x="987184" y="6377216"/>
              <a:ext cx="2519465" cy="1241283"/>
            </a:xfrm>
            <a:prstGeom prst="rect">
              <a:avLst/>
            </a:prstGeom>
            <a:noFill/>
          </p:spPr>
          <p:txBody>
            <a:bodyPr wrap="none" rtlCol="0">
              <a:noAutofit/>
            </a:bodyPr>
            <a:lstStyle/>
            <a:p>
              <a:r>
                <a:rPr lang="en-IE" b="1">
                  <a:solidFill>
                    <a:schemeClr val="bg1"/>
                  </a:solidFill>
                  <a:latin typeface="Arial" panose="020B0604020202020204" pitchFamily="34" charset="0"/>
                  <a:cs typeface="Arial" panose="020B0604020202020204" pitchFamily="34" charset="0"/>
                </a:rPr>
                <a:t>Individual</a:t>
              </a:r>
              <a:endParaRPr lang="en-IE" sz="2800" b="1">
                <a:solidFill>
                  <a:schemeClr val="bg1"/>
                </a:solidFill>
                <a:latin typeface="Arial" panose="020B0604020202020204" pitchFamily="34" charset="0"/>
                <a:cs typeface="Arial" panose="020B0604020202020204" pitchFamily="34" charset="0"/>
              </a:endParaRPr>
            </a:p>
            <a:p>
              <a:r>
                <a:rPr lang="en-IE" b="1">
                  <a:solidFill>
                    <a:schemeClr val="bg1"/>
                  </a:solidFill>
                  <a:latin typeface="Arial" panose="020B0604020202020204" pitchFamily="34" charset="0"/>
                  <a:cs typeface="Arial" panose="020B0604020202020204" pitchFamily="34" charset="0"/>
                </a:rPr>
                <a:t>Reflection</a:t>
              </a:r>
              <a:endParaRPr lang="en-IE" sz="2800" b="1">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3302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5AFD94-C532-97C2-F153-B40222D73C6D}"/>
              </a:ext>
            </a:extLst>
          </p:cNvPr>
          <p:cNvSpPr/>
          <p:nvPr/>
        </p:nvSpPr>
        <p:spPr>
          <a:xfrm>
            <a:off x="3087553" y="1164026"/>
            <a:ext cx="6363881" cy="1907564"/>
          </a:xfrm>
          <a:prstGeom prst="roundRect">
            <a:avLst/>
          </a:prstGeom>
          <a:solidFill>
            <a:srgbClr val="F6303F"/>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latin typeface="Arial"/>
                <a:cs typeface="Arial"/>
              </a:rPr>
              <a:t>CW 10. Students should be able to evaluate how humans contribute to sustainability through the extraction, use, disposal, and recycling of materials</a:t>
            </a:r>
            <a:endParaRPr lang="en-US" sz="2400"/>
          </a:p>
        </p:txBody>
      </p:sp>
      <p:pic>
        <p:nvPicPr>
          <p:cNvPr id="8" name="Picture 8">
            <a:extLst>
              <a:ext uri="{FF2B5EF4-FFF2-40B4-BE49-F238E27FC236}">
                <a16:creationId xmlns:a16="http://schemas.microsoft.com/office/drawing/2014/main" id="{2757D485-5855-5535-0EE2-09AD442F89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78989" y="3429080"/>
            <a:ext cx="4634022" cy="2718834"/>
          </a:xfrm>
          <a:prstGeom prst="rect">
            <a:avLst/>
          </a:prstGeom>
        </p:spPr>
      </p:pic>
    </p:spTree>
    <p:extLst>
      <p:ext uri="{BB962C8B-B14F-4D97-AF65-F5344CB8AC3E}">
        <p14:creationId xmlns:p14="http://schemas.microsoft.com/office/powerpoint/2010/main" val="2896141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95185E-1872-4C69-BB72-584F634A582F}"/>
              </a:ext>
            </a:extLst>
          </p:cNvPr>
          <p:cNvSpPr>
            <a:spLocks noGrp="1"/>
          </p:cNvSpPr>
          <p:nvPr>
            <p:ph type="title"/>
          </p:nvPr>
        </p:nvSpPr>
        <p:spPr/>
        <p:txBody>
          <a:bodyPr>
            <a:normAutofit/>
          </a:bodyPr>
          <a:lstStyle/>
          <a:p>
            <a:r>
              <a:rPr lang="en-US" sz="4400">
                <a:solidFill>
                  <a:srgbClr val="24647C"/>
                </a:solidFill>
                <a:latin typeface="Arial"/>
                <a:cs typeface="Arial"/>
              </a:rPr>
              <a:t>Creating an Assessment </a:t>
            </a:r>
            <a:endParaRPr lang="en-US" sz="4400">
              <a:solidFill>
                <a:srgbClr val="24647C"/>
              </a:solidFill>
            </a:endParaRPr>
          </a:p>
        </p:txBody>
      </p:sp>
      <p:sp>
        <p:nvSpPr>
          <p:cNvPr id="24" name="Content Placeholder 23">
            <a:extLst>
              <a:ext uri="{FF2B5EF4-FFF2-40B4-BE49-F238E27FC236}">
                <a16:creationId xmlns:a16="http://schemas.microsoft.com/office/drawing/2014/main" id="{2CA6C34C-0755-5DC9-0C06-85A115F11FF4}"/>
              </a:ext>
            </a:extLst>
          </p:cNvPr>
          <p:cNvSpPr>
            <a:spLocks noGrp="1"/>
          </p:cNvSpPr>
          <p:nvPr>
            <p:ph idx="1"/>
          </p:nvPr>
        </p:nvSpPr>
        <p:spPr/>
        <p:txBody>
          <a:bodyPr/>
          <a:lstStyle/>
          <a:p>
            <a:pPr>
              <a:lnSpc>
                <a:spcPct val="100000"/>
              </a:lnSpc>
            </a:pPr>
            <a:r>
              <a:rPr lang="en-GB" sz="2800"/>
              <a:t>	</a:t>
            </a:r>
            <a:r>
              <a:rPr lang="en-GB" sz="2800">
                <a:solidFill>
                  <a:srgbClr val="1987A8"/>
                </a:solidFill>
              </a:rPr>
              <a:t>Assessing the Learning Outcome </a:t>
            </a:r>
          </a:p>
          <a:p>
            <a:pPr marL="0" indent="0">
              <a:lnSpc>
                <a:spcPct val="100000"/>
              </a:lnSpc>
              <a:buNone/>
            </a:pPr>
            <a:r>
              <a:rPr lang="en-GB" sz="2800">
                <a:solidFill>
                  <a:srgbClr val="1987A8"/>
                </a:solidFill>
              </a:rPr>
              <a:t>	and Action Verb </a:t>
            </a:r>
          </a:p>
          <a:p>
            <a:pPr>
              <a:lnSpc>
                <a:spcPct val="100000"/>
              </a:lnSpc>
            </a:pPr>
            <a:r>
              <a:rPr lang="en-IE" sz="2800">
                <a:solidFill>
                  <a:srgbClr val="1987A8"/>
                </a:solidFill>
              </a:rPr>
              <a:t>	How can you scaffold the assessment to allow all learners    	to show what they know?</a:t>
            </a:r>
          </a:p>
          <a:p>
            <a:pPr marL="0" indent="0">
              <a:lnSpc>
                <a:spcPct val="100000"/>
              </a:lnSpc>
              <a:buNone/>
            </a:pPr>
            <a:endParaRPr lang="en-IE" sz="2800"/>
          </a:p>
          <a:p>
            <a:pPr marL="0" indent="0">
              <a:buNone/>
            </a:pPr>
            <a:endParaRPr lang="en-IE"/>
          </a:p>
        </p:txBody>
      </p:sp>
      <p:sp>
        <p:nvSpPr>
          <p:cNvPr id="5" name="Rectangle: Rounded Corners 4">
            <a:extLst>
              <a:ext uri="{FF2B5EF4-FFF2-40B4-BE49-F238E27FC236}">
                <a16:creationId xmlns:a16="http://schemas.microsoft.com/office/drawing/2014/main" id="{D614EC34-612A-B0EA-05AB-D80E6D6AFE8D}"/>
              </a:ext>
            </a:extLst>
          </p:cNvPr>
          <p:cNvSpPr/>
          <p:nvPr/>
        </p:nvSpPr>
        <p:spPr>
          <a:xfrm>
            <a:off x="1912064" y="4301826"/>
            <a:ext cx="4082337" cy="1719988"/>
          </a:xfrm>
          <a:prstGeom prst="roundRect">
            <a:avLst/>
          </a:prstGeom>
          <a:solidFill>
            <a:srgbClr val="F6303F"/>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CW 10. Students should be able to evaluate how humans contribute to sustainability through the extraction, use, disposal, and recycling of materials</a:t>
            </a:r>
            <a:endParaRPr lang="en-US"/>
          </a:p>
        </p:txBody>
      </p:sp>
      <p:pic>
        <p:nvPicPr>
          <p:cNvPr id="6" name="Picture 8">
            <a:extLst>
              <a:ext uri="{FF2B5EF4-FFF2-40B4-BE49-F238E27FC236}">
                <a16:creationId xmlns:a16="http://schemas.microsoft.com/office/drawing/2014/main" id="{A6FCBC5C-ACA2-8E91-B1C1-663D005DB6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00446" y="4290275"/>
            <a:ext cx="2931574" cy="1719988"/>
          </a:xfrm>
          <a:prstGeom prst="rect">
            <a:avLst/>
          </a:prstGeom>
        </p:spPr>
      </p:pic>
      <p:pic>
        <p:nvPicPr>
          <p:cNvPr id="7" name="Picture 6" descr="A picture containing indoor, dark, dining table&#10;&#10;Description automatically generated">
            <a:extLst>
              <a:ext uri="{FF2B5EF4-FFF2-40B4-BE49-F238E27FC236}">
                <a16:creationId xmlns:a16="http://schemas.microsoft.com/office/drawing/2014/main" id="{F5663D9D-F68A-A127-EA59-59943EE370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0350" y="3850721"/>
            <a:ext cx="4051300" cy="2605492"/>
          </a:xfrm>
          <a:prstGeom prst="rect">
            <a:avLst/>
          </a:prstGeom>
        </p:spPr>
      </p:pic>
    </p:spTree>
    <p:extLst>
      <p:ext uri="{BB962C8B-B14F-4D97-AF65-F5344CB8AC3E}">
        <p14:creationId xmlns:p14="http://schemas.microsoft.com/office/powerpoint/2010/main" val="426504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9007351-DB16-4B77-9F82-221740783B33}"/>
              </a:ext>
            </a:extLst>
          </p:cNvPr>
          <p:cNvSpPr txBox="1">
            <a:spLocks noGrp="1"/>
          </p:cNvSpPr>
          <p:nvPr>
            <p:ph type="title"/>
          </p:nvPr>
        </p:nvSpPr>
        <p:spPr>
          <a:xfrm>
            <a:off x="838200" y="6699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GB" sz="4400">
                <a:solidFill>
                  <a:srgbClr val="24647C"/>
                </a:solidFill>
                <a:latin typeface="Arial" panose="020B0604020202020204" pitchFamily="34" charset="0"/>
                <a:cs typeface="Arial" panose="020B0604020202020204" pitchFamily="34" charset="0"/>
              </a:rPr>
              <a:t>Can you match the material to its source in Ireland?</a:t>
            </a:r>
            <a:endParaRPr lang="en-IE" sz="4400">
              <a:solidFill>
                <a:srgbClr val="24647C"/>
              </a:solidFill>
              <a:latin typeface="Arial" panose="020B0604020202020204" pitchFamily="34" charset="0"/>
              <a:cs typeface="Arial" panose="020B0604020202020204" pitchFamily="34" charset="0"/>
              <a:sym typeface="Arial"/>
            </a:endParaRPr>
          </a:p>
        </p:txBody>
      </p:sp>
      <p:pic>
        <p:nvPicPr>
          <p:cNvPr id="7" name="Picture 6" descr="Map of ireland showing resources that are mined">
            <a:extLst>
              <a:ext uri="{FF2B5EF4-FFF2-40B4-BE49-F238E27FC236}">
                <a16:creationId xmlns:a16="http://schemas.microsoft.com/office/drawing/2014/main" id="{0508C314-1F68-22C7-0A7A-1D2C72F64AC7}"/>
              </a:ext>
            </a:extLst>
          </p:cNvPr>
          <p:cNvPicPr>
            <a:picLocks noChangeAspect="1"/>
          </p:cNvPicPr>
          <p:nvPr/>
        </p:nvPicPr>
        <p:blipFill>
          <a:blip r:embed="rId3"/>
          <a:stretch>
            <a:fillRect/>
          </a:stretch>
        </p:blipFill>
        <p:spPr>
          <a:xfrm>
            <a:off x="2259639" y="2014624"/>
            <a:ext cx="7113182" cy="400116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93168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068FC-93A3-88D8-EC37-83AEA2FE2DA2}"/>
              </a:ext>
            </a:extLst>
          </p:cNvPr>
          <p:cNvSpPr>
            <a:spLocks noGrp="1"/>
          </p:cNvSpPr>
          <p:nvPr>
            <p:ph type="title"/>
          </p:nvPr>
        </p:nvSpPr>
        <p:spPr/>
        <p:txBody>
          <a:bodyPr>
            <a:normAutofit/>
          </a:bodyPr>
          <a:lstStyle/>
          <a:p>
            <a:r>
              <a:rPr lang="en-IE" sz="4400">
                <a:solidFill>
                  <a:srgbClr val="24647C"/>
                </a:solidFill>
              </a:rPr>
              <a:t>Creating an Assessment</a:t>
            </a:r>
          </a:p>
        </p:txBody>
      </p:sp>
      <p:pic>
        <p:nvPicPr>
          <p:cNvPr id="5" name="Picture 4" descr="Text, letter&#10;&#10;Description automatically generated">
            <a:extLst>
              <a:ext uri="{FF2B5EF4-FFF2-40B4-BE49-F238E27FC236}">
                <a16:creationId xmlns:a16="http://schemas.microsoft.com/office/drawing/2014/main" id="{64E10C7F-2D05-09BB-0041-9D67F82D1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9407" y="1568512"/>
            <a:ext cx="7433186" cy="4181166"/>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6915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0A2174-3D73-B9BF-C81F-A77295FBE654}"/>
              </a:ext>
            </a:extLst>
          </p:cNvPr>
          <p:cNvSpPr>
            <a:spLocks noGrp="1"/>
          </p:cNvSpPr>
          <p:nvPr>
            <p:ph type="title"/>
          </p:nvPr>
        </p:nvSpPr>
        <p:spPr/>
        <p:txBody>
          <a:bodyPr>
            <a:normAutofit/>
          </a:bodyPr>
          <a:lstStyle/>
          <a:p>
            <a:r>
              <a:rPr lang="en-GB" sz="4400">
                <a:solidFill>
                  <a:srgbClr val="24647C"/>
                </a:solidFill>
              </a:rPr>
              <a:t>Co</a:t>
            </a:r>
            <a:r>
              <a:rPr lang="en-IE" sz="4400" err="1">
                <a:solidFill>
                  <a:srgbClr val="24647C"/>
                </a:solidFill>
              </a:rPr>
              <a:t>llaboration</a:t>
            </a:r>
            <a:r>
              <a:rPr lang="en-IE" sz="4400">
                <a:solidFill>
                  <a:srgbClr val="24647C"/>
                </a:solidFill>
              </a:rPr>
              <a:t> and the Framework</a:t>
            </a:r>
          </a:p>
        </p:txBody>
      </p:sp>
      <p:sp>
        <p:nvSpPr>
          <p:cNvPr id="6" name="Rectangle: Rounded Corners 5">
            <a:extLst>
              <a:ext uri="{FF2B5EF4-FFF2-40B4-BE49-F238E27FC236}">
                <a16:creationId xmlns:a16="http://schemas.microsoft.com/office/drawing/2014/main" id="{44611AC4-112E-50A8-4F51-0AA2858B4DF5}"/>
              </a:ext>
            </a:extLst>
          </p:cNvPr>
          <p:cNvSpPr/>
          <p:nvPr/>
        </p:nvSpPr>
        <p:spPr>
          <a:xfrm>
            <a:off x="2272665" y="2085883"/>
            <a:ext cx="7646670" cy="3572933"/>
          </a:xfrm>
          <a:prstGeom prst="roundRect">
            <a:avLst/>
          </a:prstGeom>
          <a:solidFill>
            <a:srgbClr val="F6303F"/>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t>The Framework for Junior Cycle (2015) recognises the importance of professional development and collaboration between teachers for informing their understanding of teaching, learning and assessment and their practice in the classroom. </a:t>
            </a:r>
            <a:endParaRPr lang="en-IE" sz="2800"/>
          </a:p>
        </p:txBody>
      </p:sp>
    </p:spTree>
    <p:extLst>
      <p:ext uri="{BB962C8B-B14F-4D97-AF65-F5344CB8AC3E}">
        <p14:creationId xmlns:p14="http://schemas.microsoft.com/office/powerpoint/2010/main" val="2157499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EA6ACD65-5050-4B5C-B796-0DA42BB1A304}"/>
              </a:ext>
            </a:extLst>
          </p:cNvPr>
          <p:cNvSpPr>
            <a:spLocks noGrp="1"/>
          </p:cNvSpPr>
          <p:nvPr>
            <p:ph type="title"/>
          </p:nvPr>
        </p:nvSpPr>
        <p:spPr/>
        <p:txBody>
          <a:bodyPr>
            <a:normAutofit/>
          </a:bodyPr>
          <a:lstStyle/>
          <a:p>
            <a:r>
              <a:rPr lang="en-US" sz="4400">
                <a:solidFill>
                  <a:srgbClr val="24647C"/>
                </a:solidFill>
                <a:latin typeface="Arial"/>
                <a:cs typeface="Arial"/>
              </a:rPr>
              <a:t>Supporting the Process</a:t>
            </a:r>
            <a:endParaRPr lang="en-US" sz="4400">
              <a:solidFill>
                <a:srgbClr val="24647C"/>
              </a:solidFill>
            </a:endParaRPr>
          </a:p>
        </p:txBody>
      </p:sp>
      <p:sp>
        <p:nvSpPr>
          <p:cNvPr id="11" name="Content Placeholder 1">
            <a:extLst>
              <a:ext uri="{FF2B5EF4-FFF2-40B4-BE49-F238E27FC236}">
                <a16:creationId xmlns:a16="http://schemas.microsoft.com/office/drawing/2014/main" id="{87B71AE8-BF58-4309-9D16-611300998125}"/>
              </a:ext>
            </a:extLst>
          </p:cNvPr>
          <p:cNvSpPr>
            <a:spLocks noGrp="1"/>
          </p:cNvSpPr>
          <p:nvPr>
            <p:ph idx="1"/>
          </p:nvPr>
        </p:nvSpPr>
        <p:spPr/>
        <p:txBody>
          <a:bodyPr>
            <a:normAutofit/>
          </a:bodyPr>
          <a:lstStyle/>
          <a:p>
            <a:pPr marL="539750" indent="-457200"/>
            <a:r>
              <a:rPr lang="en-US" sz="2800"/>
              <a:t>Today’s learning</a:t>
            </a:r>
          </a:p>
          <a:p>
            <a:pPr marL="539750" indent="-457200"/>
            <a:endParaRPr lang="en-US" sz="2800"/>
          </a:p>
          <a:p>
            <a:pPr marL="539750" indent="-457200"/>
            <a:r>
              <a:rPr lang="en-US" sz="2800"/>
              <a:t>Identify your students’ needs</a:t>
            </a:r>
          </a:p>
          <a:p>
            <a:pPr marL="539750" indent="-457200"/>
            <a:endParaRPr lang="en-US" sz="2800"/>
          </a:p>
          <a:p>
            <a:pPr marL="539750" indent="-457200"/>
            <a:r>
              <a:rPr lang="en-US" sz="2800"/>
              <a:t>What practice will we implement?</a:t>
            </a:r>
          </a:p>
          <a:p>
            <a:pPr marL="539750" indent="-457200"/>
            <a:endParaRPr lang="en-US" sz="2800"/>
          </a:p>
          <a:p>
            <a:pPr marL="539750" indent="-457200"/>
            <a:r>
              <a:rPr lang="en-US" sz="2800"/>
              <a:t>What are our next steps and actions?</a:t>
            </a:r>
          </a:p>
          <a:p>
            <a:endParaRPr lang="en-US"/>
          </a:p>
          <a:p>
            <a:endParaRPr lang="en-US"/>
          </a:p>
        </p:txBody>
      </p:sp>
      <p:pic>
        <p:nvPicPr>
          <p:cNvPr id="2" name="Picture 1">
            <a:extLst>
              <a:ext uri="{FF2B5EF4-FFF2-40B4-BE49-F238E27FC236}">
                <a16:creationId xmlns:a16="http://schemas.microsoft.com/office/drawing/2014/main" id="{07D5639E-261F-6BAA-83F5-EF66B6D89C0B}"/>
              </a:ext>
            </a:extLst>
          </p:cNvPr>
          <p:cNvPicPr>
            <a:picLocks noChangeAspect="1"/>
          </p:cNvPicPr>
          <p:nvPr/>
        </p:nvPicPr>
        <p:blipFill>
          <a:blip r:embed="rId3"/>
          <a:stretch>
            <a:fillRect/>
          </a:stretch>
        </p:blipFill>
        <p:spPr>
          <a:xfrm>
            <a:off x="7965101" y="4439452"/>
            <a:ext cx="2694666" cy="1737511"/>
          </a:xfrm>
          <a:prstGeom prst="rect">
            <a:avLst/>
          </a:prstGeom>
        </p:spPr>
      </p:pic>
      <p:pic>
        <p:nvPicPr>
          <p:cNvPr id="3" name="Picture 2">
            <a:extLst>
              <a:ext uri="{FF2B5EF4-FFF2-40B4-BE49-F238E27FC236}">
                <a16:creationId xmlns:a16="http://schemas.microsoft.com/office/drawing/2014/main" id="{EA9A9D52-82C4-B4F4-F1DD-E3ECEE84B3A1}"/>
              </a:ext>
            </a:extLst>
          </p:cNvPr>
          <p:cNvPicPr>
            <a:picLocks noChangeAspect="1"/>
          </p:cNvPicPr>
          <p:nvPr/>
        </p:nvPicPr>
        <p:blipFill>
          <a:blip r:embed="rId4"/>
          <a:stretch>
            <a:fillRect/>
          </a:stretch>
        </p:blipFill>
        <p:spPr>
          <a:xfrm>
            <a:off x="8083984" y="1163195"/>
            <a:ext cx="2456901" cy="3511600"/>
          </a:xfrm>
          <a:prstGeom prst="rect">
            <a:avLst/>
          </a:prstGeom>
          <a:ln>
            <a:solidFill>
              <a:schemeClr val="tx1"/>
            </a:solidFill>
          </a:ln>
        </p:spPr>
      </p:pic>
    </p:spTree>
    <p:extLst>
      <p:ext uri="{BB962C8B-B14F-4D97-AF65-F5344CB8AC3E}">
        <p14:creationId xmlns:p14="http://schemas.microsoft.com/office/powerpoint/2010/main" val="17672028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4A022A-C02A-3B4F-8A37-4473F0FC4CDA}"/>
              </a:ext>
            </a:extLst>
          </p:cNvPr>
          <p:cNvSpPr>
            <a:spLocks noGrp="1"/>
          </p:cNvSpPr>
          <p:nvPr>
            <p:ph type="title"/>
          </p:nvPr>
        </p:nvSpPr>
        <p:spPr/>
        <p:txBody>
          <a:bodyPr>
            <a:normAutofit/>
          </a:bodyPr>
          <a:lstStyle/>
          <a:p>
            <a:r>
              <a:rPr lang="en-IE" sz="4400">
                <a:solidFill>
                  <a:srgbClr val="24647C"/>
                </a:solidFill>
              </a:rPr>
              <a:t>Looking at Our School (LAOS) 2022</a:t>
            </a:r>
          </a:p>
        </p:txBody>
      </p:sp>
      <p:sp>
        <p:nvSpPr>
          <p:cNvPr id="8" name="Text Placeholder 3" descr="‘Teachers ….. engage in professional learning and professional collaboration’ &#10;">
            <a:extLst>
              <a:ext uri="{FF2B5EF4-FFF2-40B4-BE49-F238E27FC236}">
                <a16:creationId xmlns:a16="http://schemas.microsoft.com/office/drawing/2014/main" id="{5F39CF6E-724D-A832-8690-D81E7575D94A}"/>
              </a:ext>
            </a:extLst>
          </p:cNvPr>
          <p:cNvSpPr txBox="1">
            <a:spLocks/>
          </p:cNvSpPr>
          <p:nvPr/>
        </p:nvSpPr>
        <p:spPr>
          <a:xfrm>
            <a:off x="5874876" y="1594991"/>
            <a:ext cx="4476873" cy="1780578"/>
          </a:xfrm>
          <a:prstGeom prst="roundRect">
            <a:avLst/>
          </a:prstGeom>
          <a:solidFill>
            <a:srgbClr val="EBE0C8"/>
          </a:solidFill>
          <a:ln w="12700" cap="flat" cmpd="sng" algn="ctr">
            <a:solidFill>
              <a:schemeClr val="tx1"/>
            </a:solid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buNone/>
            </a:pPr>
            <a:r>
              <a:rPr lang="en-GB" sz="3200">
                <a:solidFill>
                  <a:schemeClr val="tx1"/>
                </a:solidFill>
              </a:rPr>
              <a:t>‘</a:t>
            </a:r>
            <a:r>
              <a:rPr lang="en-GB" sz="2800">
                <a:solidFill>
                  <a:schemeClr val="tx1"/>
                </a:solidFill>
                <a:latin typeface="Arial" panose="020B0604020202020204" pitchFamily="34" charset="0"/>
                <a:cs typeface="Arial" panose="020B0604020202020204" pitchFamily="34" charset="0"/>
              </a:rPr>
              <a:t>Teachers ….. engage in professional learning and professional collaboration’ </a:t>
            </a:r>
            <a:endParaRPr lang="en-IE" sz="3200">
              <a:solidFill>
                <a:schemeClr val="tx1"/>
              </a:solidFill>
              <a:latin typeface="Arial" panose="020B0604020202020204" pitchFamily="34" charset="0"/>
              <a:cs typeface="Arial" panose="020B0604020202020204" pitchFamily="34" charset="0"/>
            </a:endParaRPr>
          </a:p>
        </p:txBody>
      </p:sp>
      <p:sp>
        <p:nvSpPr>
          <p:cNvPr id="11" name="Text Placeholder 3" descr="‘Teachers work together to devise learning opportunities for students across and beyond the curriculum’&#10;">
            <a:extLst>
              <a:ext uri="{FF2B5EF4-FFF2-40B4-BE49-F238E27FC236}">
                <a16:creationId xmlns:a16="http://schemas.microsoft.com/office/drawing/2014/main" id="{BE378C27-7CB9-58EA-D94F-42097EB5CBFC}"/>
              </a:ext>
            </a:extLst>
          </p:cNvPr>
          <p:cNvSpPr txBox="1">
            <a:spLocks/>
          </p:cNvSpPr>
          <p:nvPr/>
        </p:nvSpPr>
        <p:spPr>
          <a:xfrm>
            <a:off x="5852304" y="3956173"/>
            <a:ext cx="4476873" cy="2079498"/>
          </a:xfrm>
          <a:prstGeom prst="roundRect">
            <a:avLst/>
          </a:prstGeom>
          <a:solidFill>
            <a:srgbClr val="EBE0C8"/>
          </a:solidFill>
          <a:ln w="12700" cap="flat" cmpd="sng" algn="ctr">
            <a:solidFill>
              <a:schemeClr val="tx1"/>
            </a:solid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buNone/>
            </a:pPr>
            <a:r>
              <a:rPr lang="en-GB" sz="2800">
                <a:solidFill>
                  <a:schemeClr val="tx1"/>
                </a:solidFill>
                <a:latin typeface="Arial" panose="020B0604020202020204" pitchFamily="34" charset="0"/>
                <a:cs typeface="Arial" panose="020B0604020202020204" pitchFamily="34" charset="0"/>
              </a:rPr>
              <a:t>‘Teachers work together to devise learning opportunities for students across and beyond the curriculum’</a:t>
            </a:r>
            <a:endParaRPr lang="en-IE" sz="2800">
              <a:solidFill>
                <a:schemeClr val="tx1"/>
              </a:solidFill>
              <a:latin typeface="Arial" panose="020B0604020202020204" pitchFamily="34" charset="0"/>
              <a:cs typeface="Arial" panose="020B0604020202020204" pitchFamily="34" charset="0"/>
            </a:endParaRPr>
          </a:p>
        </p:txBody>
      </p:sp>
      <p:sp>
        <p:nvSpPr>
          <p:cNvPr id="12" name="Arrow: Right 11">
            <a:extLst>
              <a:ext uri="{FF2B5EF4-FFF2-40B4-BE49-F238E27FC236}">
                <a16:creationId xmlns:a16="http://schemas.microsoft.com/office/drawing/2014/main" id="{42BCF8D2-E466-BD81-E4BB-9342285F028E}"/>
              </a:ext>
            </a:extLst>
          </p:cNvPr>
          <p:cNvSpPr/>
          <p:nvPr/>
        </p:nvSpPr>
        <p:spPr>
          <a:xfrm>
            <a:off x="4486696" y="2224271"/>
            <a:ext cx="1237632" cy="438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Arrow: Right 13">
            <a:extLst>
              <a:ext uri="{FF2B5EF4-FFF2-40B4-BE49-F238E27FC236}">
                <a16:creationId xmlns:a16="http://schemas.microsoft.com/office/drawing/2014/main" id="{BBA22C52-1CE4-1545-03D0-B62BA5D227E2}"/>
              </a:ext>
            </a:extLst>
          </p:cNvPr>
          <p:cNvSpPr/>
          <p:nvPr/>
        </p:nvSpPr>
        <p:spPr>
          <a:xfrm>
            <a:off x="4486696" y="4598573"/>
            <a:ext cx="1237632" cy="438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descr="Image of Looking at Our Schools 2022">
            <a:extLst>
              <a:ext uri="{FF2B5EF4-FFF2-40B4-BE49-F238E27FC236}">
                <a16:creationId xmlns:a16="http://schemas.microsoft.com/office/drawing/2014/main" id="{17ABDAF7-E0E0-04AC-BAF4-A9492E0C0B67}"/>
              </a:ext>
            </a:extLst>
          </p:cNvPr>
          <p:cNvPicPr>
            <a:picLocks noChangeAspect="1"/>
          </p:cNvPicPr>
          <p:nvPr/>
        </p:nvPicPr>
        <p:blipFill>
          <a:blip r:embed="rId3"/>
          <a:stretch>
            <a:fillRect/>
          </a:stretch>
        </p:blipFill>
        <p:spPr>
          <a:xfrm>
            <a:off x="1673997" y="1862995"/>
            <a:ext cx="2495898" cy="35939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6336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descr="&quot;The most valuable resource that all teachers have is each other. Without collaboration, our growth is limited to our own perspectives.​&quot;&#10;Robert John Meehan ">
            <a:extLst>
              <a:ext uri="{FF2B5EF4-FFF2-40B4-BE49-F238E27FC236}">
                <a16:creationId xmlns:a16="http://schemas.microsoft.com/office/drawing/2014/main" id="{96B2E96A-19FD-B648-B900-9675533443D0}"/>
              </a:ext>
            </a:extLst>
          </p:cNvPr>
          <p:cNvSpPr txBox="1">
            <a:spLocks/>
          </p:cNvSpPr>
          <p:nvPr/>
        </p:nvSpPr>
        <p:spPr>
          <a:xfrm>
            <a:off x="2095500" y="1925763"/>
            <a:ext cx="8001000" cy="3006474"/>
          </a:xfrm>
          <a:prstGeom prst="roundRect">
            <a:avLst/>
          </a:prstGeom>
          <a:ln w="12700" cap="flat" cmpd="sng" algn="ctr">
            <a:solidFill>
              <a:schemeClr val="tx1"/>
            </a:solid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nSpc>
                <a:spcPct val="100000"/>
              </a:lnSpc>
              <a:buNone/>
            </a:pPr>
            <a:r>
              <a:rPr lang="en-GB" sz="2800">
                <a:solidFill>
                  <a:srgbClr val="FFFFFF"/>
                </a:solidFill>
                <a:latin typeface="Arial" panose="020B0604020202020204" pitchFamily="34" charset="0"/>
                <a:ea typeface="Segoe UI"/>
                <a:cs typeface="Arial" panose="020B0604020202020204" pitchFamily="34" charset="0"/>
              </a:rPr>
              <a:t>The most valuable resource that all teachers have is each other. Without collaboration, our growth is limited to our own perspectives.</a:t>
            </a:r>
            <a:r>
              <a:rPr lang="en-US" sz="2800">
                <a:latin typeface="Arial" panose="020B0604020202020204" pitchFamily="34" charset="0"/>
                <a:ea typeface="Segoe UI"/>
                <a:cs typeface="Arial" panose="020B0604020202020204" pitchFamily="34" charset="0"/>
              </a:rPr>
              <a:t>​</a:t>
            </a:r>
          </a:p>
          <a:p>
            <a:pPr marL="0" indent="0" algn="r">
              <a:buNone/>
            </a:pPr>
            <a:r>
              <a:rPr lang="en-GB" sz="2400">
                <a:solidFill>
                  <a:srgbClr val="FFFFFF"/>
                </a:solidFill>
                <a:latin typeface="Arial" panose="020B0604020202020204" pitchFamily="34" charset="0"/>
                <a:ea typeface="Segoe UI"/>
                <a:cs typeface="Arial" panose="020B0604020202020204" pitchFamily="34" charset="0"/>
              </a:rPr>
              <a:t>Robert John Meehan </a:t>
            </a:r>
            <a:r>
              <a:rPr lang="en-IE" sz="2400">
                <a:latin typeface="Arial Body"/>
                <a:ea typeface="Segoe UI"/>
                <a:cs typeface="Segoe UI"/>
              </a:rPr>
              <a:t>​</a:t>
            </a:r>
            <a:endParaRPr lang="en-US" sz="2400"/>
          </a:p>
        </p:txBody>
      </p:sp>
      <p:sp>
        <p:nvSpPr>
          <p:cNvPr id="2" name="Title 1">
            <a:extLst>
              <a:ext uri="{FF2B5EF4-FFF2-40B4-BE49-F238E27FC236}">
                <a16:creationId xmlns:a16="http://schemas.microsoft.com/office/drawing/2014/main" id="{D1A5A639-955D-09E7-3FC6-7C91BF3E26A1}"/>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9F70E3F5-4F39-B052-5505-0567C447F022}"/>
              </a:ext>
            </a:extLst>
          </p:cNvPr>
          <p:cNvSpPr>
            <a:spLocks noGrp="1"/>
          </p:cNvSpPr>
          <p:nvPr>
            <p:ph idx="1"/>
          </p:nvPr>
        </p:nvSpPr>
        <p:spPr/>
        <p:txBody>
          <a:bodyPr/>
          <a:lstStyle/>
          <a:p>
            <a:endParaRPr lang="en-IE"/>
          </a:p>
        </p:txBody>
      </p:sp>
    </p:spTree>
    <p:extLst>
      <p:ext uri="{BB962C8B-B14F-4D97-AF65-F5344CB8AC3E}">
        <p14:creationId xmlns:p14="http://schemas.microsoft.com/office/powerpoint/2010/main" val="2943913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57456-750B-4816-A1D5-5245BE13399E}"/>
              </a:ext>
            </a:extLst>
          </p:cNvPr>
          <p:cNvSpPr>
            <a:spLocks noGrp="1"/>
          </p:cNvSpPr>
          <p:nvPr>
            <p:ph type="title"/>
          </p:nvPr>
        </p:nvSpPr>
        <p:spPr/>
        <p:txBody>
          <a:bodyPr>
            <a:normAutofit/>
          </a:bodyPr>
          <a:lstStyle/>
          <a:p>
            <a:r>
              <a:rPr lang="en-IE" sz="4400">
                <a:solidFill>
                  <a:srgbClr val="24647C"/>
                </a:solidFill>
                <a:latin typeface="Arial" panose="020B0604020202020204" pitchFamily="34" charset="0"/>
                <a:cs typeface="Arial" panose="020B0604020202020204" pitchFamily="34" charset="0"/>
              </a:rPr>
              <a:t>Learning Intention</a:t>
            </a:r>
          </a:p>
        </p:txBody>
      </p:sp>
      <p:sp>
        <p:nvSpPr>
          <p:cNvPr id="3" name="Content Placeholder 2">
            <a:extLst>
              <a:ext uri="{FF2B5EF4-FFF2-40B4-BE49-F238E27FC236}">
                <a16:creationId xmlns:a16="http://schemas.microsoft.com/office/drawing/2014/main" id="{F7E76507-6903-4ED3-AAAF-15B63190B4B1}"/>
              </a:ext>
            </a:extLst>
          </p:cNvPr>
          <p:cNvSpPr>
            <a:spLocks noGrp="1"/>
          </p:cNvSpPr>
          <p:nvPr>
            <p:ph idx="1"/>
          </p:nvPr>
        </p:nvSpPr>
        <p:spPr>
          <a:xfrm>
            <a:off x="797514" y="1503968"/>
            <a:ext cx="10515600" cy="4351338"/>
          </a:xfrm>
        </p:spPr>
        <p:txBody>
          <a:bodyPr>
            <a:normAutofit/>
          </a:bodyPr>
          <a:lstStyle/>
          <a:p>
            <a:pPr marL="0" indent="0">
              <a:lnSpc>
                <a:spcPct val="150000"/>
              </a:lnSpc>
              <a:buNone/>
            </a:pPr>
            <a:r>
              <a:rPr lang="en-GB" sz="2800"/>
              <a:t>To develop our understanding of how our classroom approaches to learning and teaching can support all students, including students engaging with the L2LP</a:t>
            </a:r>
          </a:p>
          <a:p>
            <a:pPr marL="0" indent="0" fontAlgn="ctr">
              <a:spcBef>
                <a:spcPts val="0"/>
              </a:spcBef>
              <a:buNone/>
            </a:pPr>
            <a:endParaRPr lang="en-IE" sz="2800">
              <a:latin typeface="Arial"/>
              <a:ea typeface="Calibri" panose="020F0502020204030204" pitchFamily="34" charset="0"/>
              <a:cs typeface="Arial"/>
            </a:endParaRPr>
          </a:p>
          <a:p>
            <a:pPr fontAlgn="ctr">
              <a:spcBef>
                <a:spcPts val="0"/>
              </a:spcBef>
              <a:buFont typeface="Wingdings" panose="05000000000000000000" pitchFamily="2" charset="2"/>
              <a:buChar char="Ø"/>
            </a:pPr>
            <a:endParaRPr lang="en-IE" sz="2800" b="1">
              <a:latin typeface="Arial"/>
              <a:ea typeface="Calibri" panose="020F0502020204030204" pitchFamily="34" charset="0"/>
              <a:cs typeface="Arial"/>
            </a:endParaRPr>
          </a:p>
          <a:p>
            <a:pPr marL="0" indent="0" fontAlgn="ctr">
              <a:spcBef>
                <a:spcPts val="0"/>
              </a:spcBef>
              <a:buNone/>
            </a:pPr>
            <a:endParaRPr lang="en-IE" sz="2800" b="1">
              <a:latin typeface="Arial"/>
              <a:ea typeface="Calibri" panose="020F0502020204030204" pitchFamily="34" charset="0"/>
              <a:cs typeface="Arial"/>
            </a:endParaRPr>
          </a:p>
          <a:p>
            <a:pPr fontAlgn="ctr">
              <a:spcBef>
                <a:spcPts val="0"/>
              </a:spcBef>
              <a:buFont typeface="Wingdings" panose="05000000000000000000" pitchFamily="2" charset="2"/>
              <a:buChar char="Ø"/>
            </a:pPr>
            <a:endParaRPr lang="en-IE" sz="2800">
              <a:latin typeface="Arial" panose="020B0604020202020204" pitchFamily="34" charset="0"/>
              <a:cs typeface="Arial" panose="020B0604020202020204" pitchFamily="34" charset="0"/>
            </a:endParaRPr>
          </a:p>
          <a:p>
            <a:pPr fontAlgn="ctr">
              <a:spcBef>
                <a:spcPts val="0"/>
              </a:spcBef>
              <a:buFont typeface="+mj-lt"/>
              <a:buAutoNum type="arabicPeriod" startAt="2"/>
            </a:pPr>
            <a:endParaRPr lang="en-IE" sz="2800">
              <a:latin typeface="Arial" panose="020B0604020202020204" pitchFamily="34" charset="0"/>
              <a:cs typeface="Arial" panose="020B0604020202020204" pitchFamily="34" charset="0"/>
            </a:endParaRPr>
          </a:p>
          <a:p>
            <a:endParaRPr lang="en-IE"/>
          </a:p>
        </p:txBody>
      </p:sp>
      <p:pic>
        <p:nvPicPr>
          <p:cNvPr id="4" name="Picture 3" descr="Framework for Junior Cycle 2015 document image">
            <a:extLst>
              <a:ext uri="{FF2B5EF4-FFF2-40B4-BE49-F238E27FC236}">
                <a16:creationId xmlns:a16="http://schemas.microsoft.com/office/drawing/2014/main" id="{3F1357A0-8652-0755-C583-948497356654}"/>
              </a:ext>
            </a:extLst>
          </p:cNvPr>
          <p:cNvPicPr>
            <a:picLocks noChangeAspect="1"/>
          </p:cNvPicPr>
          <p:nvPr/>
        </p:nvPicPr>
        <p:blipFill>
          <a:blip r:embed="rId3"/>
          <a:stretch>
            <a:fillRect/>
          </a:stretch>
        </p:blipFill>
        <p:spPr>
          <a:xfrm>
            <a:off x="3025188" y="3720264"/>
            <a:ext cx="1766901" cy="2507859"/>
          </a:xfrm>
          <a:prstGeom prst="rect">
            <a:avLst/>
          </a:prstGeom>
          <a:ln w="9525">
            <a:solidFill>
              <a:schemeClr val="tx1"/>
            </a:solidFill>
          </a:ln>
          <a:effectLst>
            <a:outerShdw blurRad="50800" dist="38100" dir="2700000" algn="tl" rotWithShape="0">
              <a:prstClr val="black">
                <a:alpha val="40000"/>
              </a:prstClr>
            </a:outerShdw>
          </a:effectLst>
        </p:spPr>
      </p:pic>
      <p:pic>
        <p:nvPicPr>
          <p:cNvPr id="5" name="Picture 4" descr="L2LP guidelines document image">
            <a:extLst>
              <a:ext uri="{FF2B5EF4-FFF2-40B4-BE49-F238E27FC236}">
                <a16:creationId xmlns:a16="http://schemas.microsoft.com/office/drawing/2014/main" id="{62BE3AE6-F34D-E135-6E6E-CE672EC707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19762" y="3590234"/>
            <a:ext cx="1773492" cy="25078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564424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of framework with national qualifications">
            <a:extLst>
              <a:ext uri="{FF2B5EF4-FFF2-40B4-BE49-F238E27FC236}">
                <a16:creationId xmlns:a16="http://schemas.microsoft.com/office/drawing/2014/main" id="{0216D9CA-4089-DA91-E373-426A8AC14FA6}"/>
              </a:ext>
            </a:extLst>
          </p:cNvPr>
          <p:cNvPicPr>
            <a:picLocks noChangeAspect="1"/>
          </p:cNvPicPr>
          <p:nvPr/>
        </p:nvPicPr>
        <p:blipFill>
          <a:blip r:embed="rId3"/>
          <a:stretch>
            <a:fillRect/>
          </a:stretch>
        </p:blipFill>
        <p:spPr>
          <a:xfrm>
            <a:off x="6555191" y="2187891"/>
            <a:ext cx="5179609" cy="2677102"/>
          </a:xfrm>
          <a:prstGeom prst="rect">
            <a:avLst/>
          </a:prstGeom>
          <a:ln w="6350" cap="sq">
            <a:solidFill>
              <a:schemeClr val="tx1"/>
            </a:solidFill>
            <a:prstDash val="solid"/>
            <a:miter lim="800000"/>
          </a:ln>
          <a:effectLst>
            <a:outerShdw blurRad="50800" dist="38100" dir="2700000" algn="tl" rotWithShape="0">
              <a:prstClr val="black">
                <a:alpha val="40000"/>
              </a:prstClr>
            </a:outerShdw>
          </a:effectLst>
        </p:spPr>
      </p:pic>
      <p:sp>
        <p:nvSpPr>
          <p:cNvPr id="3" name="Title 2">
            <a:extLst>
              <a:ext uri="{FF2B5EF4-FFF2-40B4-BE49-F238E27FC236}">
                <a16:creationId xmlns:a16="http://schemas.microsoft.com/office/drawing/2014/main" id="{7D7046DB-9462-4FA1-B8C6-50F42970FC8B}"/>
              </a:ext>
            </a:extLst>
          </p:cNvPr>
          <p:cNvSpPr>
            <a:spLocks noGrp="1"/>
          </p:cNvSpPr>
          <p:nvPr>
            <p:ph type="title"/>
          </p:nvPr>
        </p:nvSpPr>
        <p:spPr/>
        <p:txBody>
          <a:bodyPr>
            <a:normAutofit/>
          </a:bodyPr>
          <a:lstStyle/>
          <a:p>
            <a:r>
              <a:rPr lang="en-IE" sz="4400">
                <a:solidFill>
                  <a:srgbClr val="24647C"/>
                </a:solidFill>
                <a:ea typeface="Arial"/>
                <a:sym typeface="Arial"/>
              </a:rPr>
              <a:t>What are Level 2 Learning Programmes?</a:t>
            </a:r>
            <a:endParaRPr lang="en-IE" sz="4400">
              <a:solidFill>
                <a:srgbClr val="24647C"/>
              </a:solidFill>
            </a:endParaRPr>
          </a:p>
        </p:txBody>
      </p:sp>
      <p:sp>
        <p:nvSpPr>
          <p:cNvPr id="2" name="Content Placeholder 1">
            <a:extLst>
              <a:ext uri="{FF2B5EF4-FFF2-40B4-BE49-F238E27FC236}">
                <a16:creationId xmlns:a16="http://schemas.microsoft.com/office/drawing/2014/main" id="{ED3A767E-239E-4321-BCCD-429BB8E4C32B}"/>
              </a:ext>
            </a:extLst>
          </p:cNvPr>
          <p:cNvSpPr>
            <a:spLocks noGrp="1"/>
          </p:cNvSpPr>
          <p:nvPr>
            <p:ph idx="1"/>
          </p:nvPr>
        </p:nvSpPr>
        <p:spPr/>
        <p:txBody>
          <a:bodyPr/>
          <a:lstStyle/>
          <a:p>
            <a:endParaRPr lang="en-US" sz="1600">
              <a:solidFill>
                <a:prstClr val="black"/>
              </a:solidFill>
              <a:latin typeface="Calibri"/>
            </a:endParaRPr>
          </a:p>
          <a:p>
            <a:endParaRPr lang="en-IE"/>
          </a:p>
        </p:txBody>
      </p:sp>
      <p:sp>
        <p:nvSpPr>
          <p:cNvPr id="6" name="Content Placeholder 1">
            <a:extLst>
              <a:ext uri="{FF2B5EF4-FFF2-40B4-BE49-F238E27FC236}">
                <a16:creationId xmlns:a16="http://schemas.microsoft.com/office/drawing/2014/main" id="{8CC5E0FC-4E5B-9DD1-ACCE-6F1DF725D096}"/>
              </a:ext>
            </a:extLst>
          </p:cNvPr>
          <p:cNvSpPr txBox="1">
            <a:spLocks/>
          </p:cNvSpPr>
          <p:nvPr/>
        </p:nvSpPr>
        <p:spPr>
          <a:xfrm>
            <a:off x="304800" y="1899772"/>
            <a:ext cx="5569294" cy="4581997"/>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Arial" panose="020B0604020202020204" pitchFamily="34" charset="0"/>
                <a:ea typeface="+mn-ea"/>
                <a:cs typeface="Arial" panose="020B0604020202020204" pitchFamily="34" charset="0"/>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None/>
            </a:pPr>
            <a:r>
              <a:rPr lang="en-GB" sz="2400">
                <a:solidFill>
                  <a:srgbClr val="1987A8"/>
                </a:solidFill>
                <a:latin typeface="+mn-lt"/>
              </a:rPr>
              <a:t>“(L2LPs) are suited to </a:t>
            </a:r>
            <a:r>
              <a:rPr lang="en-GB" sz="2400" b="1">
                <a:solidFill>
                  <a:srgbClr val="1987A8"/>
                </a:solidFill>
                <a:latin typeface="+mn-lt"/>
              </a:rPr>
              <a:t>students with general learning disabilities in the higher functioning moderate and low functioning mild categories</a:t>
            </a:r>
            <a:r>
              <a:rPr lang="en-GB" sz="2400">
                <a:solidFill>
                  <a:srgbClr val="1987A8"/>
                </a:solidFill>
                <a:latin typeface="+mn-lt"/>
              </a:rPr>
              <a:t>.  The special needs of these students is such as to prevent them from accessing </a:t>
            </a:r>
            <a:r>
              <a:rPr lang="en-GB" sz="2400" b="1">
                <a:solidFill>
                  <a:srgbClr val="1987A8"/>
                </a:solidFill>
                <a:latin typeface="+mn-lt"/>
              </a:rPr>
              <a:t>some or all </a:t>
            </a:r>
            <a:r>
              <a:rPr lang="en-GB" sz="2400">
                <a:solidFill>
                  <a:srgbClr val="1987A8"/>
                </a:solidFill>
                <a:latin typeface="+mn-lt"/>
              </a:rPr>
              <a:t>of the subjects and short courses on offer at junior cycle that are broadly aligned with Level 3 NFQ.”</a:t>
            </a:r>
            <a:r>
              <a:rPr lang="en-IE" sz="2400">
                <a:solidFill>
                  <a:srgbClr val="1987A8"/>
                </a:solidFill>
                <a:latin typeface="+mn-lt"/>
              </a:rPr>
              <a:t>  </a:t>
            </a:r>
            <a:br>
              <a:rPr lang="en-IE" sz="2400">
                <a:solidFill>
                  <a:srgbClr val="1987A8"/>
                </a:solidFill>
              </a:rPr>
            </a:br>
            <a:endParaRPr lang="en-GB" sz="2400">
              <a:solidFill>
                <a:srgbClr val="1987A8"/>
              </a:solidFill>
              <a:latin typeface="+mn-lt"/>
            </a:endParaRPr>
          </a:p>
          <a:p>
            <a:pPr marL="0" indent="0" algn="r">
              <a:buNone/>
            </a:pPr>
            <a:r>
              <a:rPr lang="en-GB" sz="2400">
                <a:solidFill>
                  <a:srgbClr val="1987A8"/>
                </a:solidFill>
                <a:latin typeface="+mn-lt"/>
              </a:rPr>
              <a:t>(Framework for Junior Cycle 2015, p23)</a:t>
            </a:r>
          </a:p>
          <a:p>
            <a:pPr marL="0" indent="0">
              <a:buNone/>
            </a:pPr>
            <a:br>
              <a:rPr lang="en-GB" sz="2400">
                <a:latin typeface="+mn-lt"/>
              </a:rPr>
            </a:br>
            <a:endParaRPr lang="en-IE" sz="2400"/>
          </a:p>
        </p:txBody>
      </p:sp>
      <p:sp>
        <p:nvSpPr>
          <p:cNvPr id="9" name="Oval 8">
            <a:extLst>
              <a:ext uri="{FF2B5EF4-FFF2-40B4-BE49-F238E27FC236}">
                <a16:creationId xmlns:a16="http://schemas.microsoft.com/office/drawing/2014/main" id="{04D8479D-6255-238C-95F3-E6D8DC443D19}"/>
              </a:ext>
            </a:extLst>
          </p:cNvPr>
          <p:cNvSpPr/>
          <p:nvPr/>
        </p:nvSpPr>
        <p:spPr>
          <a:xfrm rot="1623157">
            <a:off x="7156345" y="3807031"/>
            <a:ext cx="2118307" cy="609598"/>
          </a:xfrm>
          <a:prstGeom prst="ellipse">
            <a:avLst/>
          </a:prstGeom>
          <a:noFill/>
          <a:ln w="57150">
            <a:solidFill>
              <a:srgbClr val="F57C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E"/>
          </a:p>
        </p:txBody>
      </p:sp>
    </p:spTree>
    <p:extLst>
      <p:ext uri="{BB962C8B-B14F-4D97-AF65-F5344CB8AC3E}">
        <p14:creationId xmlns:p14="http://schemas.microsoft.com/office/powerpoint/2010/main" val="3073235372"/>
      </p:ext>
    </p:extLst>
  </p:cSld>
  <p:clrMapOvr>
    <a:masterClrMapping/>
  </p:clrMapOvr>
  <mc:AlternateContent xmlns:mc="http://schemas.openxmlformats.org/markup-compatibility/2006" xmlns:p14="http://schemas.microsoft.com/office/powerpoint/2010/main">
    <mc:Choice Requires="p14">
      <p:transition spd="med" p14:dur="700" advTm="32423">
        <p:fade/>
      </p:transition>
    </mc:Choice>
    <mc:Fallback xmlns="">
      <p:transition spd="med" advTm="32423">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0F8064-36BD-454B-85EE-BA14DA22FD47}"/>
              </a:ext>
            </a:extLst>
          </p:cNvPr>
          <p:cNvSpPr>
            <a:spLocks noGrp="1"/>
          </p:cNvSpPr>
          <p:nvPr>
            <p:ph type="title"/>
          </p:nvPr>
        </p:nvSpPr>
        <p:spPr/>
        <p:txBody>
          <a:bodyPr>
            <a:normAutofit/>
          </a:bodyPr>
          <a:lstStyle/>
          <a:p>
            <a:r>
              <a:rPr lang="en-IE" sz="4400">
                <a:solidFill>
                  <a:srgbClr val="24647C"/>
                </a:solidFill>
                <a:ea typeface="Arial"/>
                <a:sym typeface="Arial"/>
              </a:rPr>
              <a:t>What are Level 2 Learning Programmes?</a:t>
            </a:r>
            <a:endParaRPr lang="en-IE" sz="4400">
              <a:solidFill>
                <a:srgbClr val="24647C"/>
              </a:solidFill>
            </a:endParaRPr>
          </a:p>
        </p:txBody>
      </p:sp>
      <p:sp>
        <p:nvSpPr>
          <p:cNvPr id="20" name="Content Placeholder 19">
            <a:extLst>
              <a:ext uri="{FF2B5EF4-FFF2-40B4-BE49-F238E27FC236}">
                <a16:creationId xmlns:a16="http://schemas.microsoft.com/office/drawing/2014/main" id="{DB452A8B-D06E-2F22-244A-E9B78D57B124}"/>
              </a:ext>
            </a:extLst>
          </p:cNvPr>
          <p:cNvSpPr>
            <a:spLocks noGrp="1"/>
          </p:cNvSpPr>
          <p:nvPr>
            <p:ph idx="1"/>
          </p:nvPr>
        </p:nvSpPr>
        <p:spPr/>
        <p:txBody>
          <a:bodyPr/>
          <a:lstStyle/>
          <a:p>
            <a:endParaRPr lang="en-IE"/>
          </a:p>
        </p:txBody>
      </p:sp>
      <p:sp>
        <p:nvSpPr>
          <p:cNvPr id="4" name="Shape 364">
            <a:extLst>
              <a:ext uri="{FF2B5EF4-FFF2-40B4-BE49-F238E27FC236}">
                <a16:creationId xmlns:a16="http://schemas.microsoft.com/office/drawing/2014/main" id="{D60DB220-EF33-4459-96C3-6679557A104E}"/>
              </a:ext>
            </a:extLst>
          </p:cNvPr>
          <p:cNvSpPr txBox="1">
            <a:spLocks/>
          </p:cNvSpPr>
          <p:nvPr/>
        </p:nvSpPr>
        <p:spPr>
          <a:xfrm>
            <a:off x="2991479" y="1462671"/>
            <a:ext cx="3551557" cy="884083"/>
          </a:xfrm>
          <a:prstGeom prst="rect">
            <a:avLst/>
          </a:prstGeom>
          <a:noFill/>
          <a:ln>
            <a:noFill/>
          </a:ln>
        </p:spPr>
        <p:txBody>
          <a:bodyPr spcFirstLastPara="1" vert="horz" wrap="square" lIns="91425" tIns="91425" rIns="91425" bIns="91425" rtlCol="0" anchor="t" anchorCtr="0">
            <a:noAutofit/>
          </a:bodyPr>
          <a:lstStyle>
            <a:lvl1pPr marL="128582" indent="-128582" algn="l" defTabSz="514325" rtl="0" eaLnBrk="1" latinLnBrk="0" hangingPunct="1">
              <a:lnSpc>
                <a:spcPct val="90000"/>
              </a:lnSpc>
              <a:spcBef>
                <a:spcPts val="563"/>
              </a:spcBef>
              <a:buFont typeface="Arial" panose="020B0604020202020204" pitchFamily="34" charset="0"/>
              <a:buChar char="•"/>
              <a:defRPr sz="1575" kern="1200">
                <a:solidFill>
                  <a:schemeClr val="tx1"/>
                </a:solidFill>
                <a:latin typeface="Arial" panose="020B0604020202020204" pitchFamily="34" charset="0"/>
                <a:ea typeface="+mn-ea"/>
                <a:cs typeface="Arial" panose="020B0604020202020204" pitchFamily="34" charset="0"/>
              </a:defRPr>
            </a:lvl1pPr>
            <a:lvl2pPr marL="385745" indent="-128582" algn="l" defTabSz="514325" rtl="0" eaLnBrk="1" latinLnBrk="0" hangingPunct="1">
              <a:lnSpc>
                <a:spcPct val="90000"/>
              </a:lnSpc>
              <a:spcBef>
                <a:spcPts val="281"/>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642906" indent="-128582" algn="l" defTabSz="514325"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3pPr>
            <a:lvl4pPr marL="900068"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4pPr>
            <a:lvl5pPr marL="1157230"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5pPr>
            <a:lvl6pPr marL="1414393"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54"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17"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80"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lnSpc>
                <a:spcPct val="100000"/>
              </a:lnSpc>
              <a:spcBef>
                <a:spcPts val="0"/>
              </a:spcBef>
              <a:buClr>
                <a:srgbClr val="800080"/>
              </a:buClr>
              <a:buSzPts val="2000"/>
              <a:buNone/>
              <a:defRPr/>
            </a:pPr>
            <a:r>
              <a:rPr lang="en-GB" sz="2400">
                <a:solidFill>
                  <a:srgbClr val="1987A8"/>
                </a:solidFill>
                <a:ea typeface="Arial"/>
                <a:sym typeface="Arial"/>
              </a:rPr>
              <a:t>There are 5 Priority Learning Units (PLUs)</a:t>
            </a:r>
            <a:endParaRPr lang="en-GB" sz="2400">
              <a:solidFill>
                <a:srgbClr val="1987A8"/>
              </a:solidFill>
              <a:sym typeface="Arial"/>
            </a:endParaRPr>
          </a:p>
          <a:p>
            <a:pPr marL="0" indent="0" algn="ctr">
              <a:lnSpc>
                <a:spcPct val="100000"/>
              </a:lnSpc>
              <a:spcBef>
                <a:spcPts val="480"/>
              </a:spcBef>
              <a:buClr>
                <a:srgbClr val="800080"/>
              </a:buClr>
              <a:buNone/>
              <a:defRPr/>
            </a:pPr>
            <a:endParaRPr lang="en-GB">
              <a:solidFill>
                <a:prstClr val="black"/>
              </a:solidFill>
              <a:latin typeface="Calibri" panose="020F0502020204030204"/>
              <a:sym typeface="Arial"/>
            </a:endParaRPr>
          </a:p>
        </p:txBody>
      </p:sp>
      <p:sp>
        <p:nvSpPr>
          <p:cNvPr id="9" name="Shape 369" descr="Communication and Literacy&#10;">
            <a:extLst>
              <a:ext uri="{FF2B5EF4-FFF2-40B4-BE49-F238E27FC236}">
                <a16:creationId xmlns:a16="http://schemas.microsoft.com/office/drawing/2014/main" id="{C72029BE-5133-4E09-B057-36351F51D575}"/>
              </a:ext>
            </a:extLst>
          </p:cNvPr>
          <p:cNvSpPr txBox="1"/>
          <p:nvPr/>
        </p:nvSpPr>
        <p:spPr>
          <a:xfrm>
            <a:off x="2596120" y="2646228"/>
            <a:ext cx="4428000" cy="576000"/>
          </a:xfrm>
          <a:prstGeom prst="rect">
            <a:avLst/>
          </a:prstGeom>
          <a:solidFill>
            <a:srgbClr val="3095C8"/>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algn="ctr" defTabSz="914400">
              <a:buClr>
                <a:prstClr val="black"/>
              </a:buClr>
              <a:defRPr/>
            </a:pPr>
            <a:r>
              <a:rPr lang="en-US" sz="2400" b="1">
                <a:solidFill>
                  <a:prstClr val="white"/>
                </a:solidFill>
                <a:latin typeface="Arial" panose="020B0604020202020204" pitchFamily="34" charset="0"/>
                <a:ea typeface="Arial"/>
                <a:cs typeface="Arial" panose="020B0604020202020204" pitchFamily="34" charset="0"/>
                <a:sym typeface="Arial"/>
              </a:rPr>
              <a:t>Communication and Literacy</a:t>
            </a:r>
            <a:endParaRPr b="1">
              <a:solidFill>
                <a:prstClr val="white"/>
              </a:solidFill>
              <a:latin typeface="Arial" panose="020B0604020202020204" pitchFamily="34" charset="0"/>
              <a:cs typeface="Arial" panose="020B0604020202020204" pitchFamily="34" charset="0"/>
              <a:sym typeface="Arial"/>
            </a:endParaRPr>
          </a:p>
        </p:txBody>
      </p:sp>
      <p:sp>
        <p:nvSpPr>
          <p:cNvPr id="8" name="Shape 368" descr="Numeracy&#10;">
            <a:extLst>
              <a:ext uri="{FF2B5EF4-FFF2-40B4-BE49-F238E27FC236}">
                <a16:creationId xmlns:a16="http://schemas.microsoft.com/office/drawing/2014/main" id="{7ABB7B3C-C59A-41F6-AF12-F38E595E50FB}"/>
              </a:ext>
            </a:extLst>
          </p:cNvPr>
          <p:cNvSpPr txBox="1"/>
          <p:nvPr/>
        </p:nvSpPr>
        <p:spPr>
          <a:xfrm>
            <a:off x="2596113" y="3321026"/>
            <a:ext cx="4428000" cy="576000"/>
          </a:xfrm>
          <a:prstGeom prst="rect">
            <a:avLst/>
          </a:prstGeom>
          <a:solidFill>
            <a:srgbClr val="77B23C"/>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algn="ctr" defTabSz="914400">
              <a:buClr>
                <a:prstClr val="black"/>
              </a:buClr>
              <a:defRPr/>
            </a:pPr>
            <a:r>
              <a:rPr lang="en-US" sz="2400" b="1">
                <a:solidFill>
                  <a:prstClr val="white"/>
                </a:solidFill>
                <a:latin typeface="Arial" panose="020B0604020202020204" pitchFamily="34" charset="0"/>
                <a:ea typeface="Arial"/>
                <a:cs typeface="Arial" panose="020B0604020202020204" pitchFamily="34" charset="0"/>
                <a:sym typeface="Arial"/>
              </a:rPr>
              <a:t>Numeracy</a:t>
            </a:r>
            <a:endParaRPr sz="2400" b="1">
              <a:solidFill>
                <a:prstClr val="white"/>
              </a:solidFill>
              <a:latin typeface="Arial" panose="020B0604020202020204" pitchFamily="34" charset="0"/>
              <a:cs typeface="Arial" panose="020B0604020202020204" pitchFamily="34" charset="0"/>
              <a:sym typeface="Arial"/>
            </a:endParaRPr>
          </a:p>
        </p:txBody>
      </p:sp>
      <p:sp>
        <p:nvSpPr>
          <p:cNvPr id="6" name="Shape 366" descr="Personal Care&#10;">
            <a:extLst>
              <a:ext uri="{FF2B5EF4-FFF2-40B4-BE49-F238E27FC236}">
                <a16:creationId xmlns:a16="http://schemas.microsoft.com/office/drawing/2014/main" id="{FDF9A956-AAB8-4DEB-81EF-EB4DE763FCB0}"/>
              </a:ext>
            </a:extLst>
          </p:cNvPr>
          <p:cNvSpPr txBox="1"/>
          <p:nvPr/>
        </p:nvSpPr>
        <p:spPr>
          <a:xfrm>
            <a:off x="2596113" y="3997595"/>
            <a:ext cx="4428000" cy="576000"/>
          </a:xfrm>
          <a:prstGeom prst="rect">
            <a:avLst/>
          </a:prstGeom>
          <a:solidFill>
            <a:srgbClr val="E7732F"/>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algn="ctr" defTabSz="914400">
              <a:buClr>
                <a:prstClr val="black"/>
              </a:buClr>
              <a:defRPr/>
            </a:pPr>
            <a:r>
              <a:rPr lang="en-US" sz="2400" b="1">
                <a:solidFill>
                  <a:prstClr val="white"/>
                </a:solidFill>
                <a:latin typeface="Arial" panose="020B0604020202020204" pitchFamily="34" charset="0"/>
                <a:ea typeface="Arial"/>
                <a:cs typeface="Arial" panose="020B0604020202020204" pitchFamily="34" charset="0"/>
                <a:sym typeface="Arial"/>
              </a:rPr>
              <a:t>Personal Care</a:t>
            </a:r>
            <a:endParaRPr b="1">
              <a:solidFill>
                <a:prstClr val="white"/>
              </a:solidFill>
              <a:latin typeface="Arial" panose="020B0604020202020204" pitchFamily="34" charset="0"/>
              <a:cs typeface="Arial" panose="020B0604020202020204" pitchFamily="34" charset="0"/>
              <a:sym typeface="Arial"/>
            </a:endParaRPr>
          </a:p>
        </p:txBody>
      </p:sp>
      <p:sp>
        <p:nvSpPr>
          <p:cNvPr id="5" name="Shape 365" descr="Living in the Community&#10;">
            <a:extLst>
              <a:ext uri="{FF2B5EF4-FFF2-40B4-BE49-F238E27FC236}">
                <a16:creationId xmlns:a16="http://schemas.microsoft.com/office/drawing/2014/main" id="{6ED2A3E2-4E25-4158-A2F7-70FD00659E1D}"/>
              </a:ext>
            </a:extLst>
          </p:cNvPr>
          <p:cNvSpPr txBox="1"/>
          <p:nvPr/>
        </p:nvSpPr>
        <p:spPr>
          <a:xfrm>
            <a:off x="2596113" y="4668851"/>
            <a:ext cx="4428000" cy="576000"/>
          </a:xfrm>
          <a:prstGeom prst="rect">
            <a:avLst/>
          </a:prstGeom>
          <a:solidFill>
            <a:srgbClr val="E63F42"/>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algn="ctr" defTabSz="914400">
              <a:buClr>
                <a:prstClr val="black"/>
              </a:buClr>
              <a:defRPr/>
            </a:pPr>
            <a:r>
              <a:rPr lang="en-US" sz="2400" b="1">
                <a:solidFill>
                  <a:prstClr val="white"/>
                </a:solidFill>
                <a:latin typeface="Arial" panose="020B0604020202020204" pitchFamily="34" charset="0"/>
                <a:ea typeface="Arial"/>
                <a:cs typeface="Arial" panose="020B0604020202020204" pitchFamily="34" charset="0"/>
                <a:sym typeface="Arial"/>
              </a:rPr>
              <a:t>Living in the Community</a:t>
            </a:r>
            <a:endParaRPr b="1">
              <a:solidFill>
                <a:prstClr val="white"/>
              </a:solidFill>
              <a:latin typeface="Arial" panose="020B0604020202020204" pitchFamily="34" charset="0"/>
              <a:cs typeface="Arial" panose="020B0604020202020204" pitchFamily="34" charset="0"/>
              <a:sym typeface="Arial"/>
            </a:endParaRPr>
          </a:p>
        </p:txBody>
      </p:sp>
      <p:sp>
        <p:nvSpPr>
          <p:cNvPr id="7" name="Shape 367" descr="Preparing for Work&#10;">
            <a:extLst>
              <a:ext uri="{FF2B5EF4-FFF2-40B4-BE49-F238E27FC236}">
                <a16:creationId xmlns:a16="http://schemas.microsoft.com/office/drawing/2014/main" id="{91B1E6E3-1F91-41D2-9648-8A0C90EB88C1}"/>
              </a:ext>
            </a:extLst>
          </p:cNvPr>
          <p:cNvSpPr txBox="1"/>
          <p:nvPr/>
        </p:nvSpPr>
        <p:spPr>
          <a:xfrm>
            <a:off x="2596113" y="5345420"/>
            <a:ext cx="4428000" cy="576000"/>
          </a:xfrm>
          <a:prstGeom prst="rect">
            <a:avLst/>
          </a:prstGeom>
          <a:solidFill>
            <a:srgbClr val="A13983"/>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algn="ctr" defTabSz="914400">
              <a:buClr>
                <a:prstClr val="black"/>
              </a:buClr>
              <a:defRPr/>
            </a:pPr>
            <a:r>
              <a:rPr lang="en-US" sz="2400" b="1">
                <a:solidFill>
                  <a:prstClr val="white"/>
                </a:solidFill>
                <a:latin typeface="Arial" panose="020B0604020202020204" pitchFamily="34" charset="0"/>
                <a:ea typeface="Arial"/>
                <a:cs typeface="Arial" panose="020B0604020202020204" pitchFamily="34" charset="0"/>
                <a:sym typeface="Arial"/>
              </a:rPr>
              <a:t>Preparing for Work</a:t>
            </a:r>
            <a:endParaRPr b="1">
              <a:solidFill>
                <a:prstClr val="white"/>
              </a:solidFill>
              <a:latin typeface="Arial" panose="020B0604020202020204" pitchFamily="34" charset="0"/>
              <a:cs typeface="Arial" panose="020B0604020202020204" pitchFamily="34" charset="0"/>
              <a:sym typeface="Arial"/>
            </a:endParaRPr>
          </a:p>
        </p:txBody>
      </p:sp>
      <p:grpSp>
        <p:nvGrpSpPr>
          <p:cNvPr id="19" name="Group 18" descr="image of short courses">
            <a:extLst>
              <a:ext uri="{FF2B5EF4-FFF2-40B4-BE49-F238E27FC236}">
                <a16:creationId xmlns:a16="http://schemas.microsoft.com/office/drawing/2014/main" id="{9E85155E-F30C-E493-947D-D91E4246C002}"/>
              </a:ext>
            </a:extLst>
          </p:cNvPr>
          <p:cNvGrpSpPr/>
          <p:nvPr/>
        </p:nvGrpSpPr>
        <p:grpSpPr>
          <a:xfrm>
            <a:off x="8151548" y="2402526"/>
            <a:ext cx="2888663" cy="3063413"/>
            <a:chOff x="6061583" y="2634786"/>
            <a:chExt cx="2888663" cy="3063413"/>
          </a:xfrm>
        </p:grpSpPr>
        <p:grpSp>
          <p:nvGrpSpPr>
            <p:cNvPr id="10" name="Group 9">
              <a:extLst>
                <a:ext uri="{FF2B5EF4-FFF2-40B4-BE49-F238E27FC236}">
                  <a16:creationId xmlns:a16="http://schemas.microsoft.com/office/drawing/2014/main" id="{35E36F55-326B-6792-9BEB-0D0073D05BC4}"/>
                </a:ext>
              </a:extLst>
            </p:cNvPr>
            <p:cNvGrpSpPr/>
            <p:nvPr/>
          </p:nvGrpSpPr>
          <p:grpSpPr>
            <a:xfrm>
              <a:off x="6061583" y="2634786"/>
              <a:ext cx="1998388" cy="1151643"/>
              <a:chOff x="5600700" y="1585913"/>
              <a:chExt cx="2352675" cy="1223962"/>
            </a:xfrm>
          </p:grpSpPr>
          <p:sp>
            <p:nvSpPr>
              <p:cNvPr id="11" name="Rectangle: Rounded Corners 10">
                <a:extLst>
                  <a:ext uri="{FF2B5EF4-FFF2-40B4-BE49-F238E27FC236}">
                    <a16:creationId xmlns:a16="http://schemas.microsoft.com/office/drawing/2014/main" id="{7B2C4D48-ADD0-FE8A-D8DD-16C8B441E65B}"/>
                  </a:ext>
                </a:extLst>
              </p:cNvPr>
              <p:cNvSpPr/>
              <p:nvPr/>
            </p:nvSpPr>
            <p:spPr>
              <a:xfrm>
                <a:off x="5600700" y="1585913"/>
                <a:ext cx="2352675" cy="1223962"/>
              </a:xfrm>
              <a:prstGeom prst="roundRect">
                <a:avLst/>
              </a:prstGeom>
              <a:solidFill>
                <a:srgbClr val="4F7E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F57C00"/>
                  </a:solidFill>
                </a:endParaRPr>
              </a:p>
            </p:txBody>
          </p:sp>
          <p:pic>
            <p:nvPicPr>
              <p:cNvPr id="12" name="Picture 11">
                <a:extLst>
                  <a:ext uri="{FF2B5EF4-FFF2-40B4-BE49-F238E27FC236}">
                    <a16:creationId xmlns:a16="http://schemas.microsoft.com/office/drawing/2014/main" id="{F739B2AD-F5A4-A5A6-1587-0CA4C4FF0C96}"/>
                  </a:ext>
                </a:extLst>
              </p:cNvPr>
              <p:cNvPicPr>
                <a:picLocks noChangeAspect="1"/>
              </p:cNvPicPr>
              <p:nvPr/>
            </p:nvPicPr>
            <p:blipFill>
              <a:blip r:embed="rId4"/>
              <a:stretch>
                <a:fillRect/>
              </a:stretch>
            </p:blipFill>
            <p:spPr>
              <a:xfrm>
                <a:off x="6083704" y="1675573"/>
                <a:ext cx="1440000" cy="1008000"/>
              </a:xfrm>
              <a:prstGeom prst="rect">
                <a:avLst/>
              </a:prstGeom>
              <a:ln w="9525">
                <a:solidFill>
                  <a:schemeClr val="tx1"/>
                </a:solidFill>
              </a:ln>
            </p:spPr>
          </p:pic>
        </p:grpSp>
        <p:grpSp>
          <p:nvGrpSpPr>
            <p:cNvPr id="13" name="Group 12">
              <a:extLst>
                <a:ext uri="{FF2B5EF4-FFF2-40B4-BE49-F238E27FC236}">
                  <a16:creationId xmlns:a16="http://schemas.microsoft.com/office/drawing/2014/main" id="{ACA7ADEF-7763-0BD5-FBF2-F089540CCB6C}"/>
                </a:ext>
              </a:extLst>
            </p:cNvPr>
            <p:cNvGrpSpPr/>
            <p:nvPr/>
          </p:nvGrpSpPr>
          <p:grpSpPr>
            <a:xfrm>
              <a:off x="6471852" y="3667589"/>
              <a:ext cx="2056247" cy="1082168"/>
              <a:chOff x="5600700" y="3032632"/>
              <a:chExt cx="2352675" cy="1223962"/>
            </a:xfrm>
          </p:grpSpPr>
          <p:sp>
            <p:nvSpPr>
              <p:cNvPr id="14" name="Rectangle: Rounded Corners 13">
                <a:extLst>
                  <a:ext uri="{FF2B5EF4-FFF2-40B4-BE49-F238E27FC236}">
                    <a16:creationId xmlns:a16="http://schemas.microsoft.com/office/drawing/2014/main" id="{BDEE62A5-0533-4B76-CB9B-ECDB56D236C6}"/>
                  </a:ext>
                </a:extLst>
              </p:cNvPr>
              <p:cNvSpPr/>
              <p:nvPr/>
            </p:nvSpPr>
            <p:spPr>
              <a:xfrm>
                <a:off x="5600700" y="3032632"/>
                <a:ext cx="2352675" cy="1223962"/>
              </a:xfrm>
              <a:prstGeom prst="roundRect">
                <a:avLst/>
              </a:prstGeom>
              <a:solidFill>
                <a:srgbClr val="7C7D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F57C00"/>
                  </a:solidFill>
                </a:endParaRPr>
              </a:p>
            </p:txBody>
          </p:sp>
          <p:pic>
            <p:nvPicPr>
              <p:cNvPr id="15" name="Picture 14" descr="A screenshot of a cell phone&#10;&#10;Description automatically generated">
                <a:extLst>
                  <a:ext uri="{FF2B5EF4-FFF2-40B4-BE49-F238E27FC236}">
                    <a16:creationId xmlns:a16="http://schemas.microsoft.com/office/drawing/2014/main" id="{1BF30914-5C18-D8AE-297F-F3AAFA6ECE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083704" y="3162212"/>
                <a:ext cx="1440000" cy="928361"/>
              </a:xfrm>
              <a:prstGeom prst="rect">
                <a:avLst/>
              </a:prstGeom>
              <a:ln w="9525">
                <a:solidFill>
                  <a:schemeClr val="tx1"/>
                </a:solidFill>
              </a:ln>
            </p:spPr>
          </p:pic>
        </p:grpSp>
        <p:grpSp>
          <p:nvGrpSpPr>
            <p:cNvPr id="16" name="Group 15">
              <a:extLst>
                <a:ext uri="{FF2B5EF4-FFF2-40B4-BE49-F238E27FC236}">
                  <a16:creationId xmlns:a16="http://schemas.microsoft.com/office/drawing/2014/main" id="{8F9F4B5D-5DDE-9DF6-8B5A-674ABD6B5E28}"/>
                </a:ext>
              </a:extLst>
            </p:cNvPr>
            <p:cNvGrpSpPr/>
            <p:nvPr/>
          </p:nvGrpSpPr>
          <p:grpSpPr>
            <a:xfrm>
              <a:off x="6893999" y="4616030"/>
              <a:ext cx="2056247" cy="1082169"/>
              <a:chOff x="5600699" y="4479351"/>
              <a:chExt cx="2352675" cy="1223962"/>
            </a:xfrm>
          </p:grpSpPr>
          <p:sp>
            <p:nvSpPr>
              <p:cNvPr id="17" name="Rectangle: Rounded Corners 16">
                <a:extLst>
                  <a:ext uri="{FF2B5EF4-FFF2-40B4-BE49-F238E27FC236}">
                    <a16:creationId xmlns:a16="http://schemas.microsoft.com/office/drawing/2014/main" id="{5CA548F7-996C-9438-D0E5-0601C126D952}"/>
                  </a:ext>
                </a:extLst>
              </p:cNvPr>
              <p:cNvSpPr/>
              <p:nvPr/>
            </p:nvSpPr>
            <p:spPr>
              <a:xfrm>
                <a:off x="5600699" y="4479351"/>
                <a:ext cx="2352675" cy="1223962"/>
              </a:xfrm>
              <a:prstGeom prst="roundRect">
                <a:avLst/>
              </a:prstGeom>
              <a:solidFill>
                <a:srgbClr val="0FA7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F57C00"/>
                  </a:solidFill>
                </a:endParaRPr>
              </a:p>
            </p:txBody>
          </p:sp>
          <p:pic>
            <p:nvPicPr>
              <p:cNvPr id="18" name="Picture 17" descr="A screenshot of a cell phone&#10;&#10;Description automatically generated">
                <a:extLst>
                  <a:ext uri="{FF2B5EF4-FFF2-40B4-BE49-F238E27FC236}">
                    <a16:creationId xmlns:a16="http://schemas.microsoft.com/office/drawing/2014/main" id="{DA31E1D0-2684-B52D-6800-148B0FC425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083703" y="4630156"/>
                <a:ext cx="1421453" cy="922351"/>
              </a:xfrm>
              <a:prstGeom prst="rect">
                <a:avLst/>
              </a:prstGeom>
              <a:ln>
                <a:solidFill>
                  <a:schemeClr val="tx1"/>
                </a:solidFill>
              </a:ln>
            </p:spPr>
          </p:pic>
        </p:grpSp>
      </p:grpSp>
      <p:sp>
        <p:nvSpPr>
          <p:cNvPr id="2" name="Shape 364">
            <a:extLst>
              <a:ext uri="{FF2B5EF4-FFF2-40B4-BE49-F238E27FC236}">
                <a16:creationId xmlns:a16="http://schemas.microsoft.com/office/drawing/2014/main" id="{F9F50D84-6A60-3B57-2029-F6E172C423EB}"/>
              </a:ext>
            </a:extLst>
          </p:cNvPr>
          <p:cNvSpPr txBox="1">
            <a:spLocks/>
          </p:cNvSpPr>
          <p:nvPr/>
        </p:nvSpPr>
        <p:spPr>
          <a:xfrm>
            <a:off x="6950644" y="1517877"/>
            <a:ext cx="3551557" cy="884083"/>
          </a:xfrm>
          <a:prstGeom prst="rect">
            <a:avLst/>
          </a:prstGeom>
          <a:noFill/>
          <a:ln>
            <a:noFill/>
          </a:ln>
        </p:spPr>
        <p:txBody>
          <a:bodyPr spcFirstLastPara="1" vert="horz" wrap="square" lIns="91425" tIns="91425" rIns="91425" bIns="91425" rtlCol="0" anchor="t" anchorCtr="0">
            <a:noAutofit/>
          </a:bodyPr>
          <a:lstStyle>
            <a:lvl1pPr marL="128582" indent="-128582" algn="l" defTabSz="514325" rtl="0" eaLnBrk="1" latinLnBrk="0" hangingPunct="1">
              <a:lnSpc>
                <a:spcPct val="90000"/>
              </a:lnSpc>
              <a:spcBef>
                <a:spcPts val="563"/>
              </a:spcBef>
              <a:buFont typeface="Arial" panose="020B0604020202020204" pitchFamily="34" charset="0"/>
              <a:buChar char="•"/>
              <a:defRPr sz="1575" kern="1200">
                <a:solidFill>
                  <a:schemeClr val="tx1"/>
                </a:solidFill>
                <a:latin typeface="Arial" panose="020B0604020202020204" pitchFamily="34" charset="0"/>
                <a:ea typeface="+mn-ea"/>
                <a:cs typeface="Arial" panose="020B0604020202020204" pitchFamily="34" charset="0"/>
              </a:defRPr>
            </a:lvl1pPr>
            <a:lvl2pPr marL="385745" indent="-128582" algn="l" defTabSz="514325" rtl="0" eaLnBrk="1" latinLnBrk="0" hangingPunct="1">
              <a:lnSpc>
                <a:spcPct val="90000"/>
              </a:lnSpc>
              <a:spcBef>
                <a:spcPts val="281"/>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642906" indent="-128582" algn="l" defTabSz="514325"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3pPr>
            <a:lvl4pPr marL="900068"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4pPr>
            <a:lvl5pPr marL="1157230"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5pPr>
            <a:lvl6pPr marL="1414393"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54"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17"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80"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lnSpc>
                <a:spcPct val="100000"/>
              </a:lnSpc>
              <a:spcBef>
                <a:spcPts val="0"/>
              </a:spcBef>
              <a:buClr>
                <a:srgbClr val="800080"/>
              </a:buClr>
              <a:buSzPts val="2000"/>
              <a:buNone/>
              <a:defRPr/>
            </a:pPr>
            <a:r>
              <a:rPr lang="en-GB" sz="2400">
                <a:solidFill>
                  <a:srgbClr val="1987A8"/>
                </a:solidFill>
                <a:ea typeface="Arial"/>
                <a:sym typeface="Arial"/>
              </a:rPr>
              <a:t>2 short courses</a:t>
            </a:r>
            <a:endParaRPr lang="en-GB" sz="2400">
              <a:solidFill>
                <a:srgbClr val="1987A8"/>
              </a:solidFill>
              <a:sym typeface="Arial"/>
            </a:endParaRPr>
          </a:p>
          <a:p>
            <a:pPr marL="0" indent="0" algn="ctr">
              <a:lnSpc>
                <a:spcPct val="100000"/>
              </a:lnSpc>
              <a:spcBef>
                <a:spcPts val="480"/>
              </a:spcBef>
              <a:buClr>
                <a:srgbClr val="800080"/>
              </a:buClr>
              <a:buNone/>
              <a:defRPr/>
            </a:pPr>
            <a:endParaRPr lang="en-GB">
              <a:solidFill>
                <a:prstClr val="black"/>
              </a:solidFill>
              <a:latin typeface="Calibri" panose="020F0502020204030204"/>
              <a:sym typeface="Arial"/>
            </a:endParaRPr>
          </a:p>
        </p:txBody>
      </p:sp>
    </p:spTree>
    <p:custDataLst>
      <p:tags r:id="rId1"/>
    </p:custDataLst>
    <p:extLst>
      <p:ext uri="{BB962C8B-B14F-4D97-AF65-F5344CB8AC3E}">
        <p14:creationId xmlns:p14="http://schemas.microsoft.com/office/powerpoint/2010/main" val="3811088758"/>
      </p:ext>
    </p:extLst>
  </p:cSld>
  <p:clrMapOvr>
    <a:masterClrMapping/>
  </p:clrMapOvr>
  <mc:AlternateContent xmlns:mc="http://schemas.openxmlformats.org/markup-compatibility/2006" xmlns:p14="http://schemas.microsoft.com/office/powerpoint/2010/main">
    <mc:Choice Requires="p14">
      <p:transition spd="med" p14:dur="700" advTm="34396">
        <p:fade/>
      </p:transition>
    </mc:Choice>
    <mc:Fallback xmlns="">
      <p:transition spd="med" advTm="343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fade">
                                      <p:cBhvr>
                                        <p:cTn id="27" dur="500"/>
                                        <p:tgtEl>
                                          <p:spTgt spid="2">
                                            <p:txEl>
                                              <p:pRg st="0" end="0"/>
                                            </p:txEl>
                                          </p:spTgt>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animBg="1"/>
      <p:bldP spid="8" grpId="0" animBg="1"/>
      <p:bldP spid="6" grpId="0" animBg="1"/>
      <p:bldP spid="5" grpId="0" animBg="1"/>
      <p:bldP spid="7" grpId="0" animBg="1"/>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388BF0-FF61-8DD8-DD30-EFE68ECF542B}"/>
              </a:ext>
            </a:extLst>
          </p:cNvPr>
          <p:cNvSpPr>
            <a:spLocks noGrp="1"/>
          </p:cNvSpPr>
          <p:nvPr>
            <p:ph type="title"/>
          </p:nvPr>
        </p:nvSpPr>
        <p:spPr/>
        <p:txBody>
          <a:bodyPr/>
          <a:lstStyle/>
          <a:p>
            <a:r>
              <a:rPr lang="en-GB" sz="4000">
                <a:solidFill>
                  <a:srgbClr val="24647C"/>
                </a:solidFill>
                <a:latin typeface="Arial" panose="020B0604020202020204" pitchFamily="34" charset="0"/>
                <a:cs typeface="Arial" panose="020B0604020202020204" pitchFamily="34" charset="0"/>
              </a:rPr>
              <a:t>Working with L2LPs – </a:t>
            </a:r>
            <a:br>
              <a:rPr lang="en-GB" sz="4000">
                <a:solidFill>
                  <a:srgbClr val="24647C"/>
                </a:solidFill>
                <a:latin typeface="Arial" panose="020B0604020202020204" pitchFamily="34" charset="0"/>
                <a:cs typeface="Arial" panose="020B0604020202020204" pitchFamily="34" charset="0"/>
              </a:rPr>
            </a:br>
            <a:r>
              <a:rPr lang="en-GB" sz="4000">
                <a:solidFill>
                  <a:srgbClr val="24647C"/>
                </a:solidFill>
                <a:latin typeface="Arial" panose="020B0604020202020204" pitchFamily="34" charset="0"/>
                <a:cs typeface="Arial" panose="020B0604020202020204" pitchFamily="34" charset="0"/>
              </a:rPr>
              <a:t>a Collaborative Journey</a:t>
            </a:r>
            <a:endParaRPr lang="en-IE">
              <a:solidFill>
                <a:srgbClr val="24647C"/>
              </a:solidFill>
              <a:latin typeface="Arial" panose="020B0604020202020204" pitchFamily="34" charset="0"/>
              <a:cs typeface="Arial" panose="020B0604020202020204" pitchFamily="34" charset="0"/>
            </a:endParaRPr>
          </a:p>
        </p:txBody>
      </p:sp>
      <p:pic>
        <p:nvPicPr>
          <p:cNvPr id="4" name="Content Placeholder 7" descr="poster for planning for L2Lp students">
            <a:extLst>
              <a:ext uri="{FF2B5EF4-FFF2-40B4-BE49-F238E27FC236}">
                <a16:creationId xmlns:a16="http://schemas.microsoft.com/office/drawing/2014/main" id="{BDE9935E-5551-E517-DDA8-2DD347385B27}"/>
              </a:ext>
            </a:extLst>
          </p:cNvPr>
          <p:cNvPicPr>
            <a:picLocks noGrp="1" noChangeAspect="1"/>
          </p:cNvPicPr>
          <p:nvPr>
            <p:ph idx="1"/>
          </p:nvPr>
        </p:nvPicPr>
        <p:blipFill>
          <a:blip r:embed="rId3"/>
          <a:stretch>
            <a:fillRect/>
          </a:stretch>
        </p:blipFill>
        <p:spPr>
          <a:xfrm>
            <a:off x="2143883" y="1919132"/>
            <a:ext cx="2948848" cy="416432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guidelines for l2LP">
            <a:hlinkClick r:id="rId4"/>
            <a:extLst>
              <a:ext uri="{FF2B5EF4-FFF2-40B4-BE49-F238E27FC236}">
                <a16:creationId xmlns:a16="http://schemas.microsoft.com/office/drawing/2014/main" id="{ED6FE6D7-222C-3EBC-C4A1-69D7408F469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56019" y="1919132"/>
            <a:ext cx="2940784" cy="41643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23821283"/>
      </p:ext>
    </p:extLst>
  </p:cSld>
  <p:clrMapOvr>
    <a:masterClrMapping/>
  </p:clrMapOvr>
  <mc:AlternateContent xmlns:mc="http://schemas.openxmlformats.org/markup-compatibility/2006" xmlns:p14="http://schemas.microsoft.com/office/powerpoint/2010/main">
    <mc:Choice Requires="p14">
      <p:transition spd="med" p14:dur="700" advTm="52342">
        <p:fade/>
      </p:transition>
    </mc:Choice>
    <mc:Fallback xmlns="">
      <p:transition spd="med" advTm="52342">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ture of L2LP chart">
            <a:extLst>
              <a:ext uri="{FF2B5EF4-FFF2-40B4-BE49-F238E27FC236}">
                <a16:creationId xmlns:a16="http://schemas.microsoft.com/office/drawing/2014/main" id="{3DB244E0-D3C8-DC29-5C50-EBC688DA97AC}"/>
              </a:ext>
            </a:extLst>
          </p:cNvPr>
          <p:cNvPicPr>
            <a:picLocks noGrp="1" noChangeAspect="1"/>
          </p:cNvPicPr>
          <p:nvPr>
            <p:ph idx="1"/>
          </p:nvPr>
        </p:nvPicPr>
        <p:blipFill>
          <a:blip r:embed="rId4"/>
          <a:stretch>
            <a:fillRect/>
          </a:stretch>
        </p:blipFill>
        <p:spPr>
          <a:xfrm>
            <a:off x="1634278" y="4677538"/>
            <a:ext cx="2457235" cy="1721780"/>
          </a:xfrm>
          <a:prstGeom prst="rect">
            <a:avLst/>
          </a:prstGeom>
          <a:ln w="19050">
            <a:solidFill>
              <a:schemeClr val="tx1"/>
            </a:solidFill>
          </a:ln>
        </p:spPr>
      </p:pic>
      <p:sp>
        <p:nvSpPr>
          <p:cNvPr id="10" name="Arrow: Down 9">
            <a:extLst>
              <a:ext uri="{FF2B5EF4-FFF2-40B4-BE49-F238E27FC236}">
                <a16:creationId xmlns:a16="http://schemas.microsoft.com/office/drawing/2014/main" id="{74E8327E-F845-BAF8-775C-2DD5977AE429}"/>
              </a:ext>
            </a:extLst>
          </p:cNvPr>
          <p:cNvSpPr/>
          <p:nvPr/>
        </p:nvSpPr>
        <p:spPr>
          <a:xfrm rot="2887604">
            <a:off x="3562105" y="4479751"/>
            <a:ext cx="304822" cy="7393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E">
              <a:solidFill>
                <a:prstClr val="white"/>
              </a:solidFill>
              <a:latin typeface="Calibri" panose="020F0502020204030204"/>
            </a:endParaRPr>
          </a:p>
        </p:txBody>
      </p:sp>
      <p:sp>
        <p:nvSpPr>
          <p:cNvPr id="3" name="Title 2">
            <a:extLst>
              <a:ext uri="{FF2B5EF4-FFF2-40B4-BE49-F238E27FC236}">
                <a16:creationId xmlns:a16="http://schemas.microsoft.com/office/drawing/2014/main" id="{3F225CEA-7396-05FF-62BC-2CA4CF73C849}"/>
              </a:ext>
            </a:extLst>
          </p:cNvPr>
          <p:cNvSpPr>
            <a:spLocks noGrp="1"/>
          </p:cNvSpPr>
          <p:nvPr>
            <p:ph type="title"/>
          </p:nvPr>
        </p:nvSpPr>
        <p:spPr/>
        <p:txBody>
          <a:bodyPr>
            <a:noAutofit/>
          </a:bodyPr>
          <a:lstStyle/>
          <a:p>
            <a:r>
              <a:rPr lang="en-IE" sz="4400">
                <a:solidFill>
                  <a:srgbClr val="24647C"/>
                </a:solidFill>
                <a:latin typeface="Arial" panose="020B0604020202020204" pitchFamily="34" charset="0"/>
                <a:cs typeface="Arial" panose="020B0604020202020204" pitchFamily="34" charset="0"/>
              </a:rPr>
              <a:t>Assessment in a Science Classroom</a:t>
            </a:r>
            <a:endParaRPr lang="en-IE" sz="4400">
              <a:solidFill>
                <a:srgbClr val="24647C"/>
              </a:solidFill>
            </a:endParaRPr>
          </a:p>
        </p:txBody>
      </p:sp>
      <p:pic>
        <p:nvPicPr>
          <p:cNvPr id="6" name="Picture 5" descr="Picture of the Junior Cycle Science Learning Outcomes">
            <a:extLst>
              <a:ext uri="{FF2B5EF4-FFF2-40B4-BE49-F238E27FC236}">
                <a16:creationId xmlns:a16="http://schemas.microsoft.com/office/drawing/2014/main" id="{939509B0-E900-2753-8312-F238048FECA9}"/>
              </a:ext>
            </a:extLst>
          </p:cNvPr>
          <p:cNvPicPr>
            <a:picLocks noChangeAspect="1"/>
          </p:cNvPicPr>
          <p:nvPr/>
        </p:nvPicPr>
        <p:blipFill>
          <a:blip r:embed="rId5"/>
          <a:stretch>
            <a:fillRect/>
          </a:stretch>
        </p:blipFill>
        <p:spPr>
          <a:xfrm>
            <a:off x="9201002" y="4677538"/>
            <a:ext cx="1974594" cy="1402351"/>
          </a:xfrm>
          <a:prstGeom prst="rect">
            <a:avLst/>
          </a:prstGeom>
          <a:ln>
            <a:solidFill>
              <a:schemeClr val="tx1"/>
            </a:solidFill>
          </a:ln>
        </p:spPr>
      </p:pic>
      <p:sp>
        <p:nvSpPr>
          <p:cNvPr id="7" name="TextBox 6">
            <a:extLst>
              <a:ext uri="{FF2B5EF4-FFF2-40B4-BE49-F238E27FC236}">
                <a16:creationId xmlns:a16="http://schemas.microsoft.com/office/drawing/2014/main" id="{54C190D6-83D5-E637-902F-ADA19EB0B8DE}"/>
              </a:ext>
            </a:extLst>
          </p:cNvPr>
          <p:cNvSpPr txBox="1"/>
          <p:nvPr/>
        </p:nvSpPr>
        <p:spPr>
          <a:xfrm>
            <a:off x="2664903" y="1671433"/>
            <a:ext cx="2853220" cy="707886"/>
          </a:xfrm>
          <a:prstGeom prst="rect">
            <a:avLst/>
          </a:prstGeom>
          <a:noFill/>
          <a:ln>
            <a:solidFill>
              <a:schemeClr val="tx1"/>
            </a:solidFill>
          </a:ln>
        </p:spPr>
        <p:txBody>
          <a:bodyPr wrap="square" rtlCol="0">
            <a:spAutoFit/>
          </a:bodyPr>
          <a:lstStyle/>
          <a:p>
            <a:pPr algn="ctr">
              <a:defRPr/>
            </a:pPr>
            <a:r>
              <a:rPr lang="en-IE" sz="2000">
                <a:solidFill>
                  <a:srgbClr val="1987A8"/>
                </a:solidFill>
                <a:latin typeface="Arial" panose="020B0604020202020204" pitchFamily="34" charset="0"/>
                <a:cs typeface="Arial" panose="020B0604020202020204" pitchFamily="34" charset="0"/>
              </a:rPr>
              <a:t>Students engaging with the Level 2 Programme</a:t>
            </a:r>
          </a:p>
        </p:txBody>
      </p:sp>
      <p:sp>
        <p:nvSpPr>
          <p:cNvPr id="8" name="TextBox 7">
            <a:extLst>
              <a:ext uri="{FF2B5EF4-FFF2-40B4-BE49-F238E27FC236}">
                <a16:creationId xmlns:a16="http://schemas.microsoft.com/office/drawing/2014/main" id="{E75AB094-F42B-9E8C-3A20-705B0545D79B}"/>
              </a:ext>
            </a:extLst>
          </p:cNvPr>
          <p:cNvSpPr txBox="1"/>
          <p:nvPr/>
        </p:nvSpPr>
        <p:spPr>
          <a:xfrm>
            <a:off x="6743767" y="1680845"/>
            <a:ext cx="2853220" cy="707886"/>
          </a:xfrm>
          <a:prstGeom prst="rect">
            <a:avLst/>
          </a:prstGeom>
          <a:noFill/>
          <a:ln>
            <a:solidFill>
              <a:schemeClr val="tx1"/>
            </a:solidFill>
          </a:ln>
        </p:spPr>
        <p:txBody>
          <a:bodyPr wrap="square" rtlCol="0">
            <a:spAutoFit/>
          </a:bodyPr>
          <a:lstStyle/>
          <a:p>
            <a:pPr algn="ctr">
              <a:defRPr/>
            </a:pPr>
            <a:r>
              <a:rPr lang="en-IE" sz="2000">
                <a:solidFill>
                  <a:srgbClr val="1987A8"/>
                </a:solidFill>
                <a:latin typeface="Arial" panose="020B0604020202020204" pitchFamily="34" charset="0"/>
                <a:cs typeface="Arial" panose="020B0604020202020204" pitchFamily="34" charset="0"/>
              </a:rPr>
              <a:t>Students engaging with the Level 3 Programme</a:t>
            </a:r>
          </a:p>
        </p:txBody>
      </p:sp>
      <p:sp>
        <p:nvSpPr>
          <p:cNvPr id="9" name="TextBox 8">
            <a:extLst>
              <a:ext uri="{FF2B5EF4-FFF2-40B4-BE49-F238E27FC236}">
                <a16:creationId xmlns:a16="http://schemas.microsoft.com/office/drawing/2014/main" id="{797ACB66-5867-313C-8AB3-A01AE4AC0F64}"/>
              </a:ext>
            </a:extLst>
          </p:cNvPr>
          <p:cNvSpPr txBox="1"/>
          <p:nvPr/>
        </p:nvSpPr>
        <p:spPr>
          <a:xfrm>
            <a:off x="4018550" y="2532496"/>
            <a:ext cx="4219662" cy="707886"/>
          </a:xfrm>
          <a:prstGeom prst="rect">
            <a:avLst/>
          </a:prstGeom>
          <a:noFill/>
          <a:ln>
            <a:solidFill>
              <a:schemeClr val="tx1"/>
            </a:solidFill>
          </a:ln>
        </p:spPr>
        <p:txBody>
          <a:bodyPr wrap="square" rtlCol="0">
            <a:spAutoFit/>
          </a:bodyPr>
          <a:lstStyle/>
          <a:p>
            <a:pPr algn="ctr">
              <a:defRPr/>
            </a:pPr>
            <a:r>
              <a:rPr lang="en-IE" sz="2000">
                <a:solidFill>
                  <a:srgbClr val="1987A8"/>
                </a:solidFill>
                <a:latin typeface="Arial" panose="020B0604020202020204" pitchFamily="34" charset="0"/>
                <a:cs typeface="Arial" panose="020B0604020202020204" pitchFamily="34" charset="0"/>
              </a:rPr>
              <a:t>Both engage in the same classroom learning experience </a:t>
            </a:r>
          </a:p>
        </p:txBody>
      </p:sp>
      <p:sp>
        <p:nvSpPr>
          <p:cNvPr id="12" name="Arrow: Down 11">
            <a:extLst>
              <a:ext uri="{FF2B5EF4-FFF2-40B4-BE49-F238E27FC236}">
                <a16:creationId xmlns:a16="http://schemas.microsoft.com/office/drawing/2014/main" id="{5F3A7C7F-F335-A541-B5D6-ACA8C73BA8DF}"/>
              </a:ext>
            </a:extLst>
          </p:cNvPr>
          <p:cNvSpPr/>
          <p:nvPr/>
        </p:nvSpPr>
        <p:spPr>
          <a:xfrm rot="18984573">
            <a:off x="9188545" y="4506085"/>
            <a:ext cx="290866" cy="7393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E">
              <a:solidFill>
                <a:prstClr val="white"/>
              </a:solidFill>
              <a:latin typeface="Calibri" panose="020F0502020204030204"/>
            </a:endParaRPr>
          </a:p>
        </p:txBody>
      </p:sp>
      <p:sp>
        <p:nvSpPr>
          <p:cNvPr id="13" name="TextBox 12">
            <a:extLst>
              <a:ext uri="{FF2B5EF4-FFF2-40B4-BE49-F238E27FC236}">
                <a16:creationId xmlns:a16="http://schemas.microsoft.com/office/drawing/2014/main" id="{8368B069-6939-94EB-933B-A9A6A3F69E6F}"/>
              </a:ext>
            </a:extLst>
          </p:cNvPr>
          <p:cNvSpPr txBox="1"/>
          <p:nvPr/>
        </p:nvSpPr>
        <p:spPr>
          <a:xfrm>
            <a:off x="6254849" y="3492069"/>
            <a:ext cx="4219662" cy="1015663"/>
          </a:xfrm>
          <a:prstGeom prst="rect">
            <a:avLst/>
          </a:prstGeom>
          <a:noFill/>
          <a:ln>
            <a:solidFill>
              <a:schemeClr val="tx1"/>
            </a:solidFill>
          </a:ln>
        </p:spPr>
        <p:txBody>
          <a:bodyPr wrap="square" rtlCol="0">
            <a:spAutoFit/>
          </a:bodyPr>
          <a:lstStyle/>
          <a:p>
            <a:pPr algn="ctr">
              <a:defRPr/>
            </a:pPr>
            <a:r>
              <a:rPr lang="en-GB" sz="2000">
                <a:solidFill>
                  <a:srgbClr val="1987A8"/>
                </a:solidFill>
                <a:latin typeface="Arial" panose="020B0604020202020204" pitchFamily="34" charset="0"/>
                <a:cs typeface="Arial" panose="020B0604020202020204" pitchFamily="34" charset="0"/>
              </a:rPr>
              <a:t>Will be assessed using the </a:t>
            </a:r>
          </a:p>
          <a:p>
            <a:pPr algn="ctr">
              <a:defRPr/>
            </a:pPr>
            <a:r>
              <a:rPr lang="en-GB" sz="2000">
                <a:solidFill>
                  <a:srgbClr val="1987A8"/>
                </a:solidFill>
                <a:latin typeface="Arial" panose="020B0604020202020204" pitchFamily="34" charset="0"/>
                <a:cs typeface="Arial" panose="020B0604020202020204" pitchFamily="34" charset="0"/>
              </a:rPr>
              <a:t>relevant Learning Outcomes from the Level 3 programme</a:t>
            </a:r>
            <a:endParaRPr lang="en-IE" sz="2000">
              <a:solidFill>
                <a:srgbClr val="1987A8"/>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863A3C7-9510-5427-DC5E-AA95C5C4F6F9}"/>
              </a:ext>
            </a:extLst>
          </p:cNvPr>
          <p:cNvSpPr txBox="1"/>
          <p:nvPr/>
        </p:nvSpPr>
        <p:spPr>
          <a:xfrm>
            <a:off x="1717489" y="3507308"/>
            <a:ext cx="4378511" cy="1015663"/>
          </a:xfrm>
          <a:prstGeom prst="rect">
            <a:avLst/>
          </a:prstGeom>
          <a:noFill/>
          <a:ln>
            <a:solidFill>
              <a:schemeClr val="tx1"/>
            </a:solidFill>
          </a:ln>
        </p:spPr>
        <p:txBody>
          <a:bodyPr wrap="square" rtlCol="0">
            <a:spAutoFit/>
          </a:bodyPr>
          <a:lstStyle/>
          <a:p>
            <a:pPr algn="ctr">
              <a:defRPr/>
            </a:pPr>
            <a:r>
              <a:rPr lang="en-GB" sz="2000">
                <a:solidFill>
                  <a:srgbClr val="1987A8"/>
                </a:solidFill>
                <a:latin typeface="Arial" panose="020B0604020202020204" pitchFamily="34" charset="0"/>
                <a:cs typeface="Arial" panose="020B0604020202020204" pitchFamily="34" charset="0"/>
              </a:rPr>
              <a:t>Will gather evidence of achievement from the relevant Learning Outcomes from the Level 2 programme</a:t>
            </a:r>
            <a:endParaRPr lang="en-IE" sz="2000">
              <a:solidFill>
                <a:srgbClr val="1987A8"/>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03562968"/>
      </p:ext>
    </p:extLst>
  </p:cSld>
  <p:clrMapOvr>
    <a:masterClrMapping/>
  </p:clrMapOvr>
  <mc:AlternateContent xmlns:mc="http://schemas.openxmlformats.org/markup-compatibility/2006" xmlns:p14="http://schemas.microsoft.com/office/powerpoint/2010/main">
    <mc:Choice Requires="p14">
      <p:transition spd="slow" p14:dur="2000" advTm="81670"/>
    </mc:Choice>
    <mc:Fallback xmlns="">
      <p:transition spd="slow" advTm="816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8" grpId="0" animBg="1"/>
      <p:bldP spid="9" grpId="0" animBg="1"/>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57456-750B-4816-A1D5-5245BE13399E}"/>
              </a:ext>
            </a:extLst>
          </p:cNvPr>
          <p:cNvSpPr>
            <a:spLocks noGrp="1"/>
          </p:cNvSpPr>
          <p:nvPr>
            <p:ph type="title"/>
          </p:nvPr>
        </p:nvSpPr>
        <p:spPr/>
        <p:txBody>
          <a:bodyPr>
            <a:normAutofit/>
          </a:bodyPr>
          <a:lstStyle/>
          <a:p>
            <a:r>
              <a:rPr lang="en-IE" sz="4400">
                <a:solidFill>
                  <a:srgbClr val="24647C"/>
                </a:solidFill>
                <a:latin typeface="Arial" panose="020B0604020202020204" pitchFamily="34" charset="0"/>
                <a:cs typeface="Arial" panose="020B0604020202020204" pitchFamily="34" charset="0"/>
              </a:rPr>
              <a:t>Learning Intention</a:t>
            </a:r>
          </a:p>
        </p:txBody>
      </p:sp>
      <p:sp>
        <p:nvSpPr>
          <p:cNvPr id="3" name="Content Placeholder 2">
            <a:extLst>
              <a:ext uri="{FF2B5EF4-FFF2-40B4-BE49-F238E27FC236}">
                <a16:creationId xmlns:a16="http://schemas.microsoft.com/office/drawing/2014/main" id="{F7E76507-6903-4ED3-AAAF-15B63190B4B1}"/>
              </a:ext>
            </a:extLst>
          </p:cNvPr>
          <p:cNvSpPr>
            <a:spLocks noGrp="1"/>
          </p:cNvSpPr>
          <p:nvPr>
            <p:ph idx="1"/>
          </p:nvPr>
        </p:nvSpPr>
        <p:spPr/>
        <p:txBody>
          <a:bodyPr>
            <a:normAutofit/>
          </a:bodyPr>
          <a:lstStyle/>
          <a:p>
            <a:pPr marL="0" indent="0" fontAlgn="ctr">
              <a:spcBef>
                <a:spcPts val="0"/>
              </a:spcBef>
              <a:buNone/>
            </a:pPr>
            <a:r>
              <a:rPr lang="en-IE" sz="2800">
                <a:ea typeface="Calibri" panose="020F0502020204030204" pitchFamily="34" charset="0"/>
              </a:rPr>
              <a:t>To appreciate the importance of assessment being an integral part of everyday teaching and learning</a:t>
            </a:r>
          </a:p>
          <a:p>
            <a:pPr marL="0" indent="0" fontAlgn="ctr">
              <a:spcBef>
                <a:spcPts val="0"/>
              </a:spcBef>
              <a:buNone/>
            </a:pPr>
            <a:endParaRPr lang="en-IE" sz="2800">
              <a:ea typeface="Calibri" panose="020F0502020204030204" pitchFamily="34" charset="0"/>
            </a:endParaRPr>
          </a:p>
          <a:p>
            <a:pPr marL="0" indent="0" fontAlgn="ctr">
              <a:spcBef>
                <a:spcPts val="0"/>
              </a:spcBef>
              <a:buNone/>
            </a:pPr>
            <a:endParaRPr lang="en-IE" sz="2800">
              <a:ea typeface="Calibri" panose="020F0502020204030204" pitchFamily="34" charset="0"/>
            </a:endParaRPr>
          </a:p>
          <a:p>
            <a:pPr marL="0" indent="0" fontAlgn="ctr">
              <a:spcBef>
                <a:spcPts val="0"/>
              </a:spcBef>
              <a:buNone/>
            </a:pPr>
            <a:endParaRPr lang="en-IE" sz="2800">
              <a:latin typeface="Arial"/>
              <a:ea typeface="Calibri" panose="020F0502020204030204" pitchFamily="34" charset="0"/>
              <a:cs typeface="Arial"/>
            </a:endParaRPr>
          </a:p>
          <a:p>
            <a:pPr fontAlgn="ctr">
              <a:spcBef>
                <a:spcPts val="0"/>
              </a:spcBef>
              <a:buFont typeface="Wingdings" panose="05000000000000000000" pitchFamily="2" charset="2"/>
              <a:buChar char="Ø"/>
            </a:pPr>
            <a:endParaRPr lang="en-IE" sz="2800" b="1">
              <a:latin typeface="Arial"/>
              <a:ea typeface="Calibri" panose="020F0502020204030204" pitchFamily="34" charset="0"/>
              <a:cs typeface="Arial"/>
            </a:endParaRPr>
          </a:p>
          <a:p>
            <a:pPr fontAlgn="ctr">
              <a:spcBef>
                <a:spcPts val="0"/>
              </a:spcBef>
              <a:buFont typeface="Wingdings" panose="05000000000000000000" pitchFamily="2" charset="2"/>
              <a:buChar char="Ø"/>
            </a:pPr>
            <a:endParaRPr lang="en-IE" sz="2800" b="1">
              <a:latin typeface="Arial"/>
              <a:ea typeface="Calibri" panose="020F0502020204030204" pitchFamily="34" charset="0"/>
              <a:cs typeface="Arial"/>
            </a:endParaRPr>
          </a:p>
          <a:p>
            <a:pPr fontAlgn="ctr">
              <a:spcBef>
                <a:spcPts val="0"/>
              </a:spcBef>
              <a:buFont typeface="Wingdings" panose="05000000000000000000" pitchFamily="2" charset="2"/>
              <a:buChar char="Ø"/>
            </a:pPr>
            <a:endParaRPr lang="en-IE" sz="2800"/>
          </a:p>
          <a:p>
            <a:pPr fontAlgn="ctr">
              <a:spcBef>
                <a:spcPts val="0"/>
              </a:spcBef>
              <a:buFont typeface="+mj-lt"/>
              <a:buAutoNum type="arabicPeriod" startAt="2"/>
            </a:pPr>
            <a:endParaRPr lang="en-IE" sz="2800"/>
          </a:p>
          <a:p>
            <a:endParaRPr lang="en-IE" sz="2800"/>
          </a:p>
        </p:txBody>
      </p:sp>
      <p:pic>
        <p:nvPicPr>
          <p:cNvPr id="5" name="Picture 4" descr="hexagon with assessment and learning written on it">
            <a:extLst>
              <a:ext uri="{FF2B5EF4-FFF2-40B4-BE49-F238E27FC236}">
                <a16:creationId xmlns:a16="http://schemas.microsoft.com/office/drawing/2014/main" id="{7F43890D-166D-030E-E738-29F06ED0E1B1}"/>
              </a:ext>
            </a:extLst>
          </p:cNvPr>
          <p:cNvPicPr>
            <a:picLocks noChangeAspect="1"/>
          </p:cNvPicPr>
          <p:nvPr/>
        </p:nvPicPr>
        <p:blipFill>
          <a:blip r:embed="rId3"/>
          <a:stretch>
            <a:fillRect/>
          </a:stretch>
        </p:blipFill>
        <p:spPr>
          <a:xfrm>
            <a:off x="2619949" y="3822632"/>
            <a:ext cx="2789162" cy="2213040"/>
          </a:xfrm>
          <a:prstGeom prst="rect">
            <a:avLst/>
          </a:prstGeom>
        </p:spPr>
      </p:pic>
      <p:pic>
        <p:nvPicPr>
          <p:cNvPr id="6" name="Picture 5" descr="picture of a DNA double helix">
            <a:extLst>
              <a:ext uri="{FF2B5EF4-FFF2-40B4-BE49-F238E27FC236}">
                <a16:creationId xmlns:a16="http://schemas.microsoft.com/office/drawing/2014/main" id="{5660B58D-9C65-02CD-5F12-393BF3067BAF}"/>
              </a:ext>
            </a:extLst>
          </p:cNvPr>
          <p:cNvPicPr>
            <a:picLocks noChangeAspect="1"/>
          </p:cNvPicPr>
          <p:nvPr/>
        </p:nvPicPr>
        <p:blipFill rotWithShape="1">
          <a:blip r:embed="rId4"/>
          <a:srcRect t="4326" b="11744"/>
          <a:stretch/>
        </p:blipFill>
        <p:spPr>
          <a:xfrm>
            <a:off x="6585580" y="3616037"/>
            <a:ext cx="2705334" cy="2321840"/>
          </a:xfrm>
          <a:prstGeom prst="rect">
            <a:avLst/>
          </a:prstGeom>
        </p:spPr>
      </p:pic>
    </p:spTree>
    <p:extLst>
      <p:ext uri="{BB962C8B-B14F-4D97-AF65-F5344CB8AC3E}">
        <p14:creationId xmlns:p14="http://schemas.microsoft.com/office/powerpoint/2010/main" val="4059992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descr="“…a learners ability to take charge of his or her own learning.”">
            <a:extLst>
              <a:ext uri="{FF2B5EF4-FFF2-40B4-BE49-F238E27FC236}">
                <a16:creationId xmlns:a16="http://schemas.microsoft.com/office/drawing/2014/main" id="{1B6A5AD3-9C54-AB64-A00C-AAA9710BF19E}"/>
              </a:ext>
            </a:extLst>
          </p:cNvPr>
          <p:cNvSpPr txBox="1">
            <a:spLocks/>
          </p:cNvSpPr>
          <p:nvPr/>
        </p:nvSpPr>
        <p:spPr>
          <a:xfrm>
            <a:off x="2984462" y="1664600"/>
            <a:ext cx="6223076" cy="3528801"/>
          </a:xfrm>
          <a:prstGeom prst="roundRect">
            <a:avLst/>
          </a:prstGeom>
          <a:ln w="25400" cap="flat" cmpd="sng" algn="ctr">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1" wrap="square" lIns="68569" tIns="34275" rIns="68569" bIns="34275" rtlCol="0" anchor="ctr" anchorCtr="0">
            <a:noAutofit/>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pPr marL="0" indent="0">
              <a:spcBef>
                <a:spcPts val="0"/>
              </a:spcBef>
              <a:buNone/>
            </a:pPr>
            <a:r>
              <a:rPr lang="en-IE" sz="2400">
                <a:solidFill>
                  <a:schemeClr val="bg1"/>
                </a:solidFill>
                <a:latin typeface="Arial" panose="020B0604020202020204" pitchFamily="34" charset="0"/>
                <a:cs typeface="Arial" panose="020B0604020202020204" pitchFamily="34" charset="0"/>
              </a:rPr>
              <a:t>Learning science through inquiry enables students to ask more questions, and to develop and evaluate explanations of events and phenomena they encounter. </a:t>
            </a:r>
          </a:p>
          <a:p>
            <a:pPr marL="0" indent="0">
              <a:spcBef>
                <a:spcPts val="0"/>
              </a:spcBef>
              <a:buNone/>
            </a:pPr>
            <a:endParaRPr lang="en-IE" sz="2400">
              <a:solidFill>
                <a:schemeClr val="bg1"/>
              </a:solidFill>
              <a:latin typeface="Arial" panose="020B0604020202020204" pitchFamily="34" charset="0"/>
              <a:cs typeface="Arial" panose="020B0604020202020204" pitchFamily="34" charset="0"/>
            </a:endParaRPr>
          </a:p>
          <a:p>
            <a:pPr marL="0" indent="0">
              <a:spcBef>
                <a:spcPts val="0"/>
              </a:spcBef>
              <a:buNone/>
            </a:pPr>
            <a:r>
              <a:rPr lang="en-IE" sz="2400">
                <a:solidFill>
                  <a:schemeClr val="bg1"/>
                </a:solidFill>
                <a:latin typeface="Arial" panose="020B0604020202020204" pitchFamily="34" charset="0"/>
                <a:cs typeface="Arial" panose="020B0604020202020204" pitchFamily="34" charset="0"/>
              </a:rPr>
              <a:t>Students enhance their scientific literacy by developing their….understanding of scientific inquiry…</a:t>
            </a:r>
          </a:p>
          <a:p>
            <a:pPr marL="0" indent="0">
              <a:spcBef>
                <a:spcPts val="0"/>
              </a:spcBef>
              <a:buNone/>
            </a:pPr>
            <a:r>
              <a:rPr lang="en-IE" sz="1800">
                <a:solidFill>
                  <a:schemeClr val="bg1"/>
                </a:solidFill>
                <a:latin typeface="Arial" panose="020B0604020202020204" pitchFamily="34" charset="0"/>
                <a:cs typeface="Arial" panose="020B0604020202020204" pitchFamily="34" charset="0"/>
              </a:rPr>
              <a:t>				    </a:t>
            </a:r>
          </a:p>
          <a:p>
            <a:pPr marL="0" indent="0" algn="r">
              <a:spcBef>
                <a:spcPts val="0"/>
              </a:spcBef>
              <a:buNone/>
            </a:pPr>
            <a:r>
              <a:rPr lang="en-IE" sz="1800">
                <a:solidFill>
                  <a:schemeClr val="bg1"/>
                </a:solidFill>
                <a:latin typeface="Arial" panose="020B0604020202020204" pitchFamily="34" charset="0"/>
                <a:cs typeface="Arial" panose="020B0604020202020204" pitchFamily="34" charset="0"/>
              </a:rPr>
              <a:t>Science Specification P. 4</a:t>
            </a:r>
            <a:endParaRPr lang="en-IE" sz="1800">
              <a:solidFill>
                <a:schemeClr val="bg1"/>
              </a:solidFill>
              <a:latin typeface="Calibri" panose="020F0502020204030204" pitchFamily="34" charset="0"/>
            </a:endParaRPr>
          </a:p>
        </p:txBody>
      </p:sp>
      <p:pic>
        <p:nvPicPr>
          <p:cNvPr id="6" name="Picture 5" descr="Framework for Junior Cycle 2015 document image">
            <a:extLst>
              <a:ext uri="{FF2B5EF4-FFF2-40B4-BE49-F238E27FC236}">
                <a16:creationId xmlns:a16="http://schemas.microsoft.com/office/drawing/2014/main" id="{C2CD14D2-E692-4515-A3FF-1E3C9F87677F}"/>
              </a:ext>
            </a:extLst>
          </p:cNvPr>
          <p:cNvPicPr>
            <a:picLocks noChangeAspect="1"/>
          </p:cNvPicPr>
          <p:nvPr/>
        </p:nvPicPr>
        <p:blipFill>
          <a:blip r:embed="rId4"/>
          <a:stretch>
            <a:fillRect/>
          </a:stretch>
        </p:blipFill>
        <p:spPr>
          <a:xfrm>
            <a:off x="4605095" y="1312877"/>
            <a:ext cx="2981810" cy="4232246"/>
          </a:xfrm>
          <a:prstGeom prst="rect">
            <a:avLst/>
          </a:prstGeom>
          <a:ln>
            <a:solidFill>
              <a:schemeClr val="tx1"/>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642479277"/>
      </p:ext>
    </p:extLst>
  </p:cSld>
  <p:clrMapOvr>
    <a:masterClrMapping/>
  </p:clrMapOvr>
  <mc:AlternateContent xmlns:mc="http://schemas.openxmlformats.org/markup-compatibility/2006" xmlns:p14="http://schemas.microsoft.com/office/powerpoint/2010/main">
    <mc:Choice Requires="p14">
      <p:transition p14:dur="0" advTm="19877"/>
    </mc:Choice>
    <mc:Fallback xmlns="">
      <p:transition advTm="198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46DC0-4F65-1528-A16A-85B1EC5FF1AB}"/>
              </a:ext>
            </a:extLst>
          </p:cNvPr>
          <p:cNvSpPr>
            <a:spLocks noGrp="1"/>
          </p:cNvSpPr>
          <p:nvPr>
            <p:ph type="title"/>
          </p:nvPr>
        </p:nvSpPr>
        <p:spPr/>
        <p:txBody>
          <a:bodyPr>
            <a:normAutofit/>
          </a:bodyPr>
          <a:lstStyle/>
          <a:p>
            <a:r>
              <a:rPr lang="en-GB" sz="4400">
                <a:solidFill>
                  <a:srgbClr val="24647C"/>
                </a:solidFill>
              </a:rPr>
              <a:t>Scientific Method - Scientific Inquiry</a:t>
            </a:r>
            <a:endParaRPr lang="en-IE" sz="4400">
              <a:solidFill>
                <a:srgbClr val="24647C"/>
              </a:solidFill>
            </a:endParaRPr>
          </a:p>
        </p:txBody>
      </p:sp>
      <p:sp>
        <p:nvSpPr>
          <p:cNvPr id="4" name="Content Placeholder 3">
            <a:extLst>
              <a:ext uri="{FF2B5EF4-FFF2-40B4-BE49-F238E27FC236}">
                <a16:creationId xmlns:a16="http://schemas.microsoft.com/office/drawing/2014/main" id="{4E6C8856-9951-6375-4649-3E2E319B48E8}"/>
              </a:ext>
            </a:extLst>
          </p:cNvPr>
          <p:cNvSpPr>
            <a:spLocks noGrp="1"/>
          </p:cNvSpPr>
          <p:nvPr>
            <p:ph idx="1"/>
          </p:nvPr>
        </p:nvSpPr>
        <p:spPr>
          <a:xfrm>
            <a:off x="6955770" y="1957135"/>
            <a:ext cx="4440382" cy="3282549"/>
          </a:xfrm>
          <a:prstGeom prst="roundRect">
            <a:avLst/>
          </a:prstGeom>
          <a:solidFill>
            <a:srgbClr val="9F33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indent="0" algn="ctr">
              <a:buNone/>
            </a:pPr>
            <a:r>
              <a:rPr lang="en-GB" sz="2400" b="1"/>
              <a:t>Scientific Inquiry </a:t>
            </a:r>
            <a:endParaRPr lang="en-GB" sz="2400"/>
          </a:p>
          <a:p>
            <a:r>
              <a:rPr lang="en-GB" sz="2400"/>
              <a:t> Questions guide the</a:t>
            </a:r>
          </a:p>
          <a:p>
            <a:pPr marL="0" indent="0">
              <a:buNone/>
            </a:pPr>
            <a:r>
              <a:rPr lang="en-GB" sz="2400"/>
              <a:t>    approach </a:t>
            </a:r>
          </a:p>
          <a:p>
            <a:r>
              <a:rPr lang="en-GB" sz="2400"/>
              <a:t> The approaches vary</a:t>
            </a:r>
          </a:p>
          <a:p>
            <a:pPr marL="0" indent="0">
              <a:buNone/>
            </a:pPr>
            <a:r>
              <a:rPr lang="en-GB" sz="2400"/>
              <a:t>    widely within and</a:t>
            </a:r>
          </a:p>
          <a:p>
            <a:pPr marL="0" indent="0">
              <a:buNone/>
            </a:pPr>
            <a:r>
              <a:rPr lang="en-GB" sz="2400"/>
              <a:t>    across scientific</a:t>
            </a:r>
          </a:p>
          <a:p>
            <a:pPr marL="0" indent="0">
              <a:buNone/>
            </a:pPr>
            <a:r>
              <a:rPr lang="en-GB" sz="2400"/>
              <a:t>    disciplines and fields</a:t>
            </a:r>
            <a:endParaRPr lang="en-IE" sz="2400"/>
          </a:p>
        </p:txBody>
      </p:sp>
      <p:sp>
        <p:nvSpPr>
          <p:cNvPr id="5" name="Content Placeholder 3">
            <a:extLst>
              <a:ext uri="{FF2B5EF4-FFF2-40B4-BE49-F238E27FC236}">
                <a16:creationId xmlns:a16="http://schemas.microsoft.com/office/drawing/2014/main" id="{189777CA-E880-E855-81E8-3388B5DAB932}"/>
              </a:ext>
            </a:extLst>
          </p:cNvPr>
          <p:cNvSpPr txBox="1">
            <a:spLocks/>
          </p:cNvSpPr>
          <p:nvPr/>
        </p:nvSpPr>
        <p:spPr>
          <a:xfrm>
            <a:off x="795848" y="1957135"/>
            <a:ext cx="3990974" cy="3282549"/>
          </a:xfrm>
          <a:prstGeom prst="roundRect">
            <a:avLst/>
          </a:prstGeom>
          <a:solidFill>
            <a:srgbClr val="E7722D"/>
          </a:solidFill>
          <a:ln w="381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GB" sz="2400" b="1">
                <a:latin typeface="Arial" panose="020B0604020202020204" pitchFamily="34" charset="0"/>
                <a:cs typeface="Arial" panose="020B0604020202020204" pitchFamily="34" charset="0"/>
              </a:rPr>
              <a:t>Scientific Method </a:t>
            </a:r>
            <a:endParaRPr lang="en-GB" sz="2400">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Fixed set of sequences</a:t>
            </a:r>
          </a:p>
          <a:p>
            <a:pPr marL="0" indent="0">
              <a:buNone/>
            </a:pPr>
            <a:r>
              <a:rPr lang="en-GB" sz="2400">
                <a:latin typeface="Arial" panose="020B0604020202020204" pitchFamily="34" charset="0"/>
                <a:cs typeface="Arial" panose="020B0604020202020204" pitchFamily="34" charset="0"/>
              </a:rPr>
              <a:t>   and steps</a:t>
            </a:r>
          </a:p>
          <a:p>
            <a:pPr>
              <a:lnSpc>
                <a:spcPct val="100000"/>
              </a:lnSpc>
            </a:pPr>
            <a:r>
              <a:rPr lang="en-GB" sz="2400">
                <a:latin typeface="Arial" panose="020B0604020202020204" pitchFamily="34" charset="0"/>
                <a:cs typeface="Arial" panose="020B0604020202020204" pitchFamily="34" charset="0"/>
              </a:rPr>
              <a:t>Not an accurate    representation of how scientists work</a:t>
            </a:r>
            <a:endParaRPr lang="en-IE" sz="24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82B0510-63A7-F8B3-9AAC-CD3B654B4FB9}"/>
              </a:ext>
            </a:extLst>
          </p:cNvPr>
          <p:cNvSpPr txBox="1"/>
          <p:nvPr/>
        </p:nvSpPr>
        <p:spPr>
          <a:xfrm>
            <a:off x="6516627" y="5717960"/>
            <a:ext cx="3990975" cy="369332"/>
          </a:xfrm>
          <a:prstGeom prst="rect">
            <a:avLst/>
          </a:prstGeom>
          <a:noFill/>
        </p:spPr>
        <p:txBody>
          <a:bodyPr wrap="square" rtlCol="0">
            <a:spAutoFit/>
          </a:bodyPr>
          <a:lstStyle/>
          <a:p>
            <a:r>
              <a:rPr lang="en-GB"/>
              <a:t>(</a:t>
            </a:r>
            <a:r>
              <a:rPr lang="en-GB" i="1"/>
              <a:t>Concept of scientific inquiry</a:t>
            </a:r>
            <a:r>
              <a:rPr lang="en-GB"/>
              <a:t> 2020)</a:t>
            </a:r>
            <a:endParaRPr lang="en-IE"/>
          </a:p>
        </p:txBody>
      </p:sp>
    </p:spTree>
    <p:extLst>
      <p:ext uri="{BB962C8B-B14F-4D97-AF65-F5344CB8AC3E}">
        <p14:creationId xmlns:p14="http://schemas.microsoft.com/office/powerpoint/2010/main" val="217186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descr="someone looking through a mgnifying glass">
            <a:extLst>
              <a:ext uri="{FF2B5EF4-FFF2-40B4-BE49-F238E27FC236}">
                <a16:creationId xmlns:a16="http://schemas.microsoft.com/office/drawing/2014/main" id="{DD62E4A9-F0E3-C857-1D01-868B474CBEE3}"/>
              </a:ext>
            </a:extLst>
          </p:cNvPr>
          <p:cNvGrpSpPr/>
          <p:nvPr/>
        </p:nvGrpSpPr>
        <p:grpSpPr>
          <a:xfrm>
            <a:off x="5027339" y="4508367"/>
            <a:ext cx="2137325" cy="1679666"/>
            <a:chOff x="6320799" y="3626600"/>
            <a:chExt cx="2137325" cy="1679666"/>
          </a:xfrm>
        </p:grpSpPr>
        <p:sp>
          <p:nvSpPr>
            <p:cNvPr id="9" name="Flowchart: Alternate Process 8">
              <a:extLst>
                <a:ext uri="{FF2B5EF4-FFF2-40B4-BE49-F238E27FC236}">
                  <a16:creationId xmlns:a16="http://schemas.microsoft.com/office/drawing/2014/main" id="{2AF36355-9D39-4ADA-F9DD-7AA2F9CC2E0E}"/>
                </a:ext>
              </a:extLst>
            </p:cNvPr>
            <p:cNvSpPr/>
            <p:nvPr/>
          </p:nvSpPr>
          <p:spPr>
            <a:xfrm>
              <a:off x="6320799" y="3626600"/>
              <a:ext cx="2137325" cy="843460"/>
            </a:xfrm>
            <a:prstGeom prst="flowChartAlternateProcess">
              <a:avLst/>
            </a:prstGeom>
            <a:solidFill>
              <a:srgbClr val="E66D2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a:latin typeface="Arial" panose="020B0604020202020204" pitchFamily="34" charset="0"/>
                  <a:cs typeface="Arial" panose="020B0604020202020204" pitchFamily="34" charset="0"/>
                </a:rPr>
                <a:t>Examine/ Reflect</a:t>
              </a:r>
            </a:p>
          </p:txBody>
        </p:sp>
        <p:pic>
          <p:nvPicPr>
            <p:cNvPr id="16" name="Google Shape;980;p113">
              <a:extLst>
                <a:ext uri="{FF2B5EF4-FFF2-40B4-BE49-F238E27FC236}">
                  <a16:creationId xmlns:a16="http://schemas.microsoft.com/office/drawing/2014/main" id="{30422354-B2A1-D6AC-EBFC-D90FE0E193CC}"/>
                </a:ext>
              </a:extLst>
            </p:cNvPr>
            <p:cNvPicPr preferRelativeResize="0"/>
            <p:nvPr/>
          </p:nvPicPr>
          <p:blipFill rotWithShape="1">
            <a:blip r:embed="rId4">
              <a:alphaModFix/>
            </a:blip>
            <a:srcRect/>
            <a:stretch/>
          </p:blipFill>
          <p:spPr>
            <a:xfrm>
              <a:off x="6947626" y="4513954"/>
              <a:ext cx="883672" cy="792312"/>
            </a:xfrm>
            <a:prstGeom prst="rect">
              <a:avLst/>
            </a:prstGeom>
            <a:noFill/>
            <a:ln>
              <a:noFill/>
            </a:ln>
          </p:spPr>
        </p:pic>
      </p:grpSp>
      <p:grpSp>
        <p:nvGrpSpPr>
          <p:cNvPr id="24" name="Group 23">
            <a:extLst>
              <a:ext uri="{FF2B5EF4-FFF2-40B4-BE49-F238E27FC236}">
                <a16:creationId xmlns:a16="http://schemas.microsoft.com/office/drawing/2014/main" id="{C25AF479-A61B-E267-4722-DCAC3FE5B59A}"/>
              </a:ext>
            </a:extLst>
          </p:cNvPr>
          <p:cNvGrpSpPr/>
          <p:nvPr/>
        </p:nvGrpSpPr>
        <p:grpSpPr>
          <a:xfrm>
            <a:off x="2040949" y="4484503"/>
            <a:ext cx="2329645" cy="1826086"/>
            <a:chOff x="2028575" y="4563139"/>
            <a:chExt cx="2329645" cy="1826086"/>
          </a:xfrm>
        </p:grpSpPr>
        <p:sp>
          <p:nvSpPr>
            <p:cNvPr id="10" name="Flowchart: Alternate Process 9">
              <a:extLst>
                <a:ext uri="{FF2B5EF4-FFF2-40B4-BE49-F238E27FC236}">
                  <a16:creationId xmlns:a16="http://schemas.microsoft.com/office/drawing/2014/main" id="{E625728F-5E8F-F907-7E20-2B2B07AEA892}"/>
                </a:ext>
              </a:extLst>
            </p:cNvPr>
            <p:cNvSpPr/>
            <p:nvPr/>
          </p:nvSpPr>
          <p:spPr>
            <a:xfrm>
              <a:off x="2028575" y="4563139"/>
              <a:ext cx="2329645" cy="822993"/>
            </a:xfrm>
            <a:prstGeom prst="flowChartAlternateProcess">
              <a:avLst/>
            </a:prstGeom>
            <a:solidFill>
              <a:srgbClr val="F6303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a:latin typeface="Arial" panose="020B0604020202020204" pitchFamily="34" charset="0"/>
                  <a:cs typeface="Arial" panose="020B0604020202020204" pitchFamily="34" charset="0"/>
                </a:rPr>
                <a:t>Make Connections</a:t>
              </a:r>
            </a:p>
          </p:txBody>
        </p:sp>
        <p:pic>
          <p:nvPicPr>
            <p:cNvPr id="19" name="Picture 18">
              <a:extLst>
                <a:ext uri="{FF2B5EF4-FFF2-40B4-BE49-F238E27FC236}">
                  <a16:creationId xmlns:a16="http://schemas.microsoft.com/office/drawing/2014/main" id="{A551492D-02BF-4681-CE5E-83EA3D78F099}"/>
                </a:ext>
              </a:extLst>
            </p:cNvPr>
            <p:cNvPicPr>
              <a:picLocks noChangeAspect="1"/>
            </p:cNvPicPr>
            <p:nvPr/>
          </p:nvPicPr>
          <p:blipFill>
            <a:blip r:embed="rId5"/>
            <a:stretch>
              <a:fillRect/>
            </a:stretch>
          </p:blipFill>
          <p:spPr>
            <a:xfrm>
              <a:off x="2570696" y="5521660"/>
              <a:ext cx="1064757" cy="867565"/>
            </a:xfrm>
            <a:prstGeom prst="rect">
              <a:avLst/>
            </a:prstGeom>
          </p:spPr>
        </p:pic>
      </p:grpSp>
      <p:sp>
        <p:nvSpPr>
          <p:cNvPr id="22" name="Rectangle: Rounded Corners 21">
            <a:extLst>
              <a:ext uri="{FF2B5EF4-FFF2-40B4-BE49-F238E27FC236}">
                <a16:creationId xmlns:a16="http://schemas.microsoft.com/office/drawing/2014/main" id="{21E6DF57-B132-41E7-ECCE-E6677593BCE2}"/>
              </a:ext>
            </a:extLst>
          </p:cNvPr>
          <p:cNvSpPr/>
          <p:nvPr/>
        </p:nvSpPr>
        <p:spPr>
          <a:xfrm>
            <a:off x="1973462" y="576355"/>
            <a:ext cx="5367849" cy="1021932"/>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5400">
                <a:latin typeface="Arial" panose="020B0604020202020204" pitchFamily="34" charset="0"/>
                <a:cs typeface="Arial" panose="020B0604020202020204" pitchFamily="34" charset="0"/>
              </a:rPr>
              <a:t>What is Inquiry?</a:t>
            </a:r>
          </a:p>
        </p:txBody>
      </p:sp>
      <p:sp>
        <p:nvSpPr>
          <p:cNvPr id="18" name="Flowchart: Alternate Process 17">
            <a:extLst>
              <a:ext uri="{FF2B5EF4-FFF2-40B4-BE49-F238E27FC236}">
                <a16:creationId xmlns:a16="http://schemas.microsoft.com/office/drawing/2014/main" id="{A0B28676-3876-961B-D989-DED7E24F01C3}"/>
              </a:ext>
            </a:extLst>
          </p:cNvPr>
          <p:cNvSpPr/>
          <p:nvPr/>
        </p:nvSpPr>
        <p:spPr>
          <a:xfrm>
            <a:off x="7810049" y="4484263"/>
            <a:ext cx="2320135" cy="867565"/>
          </a:xfrm>
          <a:prstGeom prst="flowChartAlternateProcess">
            <a:avLst/>
          </a:prstGeom>
          <a:solidFill>
            <a:srgbClr val="76BC1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a:latin typeface="Arial" panose="020B0604020202020204" pitchFamily="34" charset="0"/>
                <a:cs typeface="Arial" panose="020B0604020202020204" pitchFamily="34" charset="0"/>
              </a:rPr>
              <a:t>Communicate Findings</a:t>
            </a:r>
          </a:p>
        </p:txBody>
      </p:sp>
      <p:grpSp>
        <p:nvGrpSpPr>
          <p:cNvPr id="2" name="Group 1" descr="someone thinking about a question">
            <a:extLst>
              <a:ext uri="{FF2B5EF4-FFF2-40B4-BE49-F238E27FC236}">
                <a16:creationId xmlns:a16="http://schemas.microsoft.com/office/drawing/2014/main" id="{5E6AD001-3F8D-F469-A048-AC35C5D18548}"/>
              </a:ext>
            </a:extLst>
          </p:cNvPr>
          <p:cNvGrpSpPr/>
          <p:nvPr/>
        </p:nvGrpSpPr>
        <p:grpSpPr>
          <a:xfrm>
            <a:off x="4996988" y="1959494"/>
            <a:ext cx="2198027" cy="2141477"/>
            <a:chOff x="3198286" y="1379247"/>
            <a:chExt cx="2378021" cy="2432297"/>
          </a:xfrm>
        </p:grpSpPr>
        <p:sp>
          <p:nvSpPr>
            <p:cNvPr id="3" name="Flowchart: Alternate Process 2">
              <a:extLst>
                <a:ext uri="{FF2B5EF4-FFF2-40B4-BE49-F238E27FC236}">
                  <a16:creationId xmlns:a16="http://schemas.microsoft.com/office/drawing/2014/main" id="{11BA576E-D187-B75E-BE66-100CFDE857BF}"/>
                </a:ext>
              </a:extLst>
            </p:cNvPr>
            <p:cNvSpPr/>
            <p:nvPr/>
          </p:nvSpPr>
          <p:spPr>
            <a:xfrm>
              <a:off x="3198286" y="1379247"/>
              <a:ext cx="2378021" cy="820808"/>
            </a:xfrm>
            <a:prstGeom prst="flowChartAlternateProcess">
              <a:avLst/>
            </a:prstGeom>
            <a:solidFill>
              <a:srgbClr val="00A0E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b="1">
                  <a:latin typeface="Arial" panose="020B0604020202020204" pitchFamily="34" charset="0"/>
                  <a:cs typeface="Arial" panose="020B0604020202020204" pitchFamily="34" charset="0"/>
                </a:rPr>
                <a:t>Question</a:t>
              </a:r>
            </a:p>
          </p:txBody>
        </p:sp>
        <p:grpSp>
          <p:nvGrpSpPr>
            <p:cNvPr id="5" name="Google Shape;268;p46">
              <a:extLst>
                <a:ext uri="{FF2B5EF4-FFF2-40B4-BE49-F238E27FC236}">
                  <a16:creationId xmlns:a16="http://schemas.microsoft.com/office/drawing/2014/main" id="{06DCB95A-01D8-D1CA-347E-6C672C92B541}"/>
                </a:ext>
              </a:extLst>
            </p:cNvPr>
            <p:cNvGrpSpPr/>
            <p:nvPr/>
          </p:nvGrpSpPr>
          <p:grpSpPr>
            <a:xfrm>
              <a:off x="3421863" y="2284857"/>
              <a:ext cx="2001736" cy="1526687"/>
              <a:chOff x="867971" y="-71809"/>
              <a:chExt cx="4685398" cy="3330800"/>
            </a:xfrm>
            <a:solidFill>
              <a:srgbClr val="00A0E5"/>
            </a:solidFill>
          </p:grpSpPr>
          <p:grpSp>
            <p:nvGrpSpPr>
              <p:cNvPr id="7" name="Google Shape;269;p46">
                <a:extLst>
                  <a:ext uri="{FF2B5EF4-FFF2-40B4-BE49-F238E27FC236}">
                    <a16:creationId xmlns:a16="http://schemas.microsoft.com/office/drawing/2014/main" id="{9F6D4395-EBEE-4A63-0EE3-F9C67DCBA96A}"/>
                  </a:ext>
                </a:extLst>
              </p:cNvPr>
              <p:cNvGrpSpPr/>
              <p:nvPr/>
            </p:nvGrpSpPr>
            <p:grpSpPr>
              <a:xfrm>
                <a:off x="867971" y="-71809"/>
                <a:ext cx="4685398" cy="3330800"/>
                <a:chOff x="256852" y="1882837"/>
                <a:chExt cx="4685398" cy="3330800"/>
              </a:xfrm>
              <a:grpFill/>
            </p:grpSpPr>
            <p:pic>
              <p:nvPicPr>
                <p:cNvPr id="12" name="Google Shape;270;p46">
                  <a:extLst>
                    <a:ext uri="{FF2B5EF4-FFF2-40B4-BE49-F238E27FC236}">
                      <a16:creationId xmlns:a16="http://schemas.microsoft.com/office/drawing/2014/main" id="{F657C35A-78B1-E0B4-EE98-8E35C7073905}"/>
                    </a:ext>
                  </a:extLst>
                </p:cNvPr>
                <p:cNvPicPr preferRelativeResize="0"/>
                <p:nvPr/>
              </p:nvPicPr>
              <p:blipFill rotWithShape="1">
                <a:blip r:embed="rId6">
                  <a:alphaModFix/>
                </a:blip>
                <a:srcRect/>
                <a:stretch/>
              </p:blipFill>
              <p:spPr>
                <a:xfrm>
                  <a:off x="256852" y="1882837"/>
                  <a:ext cx="4397952" cy="3330800"/>
                </a:xfrm>
                <a:prstGeom prst="rect">
                  <a:avLst/>
                </a:prstGeom>
                <a:grpFill/>
                <a:ln>
                  <a:noFill/>
                </a:ln>
              </p:spPr>
            </p:pic>
            <p:sp>
              <p:nvSpPr>
                <p:cNvPr id="13" name="Google Shape;271;p46" hidden="1">
                  <a:extLst>
                    <a:ext uri="{FF2B5EF4-FFF2-40B4-BE49-F238E27FC236}">
                      <a16:creationId xmlns:a16="http://schemas.microsoft.com/office/drawing/2014/main" id="{5EB233E9-BBA3-448A-98AB-8F58B32386BC}"/>
                    </a:ext>
                  </a:extLst>
                </p:cNvPr>
                <p:cNvSpPr txBox="1"/>
                <p:nvPr/>
              </p:nvSpPr>
              <p:spPr>
                <a:xfrm>
                  <a:off x="2479011" y="2541698"/>
                  <a:ext cx="2463239" cy="461665"/>
                </a:xfrm>
                <a:prstGeom prst="rect">
                  <a:avLst/>
                </a:prstGeom>
                <a:grp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sz="2400" b="1">
                    <a:solidFill>
                      <a:schemeClr val="lt1"/>
                    </a:solidFill>
                    <a:latin typeface="Calibri"/>
                    <a:ea typeface="Calibri"/>
                    <a:cs typeface="Calibri"/>
                    <a:sym typeface="Calibri"/>
                  </a:endParaRPr>
                </a:p>
              </p:txBody>
            </p:sp>
          </p:grpSp>
          <p:sp>
            <p:nvSpPr>
              <p:cNvPr id="11" name="Google Shape;272;p46">
                <a:extLst>
                  <a:ext uri="{FF2B5EF4-FFF2-40B4-BE49-F238E27FC236}">
                    <a16:creationId xmlns:a16="http://schemas.microsoft.com/office/drawing/2014/main" id="{C4AFF2FC-13CE-C0A4-08A2-ED56BF974449}"/>
                  </a:ext>
                </a:extLst>
              </p:cNvPr>
              <p:cNvSpPr txBox="1"/>
              <p:nvPr/>
            </p:nvSpPr>
            <p:spPr>
              <a:xfrm>
                <a:off x="2330057" y="500307"/>
                <a:ext cx="3109200" cy="1200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b="1">
                    <a:solidFill>
                      <a:schemeClr val="dk1"/>
                    </a:solidFill>
                  </a:rPr>
                  <a:t>How did that happen?</a:t>
                </a:r>
                <a:endParaRPr sz="1200"/>
              </a:p>
            </p:txBody>
          </p:sp>
        </p:grpSp>
      </p:grpSp>
      <p:grpSp>
        <p:nvGrpSpPr>
          <p:cNvPr id="14" name="Group 13" descr="apple falling from a tree">
            <a:extLst>
              <a:ext uri="{FF2B5EF4-FFF2-40B4-BE49-F238E27FC236}">
                <a16:creationId xmlns:a16="http://schemas.microsoft.com/office/drawing/2014/main" id="{91A40A2D-B50E-8213-51E7-44DB3E52A79D}"/>
              </a:ext>
            </a:extLst>
          </p:cNvPr>
          <p:cNvGrpSpPr/>
          <p:nvPr/>
        </p:nvGrpSpPr>
        <p:grpSpPr>
          <a:xfrm>
            <a:off x="1973462" y="1959495"/>
            <a:ext cx="2012347" cy="2088837"/>
            <a:chOff x="628650" y="2677419"/>
            <a:chExt cx="2378021" cy="2216784"/>
          </a:xfrm>
        </p:grpSpPr>
        <p:sp>
          <p:nvSpPr>
            <p:cNvPr id="15" name="Flowchart: Alternate Process 14">
              <a:extLst>
                <a:ext uri="{FF2B5EF4-FFF2-40B4-BE49-F238E27FC236}">
                  <a16:creationId xmlns:a16="http://schemas.microsoft.com/office/drawing/2014/main" id="{693C6573-9744-BFC8-F301-8AC76A9EF599}"/>
                </a:ext>
              </a:extLst>
            </p:cNvPr>
            <p:cNvSpPr/>
            <p:nvPr/>
          </p:nvSpPr>
          <p:spPr>
            <a:xfrm>
              <a:off x="628650" y="2677419"/>
              <a:ext cx="2378021" cy="751581"/>
            </a:xfrm>
            <a:prstGeom prst="flowChartAlternateProcess">
              <a:avLst/>
            </a:prstGeom>
            <a:solidFill>
              <a:srgbClr val="A1398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b="1">
                  <a:latin typeface="Arial" panose="020B0604020202020204" pitchFamily="34" charset="0"/>
                  <a:cs typeface="Arial" panose="020B0604020202020204" pitchFamily="34" charset="0"/>
                </a:rPr>
                <a:t>Observe</a:t>
              </a:r>
            </a:p>
          </p:txBody>
        </p:sp>
        <p:pic>
          <p:nvPicPr>
            <p:cNvPr id="17" name="Picture 16">
              <a:extLst>
                <a:ext uri="{FF2B5EF4-FFF2-40B4-BE49-F238E27FC236}">
                  <a16:creationId xmlns:a16="http://schemas.microsoft.com/office/drawing/2014/main" id="{98964261-B18E-0B16-6602-64A2F49B0178}"/>
                </a:ext>
              </a:extLst>
            </p:cNvPr>
            <p:cNvPicPr>
              <a:picLocks noChangeAspect="1"/>
            </p:cNvPicPr>
            <p:nvPr/>
          </p:nvPicPr>
          <p:blipFill>
            <a:blip r:embed="rId7"/>
            <a:stretch>
              <a:fillRect/>
            </a:stretch>
          </p:blipFill>
          <p:spPr>
            <a:xfrm>
              <a:off x="1180764" y="3521377"/>
              <a:ext cx="1264716" cy="1372826"/>
            </a:xfrm>
            <a:prstGeom prst="rect">
              <a:avLst/>
            </a:prstGeom>
          </p:spPr>
        </p:pic>
      </p:grpSp>
      <p:grpSp>
        <p:nvGrpSpPr>
          <p:cNvPr id="20" name="Group 19" descr="someone investigating">
            <a:extLst>
              <a:ext uri="{FF2B5EF4-FFF2-40B4-BE49-F238E27FC236}">
                <a16:creationId xmlns:a16="http://schemas.microsoft.com/office/drawing/2014/main" id="{5ED0BF8A-E191-FEAA-1CC6-59CE216D0BDB}"/>
              </a:ext>
            </a:extLst>
          </p:cNvPr>
          <p:cNvGrpSpPr/>
          <p:nvPr/>
        </p:nvGrpSpPr>
        <p:grpSpPr>
          <a:xfrm>
            <a:off x="7992857" y="1959494"/>
            <a:ext cx="2137326" cy="2024409"/>
            <a:chOff x="6048602" y="2595396"/>
            <a:chExt cx="2682039" cy="2202028"/>
          </a:xfrm>
        </p:grpSpPr>
        <p:sp>
          <p:nvSpPr>
            <p:cNvPr id="21" name="Flowchart: Alternate Process 20">
              <a:extLst>
                <a:ext uri="{FF2B5EF4-FFF2-40B4-BE49-F238E27FC236}">
                  <a16:creationId xmlns:a16="http://schemas.microsoft.com/office/drawing/2014/main" id="{62707A85-E562-6918-02B5-977B4C9ADA58}"/>
                </a:ext>
              </a:extLst>
            </p:cNvPr>
            <p:cNvSpPr/>
            <p:nvPr/>
          </p:nvSpPr>
          <p:spPr>
            <a:xfrm>
              <a:off x="6048602" y="2595396"/>
              <a:ext cx="2682039" cy="820808"/>
            </a:xfrm>
            <a:prstGeom prst="flowChartAlternateProcess">
              <a:avLst/>
            </a:prstGeom>
            <a:solidFill>
              <a:srgbClr val="76BC1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b="1">
                  <a:latin typeface="Arial" panose="020B0604020202020204" pitchFamily="34" charset="0"/>
                  <a:cs typeface="Arial" panose="020B0604020202020204" pitchFamily="34" charset="0"/>
                </a:rPr>
                <a:t>Investigate</a:t>
              </a:r>
            </a:p>
          </p:txBody>
        </p:sp>
        <p:pic>
          <p:nvPicPr>
            <p:cNvPr id="23" name="Picture 22" descr="A Person pouring liquid from a test tube to conical flask">
              <a:extLst>
                <a:ext uri="{FF2B5EF4-FFF2-40B4-BE49-F238E27FC236}">
                  <a16:creationId xmlns:a16="http://schemas.microsoft.com/office/drawing/2014/main" id="{32B6C55A-183E-3283-AF57-315E6C22EEF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829333" y="3622116"/>
              <a:ext cx="881481" cy="1175308"/>
            </a:xfrm>
            <a:prstGeom prst="rect">
              <a:avLst/>
            </a:prstGeom>
          </p:spPr>
        </p:pic>
      </p:grpSp>
      <p:pic>
        <p:nvPicPr>
          <p:cNvPr id="8" name="Picture 7" descr="A satellite emitting a signal">
            <a:extLst>
              <a:ext uri="{FF2B5EF4-FFF2-40B4-BE49-F238E27FC236}">
                <a16:creationId xmlns:a16="http://schemas.microsoft.com/office/drawing/2014/main" id="{7477EF5F-E804-E8E8-EF00-BB12B7EF59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51876" y="5443024"/>
            <a:ext cx="1428750" cy="1162050"/>
          </a:xfrm>
          <a:prstGeom prst="rect">
            <a:avLst/>
          </a:prstGeom>
        </p:spPr>
      </p:pic>
    </p:spTree>
    <p:custDataLst>
      <p:tags r:id="rId1"/>
    </p:custDataLst>
    <p:extLst>
      <p:ext uri="{BB962C8B-B14F-4D97-AF65-F5344CB8AC3E}">
        <p14:creationId xmlns:p14="http://schemas.microsoft.com/office/powerpoint/2010/main" val="397223107"/>
      </p:ext>
    </p:extLst>
  </p:cSld>
  <p:clrMapOvr>
    <a:masterClrMapping/>
  </p:clrMapOvr>
  <mc:AlternateContent xmlns:mc="http://schemas.openxmlformats.org/markup-compatibility/2006" xmlns:p14="http://schemas.microsoft.com/office/powerpoint/2010/main">
    <mc:Choice Requires="p14">
      <p:transition spd="slow" p14:dur="2000" advTm="21758"/>
    </mc:Choice>
    <mc:Fallback xmlns="">
      <p:transition spd="slow" advTm="217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B767B-4BB4-57DA-5968-62FF85C9C847}"/>
              </a:ext>
            </a:extLst>
          </p:cNvPr>
          <p:cNvSpPr>
            <a:spLocks noGrp="1"/>
          </p:cNvSpPr>
          <p:nvPr>
            <p:ph type="title"/>
          </p:nvPr>
        </p:nvSpPr>
        <p:spPr/>
        <p:txBody>
          <a:bodyPr>
            <a:normAutofit/>
          </a:bodyPr>
          <a:lstStyle/>
          <a:p>
            <a:r>
              <a:rPr lang="en-IE" sz="4400">
                <a:solidFill>
                  <a:srgbClr val="24647C"/>
                </a:solidFill>
              </a:rPr>
              <a:t>Investigating in Science</a:t>
            </a:r>
          </a:p>
        </p:txBody>
      </p:sp>
      <p:grpSp>
        <p:nvGrpSpPr>
          <p:cNvPr id="22" name="Group 21" descr="A Woman working with a laptop and microscope">
            <a:extLst>
              <a:ext uri="{FF2B5EF4-FFF2-40B4-BE49-F238E27FC236}">
                <a16:creationId xmlns:a16="http://schemas.microsoft.com/office/drawing/2014/main" id="{9D695BEF-7A8B-F157-BED7-89E6C6423D3D}"/>
              </a:ext>
            </a:extLst>
          </p:cNvPr>
          <p:cNvGrpSpPr/>
          <p:nvPr/>
        </p:nvGrpSpPr>
        <p:grpSpPr>
          <a:xfrm>
            <a:off x="5100305" y="1451585"/>
            <a:ext cx="1991390" cy="2526136"/>
            <a:chOff x="2800388" y="3214470"/>
            <a:chExt cx="2379717" cy="3042908"/>
          </a:xfrm>
        </p:grpSpPr>
        <p:sp>
          <p:nvSpPr>
            <p:cNvPr id="14" name="TextBox 13">
              <a:extLst>
                <a:ext uri="{FF2B5EF4-FFF2-40B4-BE49-F238E27FC236}">
                  <a16:creationId xmlns:a16="http://schemas.microsoft.com/office/drawing/2014/main" id="{D046B0A5-23C4-FDB1-8BDE-B29E57089D56}"/>
                </a:ext>
              </a:extLst>
            </p:cNvPr>
            <p:cNvSpPr txBox="1"/>
            <p:nvPr/>
          </p:nvSpPr>
          <p:spPr>
            <a:xfrm>
              <a:off x="2916226" y="3214470"/>
              <a:ext cx="2182377" cy="1668324"/>
            </a:xfrm>
            <a:prstGeom prst="rect">
              <a:avLst/>
            </a:prstGeom>
            <a:noFill/>
          </p:spPr>
          <p:txBody>
            <a:bodyPr wrap="square">
              <a:spAutoFit/>
            </a:bodyPr>
            <a:lstStyle/>
            <a:p>
              <a:pPr algn="ctr"/>
              <a:r>
                <a:rPr lang="en-IE" sz="2800">
                  <a:solidFill>
                    <a:srgbClr val="1987A8"/>
                  </a:solidFill>
                </a:rPr>
                <a:t>Exploring and Observing</a:t>
              </a:r>
            </a:p>
          </p:txBody>
        </p:sp>
        <p:pic>
          <p:nvPicPr>
            <p:cNvPr id="20" name="Picture 19" descr="A picture containing person&#10;&#10;Description automatically generated">
              <a:extLst>
                <a:ext uri="{FF2B5EF4-FFF2-40B4-BE49-F238E27FC236}">
                  <a16:creationId xmlns:a16="http://schemas.microsoft.com/office/drawing/2014/main" id="{D69E8A44-969B-D08F-2EBA-B53368163369}"/>
                </a:ext>
              </a:extLst>
            </p:cNvPr>
            <p:cNvPicPr>
              <a:picLocks noChangeAspect="1"/>
            </p:cNvPicPr>
            <p:nvPr/>
          </p:nvPicPr>
          <p:blipFill>
            <a:blip r:embed="rId4"/>
            <a:stretch>
              <a:fillRect/>
            </a:stretch>
          </p:blipFill>
          <p:spPr>
            <a:xfrm>
              <a:off x="2800388" y="4872383"/>
              <a:ext cx="2379717" cy="1384995"/>
            </a:xfrm>
            <a:prstGeom prst="rect">
              <a:avLst/>
            </a:prstGeom>
          </p:spPr>
        </p:pic>
      </p:grpSp>
      <p:grpSp>
        <p:nvGrpSpPr>
          <p:cNvPr id="23" name="Group 22" descr="A scientists watching a monkey perform a task">
            <a:extLst>
              <a:ext uri="{FF2B5EF4-FFF2-40B4-BE49-F238E27FC236}">
                <a16:creationId xmlns:a16="http://schemas.microsoft.com/office/drawing/2014/main" id="{924EABBE-CBC3-32BB-9E28-C284CADCF0F7}"/>
              </a:ext>
            </a:extLst>
          </p:cNvPr>
          <p:cNvGrpSpPr/>
          <p:nvPr/>
        </p:nvGrpSpPr>
        <p:grpSpPr>
          <a:xfrm>
            <a:off x="6901203" y="3402830"/>
            <a:ext cx="2371896" cy="2857294"/>
            <a:chOff x="321811" y="3322784"/>
            <a:chExt cx="2361591" cy="3288980"/>
          </a:xfrm>
        </p:grpSpPr>
        <p:sp>
          <p:nvSpPr>
            <p:cNvPr id="12" name="TextBox 11">
              <a:extLst>
                <a:ext uri="{FF2B5EF4-FFF2-40B4-BE49-F238E27FC236}">
                  <a16:creationId xmlns:a16="http://schemas.microsoft.com/office/drawing/2014/main" id="{C7741D6A-4C57-6957-2233-A7957AA15337}"/>
                </a:ext>
              </a:extLst>
            </p:cNvPr>
            <p:cNvSpPr txBox="1"/>
            <p:nvPr/>
          </p:nvSpPr>
          <p:spPr>
            <a:xfrm>
              <a:off x="321811" y="3322784"/>
              <a:ext cx="2361591" cy="1417104"/>
            </a:xfrm>
            <a:prstGeom prst="rect">
              <a:avLst/>
            </a:prstGeom>
            <a:noFill/>
          </p:spPr>
          <p:txBody>
            <a:bodyPr wrap="square">
              <a:spAutoFit/>
            </a:bodyPr>
            <a:lstStyle/>
            <a:p>
              <a:r>
                <a:rPr lang="en-IE" sz="2800">
                  <a:solidFill>
                    <a:srgbClr val="1987A8"/>
                  </a:solidFill>
                </a:rPr>
                <a:t>Experiment – </a:t>
              </a:r>
            </a:p>
            <a:p>
              <a:r>
                <a:rPr lang="en-IE" sz="2800">
                  <a:solidFill>
                    <a:srgbClr val="1987A8"/>
                  </a:solidFill>
                </a:rPr>
                <a:t>Fair Testing</a:t>
              </a:r>
            </a:p>
            <a:p>
              <a:pPr marL="71437"/>
              <a:endParaRPr lang="en-IE"/>
            </a:p>
          </p:txBody>
        </p:sp>
        <p:pic>
          <p:nvPicPr>
            <p:cNvPr id="18" name="Picture 17">
              <a:extLst>
                <a:ext uri="{FF2B5EF4-FFF2-40B4-BE49-F238E27FC236}">
                  <a16:creationId xmlns:a16="http://schemas.microsoft.com/office/drawing/2014/main" id="{0958D4D8-12FE-78E2-4EED-8D298308EA9C}"/>
                </a:ext>
              </a:extLst>
            </p:cNvPr>
            <p:cNvPicPr>
              <a:picLocks noChangeAspect="1"/>
            </p:cNvPicPr>
            <p:nvPr/>
          </p:nvPicPr>
          <p:blipFill>
            <a:blip r:embed="rId5"/>
            <a:stretch>
              <a:fillRect/>
            </a:stretch>
          </p:blipFill>
          <p:spPr>
            <a:xfrm>
              <a:off x="338365" y="4331864"/>
              <a:ext cx="1994912" cy="2279900"/>
            </a:xfrm>
            <a:prstGeom prst="rect">
              <a:avLst/>
            </a:prstGeom>
          </p:spPr>
        </p:pic>
      </p:grpSp>
      <p:grpSp>
        <p:nvGrpSpPr>
          <p:cNvPr id="21" name="Group 20" descr="A man looking through a telescope on top of a raised pie chart">
            <a:extLst>
              <a:ext uri="{FF2B5EF4-FFF2-40B4-BE49-F238E27FC236}">
                <a16:creationId xmlns:a16="http://schemas.microsoft.com/office/drawing/2014/main" id="{2A488094-9446-2230-3E70-3DEDFDEFDAC2}"/>
              </a:ext>
            </a:extLst>
          </p:cNvPr>
          <p:cNvGrpSpPr/>
          <p:nvPr/>
        </p:nvGrpSpPr>
        <p:grpSpPr>
          <a:xfrm>
            <a:off x="3683814" y="3337561"/>
            <a:ext cx="2212878" cy="3110568"/>
            <a:chOff x="3939859" y="3054812"/>
            <a:chExt cx="2653978" cy="3572441"/>
          </a:xfrm>
        </p:grpSpPr>
        <p:sp>
          <p:nvSpPr>
            <p:cNvPr id="8" name="TextBox 7">
              <a:extLst>
                <a:ext uri="{FF2B5EF4-FFF2-40B4-BE49-F238E27FC236}">
                  <a16:creationId xmlns:a16="http://schemas.microsoft.com/office/drawing/2014/main" id="{1A60BB56-5C92-8F84-3EBD-9C99CA108BB4}"/>
                </a:ext>
              </a:extLst>
            </p:cNvPr>
            <p:cNvSpPr txBox="1"/>
            <p:nvPr/>
          </p:nvSpPr>
          <p:spPr>
            <a:xfrm>
              <a:off x="3939859" y="3054812"/>
              <a:ext cx="2159876" cy="1095778"/>
            </a:xfrm>
            <a:prstGeom prst="rect">
              <a:avLst/>
            </a:prstGeom>
            <a:noFill/>
          </p:spPr>
          <p:txBody>
            <a:bodyPr wrap="square">
              <a:spAutoFit/>
            </a:bodyPr>
            <a:lstStyle/>
            <a:p>
              <a:r>
                <a:rPr lang="en-IE" sz="2800">
                  <a:solidFill>
                    <a:srgbClr val="1987A8"/>
                  </a:solidFill>
                </a:rPr>
                <a:t>Pattern seeking</a:t>
              </a:r>
            </a:p>
          </p:txBody>
        </p:sp>
        <p:pic>
          <p:nvPicPr>
            <p:cNvPr id="16" name="Picture 15">
              <a:extLst>
                <a:ext uri="{FF2B5EF4-FFF2-40B4-BE49-F238E27FC236}">
                  <a16:creationId xmlns:a16="http://schemas.microsoft.com/office/drawing/2014/main" id="{0B2912ED-099E-CB8B-9EFF-83564AB69223}"/>
                </a:ext>
              </a:extLst>
            </p:cNvPr>
            <p:cNvPicPr>
              <a:picLocks noChangeAspect="1"/>
            </p:cNvPicPr>
            <p:nvPr/>
          </p:nvPicPr>
          <p:blipFill>
            <a:blip r:embed="rId6"/>
            <a:stretch>
              <a:fillRect/>
            </a:stretch>
          </p:blipFill>
          <p:spPr>
            <a:xfrm>
              <a:off x="5089393" y="3952685"/>
              <a:ext cx="1504444" cy="2674568"/>
            </a:xfrm>
            <a:prstGeom prst="rect">
              <a:avLst/>
            </a:prstGeom>
          </p:spPr>
        </p:pic>
      </p:grpSp>
      <p:grpSp>
        <p:nvGrpSpPr>
          <p:cNvPr id="7" name="Group 6" descr="A DNA Double Helix">
            <a:extLst>
              <a:ext uri="{FF2B5EF4-FFF2-40B4-BE49-F238E27FC236}">
                <a16:creationId xmlns:a16="http://schemas.microsoft.com/office/drawing/2014/main" id="{3A27601A-45D5-F8C6-5C30-C9FDB0999427}"/>
              </a:ext>
            </a:extLst>
          </p:cNvPr>
          <p:cNvGrpSpPr/>
          <p:nvPr/>
        </p:nvGrpSpPr>
        <p:grpSpPr>
          <a:xfrm>
            <a:off x="1628729" y="2884974"/>
            <a:ext cx="2251520" cy="2527817"/>
            <a:chOff x="233074" y="3764250"/>
            <a:chExt cx="2524883" cy="3049356"/>
          </a:xfrm>
        </p:grpSpPr>
        <p:sp>
          <p:nvSpPr>
            <p:cNvPr id="10" name="TextBox 9">
              <a:extLst>
                <a:ext uri="{FF2B5EF4-FFF2-40B4-BE49-F238E27FC236}">
                  <a16:creationId xmlns:a16="http://schemas.microsoft.com/office/drawing/2014/main" id="{13171D0B-1473-8A74-AB0E-CA22AC1885F0}"/>
                </a:ext>
              </a:extLst>
            </p:cNvPr>
            <p:cNvSpPr txBox="1"/>
            <p:nvPr/>
          </p:nvSpPr>
          <p:spPr>
            <a:xfrm>
              <a:off x="378241" y="3764250"/>
              <a:ext cx="2379716" cy="631171"/>
            </a:xfrm>
            <a:prstGeom prst="rect">
              <a:avLst/>
            </a:prstGeom>
            <a:noFill/>
          </p:spPr>
          <p:txBody>
            <a:bodyPr wrap="square">
              <a:spAutoFit/>
            </a:bodyPr>
            <a:lstStyle/>
            <a:p>
              <a:r>
                <a:rPr lang="en-IE" sz="2800">
                  <a:solidFill>
                    <a:srgbClr val="1987A8"/>
                  </a:solidFill>
                </a:rPr>
                <a:t>Modelling</a:t>
              </a:r>
            </a:p>
          </p:txBody>
        </p:sp>
        <p:pic>
          <p:nvPicPr>
            <p:cNvPr id="25" name="Picture 24" descr="A picture containing background pattern&#10;&#10;Description automatically generated">
              <a:extLst>
                <a:ext uri="{FF2B5EF4-FFF2-40B4-BE49-F238E27FC236}">
                  <a16:creationId xmlns:a16="http://schemas.microsoft.com/office/drawing/2014/main" id="{D29EAE20-C4BC-84FA-7846-6DF10C520328}"/>
                </a:ext>
              </a:extLst>
            </p:cNvPr>
            <p:cNvPicPr>
              <a:picLocks noChangeAspect="1"/>
            </p:cNvPicPr>
            <p:nvPr/>
          </p:nvPicPr>
          <p:blipFill>
            <a:blip r:embed="rId7"/>
            <a:stretch>
              <a:fillRect/>
            </a:stretch>
          </p:blipFill>
          <p:spPr>
            <a:xfrm>
              <a:off x="233074" y="4287470"/>
              <a:ext cx="2210369" cy="2526136"/>
            </a:xfrm>
            <a:prstGeom prst="rect">
              <a:avLst/>
            </a:prstGeom>
          </p:spPr>
        </p:pic>
      </p:grpSp>
      <p:grpSp>
        <p:nvGrpSpPr>
          <p:cNvPr id="15" name="Group 14" descr="A scientist using a magnifying glass to look at a plant">
            <a:extLst>
              <a:ext uri="{FF2B5EF4-FFF2-40B4-BE49-F238E27FC236}">
                <a16:creationId xmlns:a16="http://schemas.microsoft.com/office/drawing/2014/main" id="{C31AEF8F-4445-5860-B9F6-7CDE917B7A5B}"/>
              </a:ext>
            </a:extLst>
          </p:cNvPr>
          <p:cNvGrpSpPr/>
          <p:nvPr/>
        </p:nvGrpSpPr>
        <p:grpSpPr>
          <a:xfrm>
            <a:off x="8311752" y="1363418"/>
            <a:ext cx="2181403" cy="3333803"/>
            <a:chOff x="6858011" y="1018967"/>
            <a:chExt cx="2069912" cy="3866989"/>
          </a:xfrm>
        </p:grpSpPr>
        <p:pic>
          <p:nvPicPr>
            <p:cNvPr id="6" name="Picture 5" descr="A toy figurine holding flowers&#10;&#10;Description automatically generated with medium confidence">
              <a:extLst>
                <a:ext uri="{FF2B5EF4-FFF2-40B4-BE49-F238E27FC236}">
                  <a16:creationId xmlns:a16="http://schemas.microsoft.com/office/drawing/2014/main" id="{86E99550-B95E-05FD-C034-1BE4F3768DE9}"/>
                </a:ext>
              </a:extLst>
            </p:cNvPr>
            <p:cNvPicPr>
              <a:picLocks noChangeAspect="1"/>
            </p:cNvPicPr>
            <p:nvPr/>
          </p:nvPicPr>
          <p:blipFill>
            <a:blip r:embed="rId8"/>
            <a:stretch>
              <a:fillRect/>
            </a:stretch>
          </p:blipFill>
          <p:spPr>
            <a:xfrm>
              <a:off x="7003646" y="2605331"/>
              <a:ext cx="1924277" cy="2280625"/>
            </a:xfrm>
            <a:prstGeom prst="rect">
              <a:avLst/>
            </a:prstGeom>
          </p:spPr>
        </p:pic>
        <p:sp>
          <p:nvSpPr>
            <p:cNvPr id="9" name="TextBox 8">
              <a:extLst>
                <a:ext uri="{FF2B5EF4-FFF2-40B4-BE49-F238E27FC236}">
                  <a16:creationId xmlns:a16="http://schemas.microsoft.com/office/drawing/2014/main" id="{9BE45F80-B59B-7325-E30C-251265CBCA9D}"/>
                </a:ext>
              </a:extLst>
            </p:cNvPr>
            <p:cNvSpPr txBox="1"/>
            <p:nvPr/>
          </p:nvSpPr>
          <p:spPr>
            <a:xfrm>
              <a:off x="6858011" y="1018967"/>
              <a:ext cx="1991390" cy="1606502"/>
            </a:xfrm>
            <a:prstGeom prst="rect">
              <a:avLst/>
            </a:prstGeom>
            <a:noFill/>
          </p:spPr>
          <p:txBody>
            <a:bodyPr wrap="square" rtlCol="0">
              <a:spAutoFit/>
            </a:bodyPr>
            <a:lstStyle/>
            <a:p>
              <a:pPr marL="71437" algn="ctr"/>
              <a:r>
                <a:rPr lang="en-IE" sz="2800">
                  <a:solidFill>
                    <a:srgbClr val="1987A8"/>
                  </a:solidFill>
                </a:rPr>
                <a:t>Classifying </a:t>
              </a:r>
            </a:p>
            <a:p>
              <a:pPr marL="71437" algn="ctr"/>
              <a:r>
                <a:rPr lang="en-IE" sz="2800">
                  <a:solidFill>
                    <a:srgbClr val="1987A8"/>
                  </a:solidFill>
                </a:rPr>
                <a:t>and Identifying</a:t>
              </a:r>
            </a:p>
          </p:txBody>
        </p:sp>
      </p:grpSp>
      <p:sp>
        <p:nvSpPr>
          <p:cNvPr id="2" name="TextBox 1">
            <a:extLst>
              <a:ext uri="{FF2B5EF4-FFF2-40B4-BE49-F238E27FC236}">
                <a16:creationId xmlns:a16="http://schemas.microsoft.com/office/drawing/2014/main" id="{450BF338-F4E1-CE08-6271-B12FEB86D543}"/>
              </a:ext>
            </a:extLst>
          </p:cNvPr>
          <p:cNvSpPr txBox="1"/>
          <p:nvPr/>
        </p:nvSpPr>
        <p:spPr>
          <a:xfrm>
            <a:off x="186717" y="6030489"/>
            <a:ext cx="6961348" cy="369332"/>
          </a:xfrm>
          <a:prstGeom prst="rect">
            <a:avLst/>
          </a:prstGeom>
          <a:noFill/>
        </p:spPr>
        <p:txBody>
          <a:bodyPr wrap="square" rtlCol="0">
            <a:spAutoFit/>
          </a:bodyPr>
          <a:lstStyle/>
          <a:p>
            <a:r>
              <a:rPr lang="en-GB">
                <a:solidFill>
                  <a:srgbClr val="1987A8"/>
                </a:solidFill>
                <a:latin typeface="Arial" panose="020B0604020202020204" pitchFamily="34" charset="0"/>
                <a:cs typeface="Arial" panose="020B0604020202020204" pitchFamily="34" charset="0"/>
              </a:rPr>
              <a:t>The University of Waikato </a:t>
            </a:r>
            <a:r>
              <a:rPr lang="en-GB" err="1">
                <a:solidFill>
                  <a:srgbClr val="1987A8"/>
                </a:solidFill>
                <a:latin typeface="Arial" panose="020B0604020202020204" pitchFamily="34" charset="0"/>
                <a:cs typeface="Arial" panose="020B0604020202020204" pitchFamily="34" charset="0"/>
              </a:rPr>
              <a:t>Te</a:t>
            </a:r>
            <a:r>
              <a:rPr lang="en-GB">
                <a:solidFill>
                  <a:srgbClr val="1987A8"/>
                </a:solidFill>
                <a:latin typeface="Arial" panose="020B0604020202020204" pitchFamily="34" charset="0"/>
                <a:cs typeface="Arial" panose="020B0604020202020204" pitchFamily="34" charset="0"/>
              </a:rPr>
              <a:t> Whare– Landcare Research</a:t>
            </a:r>
            <a:endParaRPr lang="en-IE">
              <a:solidFill>
                <a:srgbClr val="1987A8"/>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457687459"/>
      </p:ext>
    </p:extLst>
  </p:cSld>
  <p:clrMapOvr>
    <a:masterClrMapping/>
  </p:clrMapOvr>
  <mc:AlternateContent xmlns:mc="http://schemas.openxmlformats.org/markup-compatibility/2006" xmlns:p14="http://schemas.microsoft.com/office/powerpoint/2010/main">
    <mc:Choice Requires="p14">
      <p:transition spd="med" p14:dur="700" advTm="15846">
        <p:fade/>
      </p:transition>
    </mc:Choice>
    <mc:Fallback xmlns="">
      <p:transition spd="med" advTm="1584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1000" fill="hold"/>
                                        <p:tgtEl>
                                          <p:spTgt spid="21"/>
                                        </p:tgtEl>
                                      </p:cBhvr>
                                      <p:by x="150000" y="150000"/>
                                    </p:animScale>
                                  </p:childTnLst>
                                </p:cTn>
                              </p:par>
                            </p:childTnLst>
                          </p:cTn>
                        </p:par>
                        <p:par>
                          <p:cTn id="9" fill="hold">
                            <p:stCondLst>
                              <p:cond delay="1000"/>
                            </p:stCondLst>
                            <p:childTnLst>
                              <p:par>
                                <p:cTn id="10" presetID="6" presetClass="emph" presetSubtype="0" fill="hold" nodeType="afterEffect">
                                  <p:stCondLst>
                                    <p:cond delay="0"/>
                                  </p:stCondLst>
                                  <p:childTnLst>
                                    <p:animScale>
                                      <p:cBhvr>
                                        <p:cTn id="11" dur="1000" fill="hold"/>
                                        <p:tgtEl>
                                          <p:spTgt spid="21"/>
                                        </p:tgtEl>
                                      </p:cBhvr>
                                      <p:by x="50000" y="50000"/>
                                    </p:animScale>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6" presetClass="emph" presetSubtype="0" fill="hold" nodeType="withEffect">
                                  <p:stCondLst>
                                    <p:cond delay="0"/>
                                  </p:stCondLst>
                                  <p:childTnLst>
                                    <p:animScale>
                                      <p:cBhvr>
                                        <p:cTn id="17" dur="1000" fill="hold"/>
                                        <p:tgtEl>
                                          <p:spTgt spid="7"/>
                                        </p:tgtEl>
                                      </p:cBhvr>
                                      <p:by x="150000" y="150000"/>
                                    </p:animScale>
                                  </p:childTnLst>
                                </p:cTn>
                              </p:par>
                            </p:childTnLst>
                          </p:cTn>
                        </p:par>
                        <p:par>
                          <p:cTn id="18" fill="hold">
                            <p:stCondLst>
                              <p:cond delay="1000"/>
                            </p:stCondLst>
                            <p:childTnLst>
                              <p:par>
                                <p:cTn id="19" presetID="6" presetClass="emph" presetSubtype="0" fill="hold" nodeType="afterEffect">
                                  <p:stCondLst>
                                    <p:cond delay="0"/>
                                  </p:stCondLst>
                                  <p:childTnLst>
                                    <p:animScale>
                                      <p:cBhvr>
                                        <p:cTn id="20" dur="1000" fill="hold"/>
                                        <p:tgtEl>
                                          <p:spTgt spid="7"/>
                                        </p:tgtEl>
                                      </p:cBhvr>
                                      <p:by x="50000" y="5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6" presetClass="emph" presetSubtype="0" fill="hold" nodeType="withEffect">
                                  <p:stCondLst>
                                    <p:cond delay="0"/>
                                  </p:stCondLst>
                                  <p:childTnLst>
                                    <p:animScale>
                                      <p:cBhvr>
                                        <p:cTn id="26" dur="1000" fill="hold"/>
                                        <p:tgtEl>
                                          <p:spTgt spid="23"/>
                                        </p:tgtEl>
                                      </p:cBhvr>
                                      <p:by x="150000" y="150000"/>
                                    </p:animScale>
                                  </p:childTnLst>
                                </p:cTn>
                              </p:par>
                            </p:childTnLst>
                          </p:cTn>
                        </p:par>
                        <p:par>
                          <p:cTn id="27" fill="hold">
                            <p:stCondLst>
                              <p:cond delay="1000"/>
                            </p:stCondLst>
                            <p:childTnLst>
                              <p:par>
                                <p:cTn id="28" presetID="6" presetClass="emph" presetSubtype="0" fill="hold" nodeType="afterEffect">
                                  <p:stCondLst>
                                    <p:cond delay="0"/>
                                  </p:stCondLst>
                                  <p:childTnLst>
                                    <p:animScale>
                                      <p:cBhvr>
                                        <p:cTn id="29" dur="1000" fill="hold"/>
                                        <p:tgtEl>
                                          <p:spTgt spid="23"/>
                                        </p:tgtEl>
                                      </p:cBhvr>
                                      <p:by x="50000" y="50000"/>
                                    </p:animScale>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par>
                                <p:cTn id="34" presetID="6" presetClass="emph" presetSubtype="0" fill="hold" nodeType="withEffect">
                                  <p:stCondLst>
                                    <p:cond delay="0"/>
                                  </p:stCondLst>
                                  <p:childTnLst>
                                    <p:animScale>
                                      <p:cBhvr>
                                        <p:cTn id="35" dur="1000" fill="hold"/>
                                        <p:tgtEl>
                                          <p:spTgt spid="15"/>
                                        </p:tgtEl>
                                      </p:cBhvr>
                                      <p:by x="150000" y="150000"/>
                                    </p:animScale>
                                  </p:childTnLst>
                                </p:cTn>
                              </p:par>
                            </p:childTnLst>
                          </p:cTn>
                        </p:par>
                        <p:par>
                          <p:cTn id="36" fill="hold">
                            <p:stCondLst>
                              <p:cond delay="1000"/>
                            </p:stCondLst>
                            <p:childTnLst>
                              <p:par>
                                <p:cTn id="37" presetID="6" presetClass="emph" presetSubtype="0" fill="hold" nodeType="afterEffect">
                                  <p:stCondLst>
                                    <p:cond delay="0"/>
                                  </p:stCondLst>
                                  <p:childTnLst>
                                    <p:animScale>
                                      <p:cBhvr>
                                        <p:cTn id="38" dur="1000" fill="hold"/>
                                        <p:tgtEl>
                                          <p:spTgt spid="1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B7AF0E-F713-DC8B-2F66-74E421D6C7C7}"/>
              </a:ext>
            </a:extLst>
          </p:cNvPr>
          <p:cNvSpPr>
            <a:spLocks noGrp="1"/>
          </p:cNvSpPr>
          <p:nvPr>
            <p:ph type="title"/>
          </p:nvPr>
        </p:nvSpPr>
        <p:spPr/>
        <p:txBody>
          <a:bodyPr>
            <a:normAutofit/>
          </a:bodyPr>
          <a:lstStyle/>
          <a:p>
            <a:r>
              <a:rPr lang="en-GB" sz="4400">
                <a:solidFill>
                  <a:srgbClr val="24647C"/>
                </a:solidFill>
              </a:rPr>
              <a:t>Investigations in the Science Classroom</a:t>
            </a:r>
            <a:endParaRPr lang="en-IE" sz="4400">
              <a:solidFill>
                <a:srgbClr val="24647C"/>
              </a:solidFill>
            </a:endParaRPr>
          </a:p>
        </p:txBody>
      </p:sp>
      <p:pic>
        <p:nvPicPr>
          <p:cNvPr id="5" name="Content Placeholder 4" descr="Features of an Investigation poster">
            <a:extLst>
              <a:ext uri="{FF2B5EF4-FFF2-40B4-BE49-F238E27FC236}">
                <a16:creationId xmlns:a16="http://schemas.microsoft.com/office/drawing/2014/main" id="{E7494CEE-BE7C-C516-9A48-BF693F796798}"/>
              </a:ext>
            </a:extLst>
          </p:cNvPr>
          <p:cNvPicPr>
            <a:picLocks noGrp="1" noChangeAspect="1"/>
          </p:cNvPicPr>
          <p:nvPr>
            <p:ph idx="1"/>
          </p:nvPr>
        </p:nvPicPr>
        <p:blipFill>
          <a:blip r:embed="rId3"/>
          <a:stretch>
            <a:fillRect/>
          </a:stretch>
        </p:blipFill>
        <p:spPr>
          <a:xfrm>
            <a:off x="4568710" y="1825625"/>
            <a:ext cx="3054581" cy="4351338"/>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Features of Quality Poster for the Science in Society Investigation">
            <a:extLst>
              <a:ext uri="{FF2B5EF4-FFF2-40B4-BE49-F238E27FC236}">
                <a16:creationId xmlns:a16="http://schemas.microsoft.com/office/drawing/2014/main" id="{3F1E48D8-9633-AEC1-DB00-4753B83B44A7}"/>
              </a:ext>
            </a:extLst>
          </p:cNvPr>
          <p:cNvPicPr>
            <a:picLocks noChangeAspect="1"/>
          </p:cNvPicPr>
          <p:nvPr/>
        </p:nvPicPr>
        <p:blipFill>
          <a:blip r:embed="rId4"/>
          <a:stretch>
            <a:fillRect/>
          </a:stretch>
        </p:blipFill>
        <p:spPr>
          <a:xfrm>
            <a:off x="6666161" y="3429000"/>
            <a:ext cx="3670742" cy="2583838"/>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Features of Quality Poster for the Extended Experimental Investigation">
            <a:extLst>
              <a:ext uri="{FF2B5EF4-FFF2-40B4-BE49-F238E27FC236}">
                <a16:creationId xmlns:a16="http://schemas.microsoft.com/office/drawing/2014/main" id="{76A4FAB1-D371-4536-6CF3-2AF0CE814E88}"/>
              </a:ext>
            </a:extLst>
          </p:cNvPr>
          <p:cNvPicPr>
            <a:picLocks noChangeAspect="1"/>
          </p:cNvPicPr>
          <p:nvPr/>
        </p:nvPicPr>
        <p:blipFill>
          <a:blip r:embed="rId5"/>
          <a:stretch>
            <a:fillRect/>
          </a:stretch>
        </p:blipFill>
        <p:spPr>
          <a:xfrm>
            <a:off x="2063667" y="1677616"/>
            <a:ext cx="3932822" cy="275926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Rounded Corners 9">
            <a:extLst>
              <a:ext uri="{FF2B5EF4-FFF2-40B4-BE49-F238E27FC236}">
                <a16:creationId xmlns:a16="http://schemas.microsoft.com/office/drawing/2014/main" id="{7828F1C4-2D3E-44BA-9A56-F409AC640BFF}"/>
              </a:ext>
            </a:extLst>
          </p:cNvPr>
          <p:cNvSpPr/>
          <p:nvPr/>
        </p:nvSpPr>
        <p:spPr>
          <a:xfrm>
            <a:off x="6307127" y="1847328"/>
            <a:ext cx="4131844" cy="1209919"/>
          </a:xfrm>
          <a:prstGeom prst="roundRect">
            <a:avLst/>
          </a:prstGeom>
          <a:solidFill>
            <a:schemeClr val="bg1"/>
          </a:solidFill>
          <a:ln w="38100">
            <a:solidFill>
              <a:srgbClr val="A139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rgbClr val="1987A8"/>
                </a:solidFill>
                <a:latin typeface="Arial" panose="020B0604020202020204" pitchFamily="34" charset="0"/>
                <a:cs typeface="Arial" panose="020B0604020202020204" pitchFamily="34" charset="0"/>
              </a:rPr>
              <a:t>Extended Experimental Investigation</a:t>
            </a:r>
            <a:endParaRPr lang="en-IE" sz="2800">
              <a:solidFill>
                <a:srgbClr val="1987A8"/>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21748DF3-5DA0-F51D-F10A-1E759581A02F}"/>
              </a:ext>
            </a:extLst>
          </p:cNvPr>
          <p:cNvSpPr/>
          <p:nvPr/>
        </p:nvSpPr>
        <p:spPr>
          <a:xfrm>
            <a:off x="1964156" y="4708987"/>
            <a:ext cx="4131844" cy="1209919"/>
          </a:xfrm>
          <a:prstGeom prst="roundRect">
            <a:avLst/>
          </a:prstGeom>
          <a:solidFill>
            <a:schemeClr val="bg1"/>
          </a:solidFill>
          <a:ln w="38100">
            <a:solidFill>
              <a:srgbClr val="A139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rgbClr val="1987A8"/>
                </a:solidFill>
                <a:latin typeface="Arial" panose="020B0604020202020204" pitchFamily="34" charset="0"/>
                <a:cs typeface="Arial" panose="020B0604020202020204" pitchFamily="34" charset="0"/>
              </a:rPr>
              <a:t>Science in Society Investigation</a:t>
            </a:r>
            <a:endParaRPr lang="en-IE" sz="2800">
              <a:solidFill>
                <a:srgbClr val="1987A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000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a:spLocks noGrp="1"/>
          </p:cNvSpPr>
          <p:nvPr>
            <p:ph type="title"/>
          </p:nvPr>
        </p:nvSpPr>
        <p:spPr>
          <a:xfrm>
            <a:off x="2362200" y="677044"/>
            <a:ext cx="10515600" cy="701731"/>
          </a:xfrm>
        </p:spPr>
        <p:txBody>
          <a:bodyPr>
            <a:spAutoFit/>
          </a:bodyPr>
          <a:lstStyle/>
          <a:p>
            <a:r>
              <a:rPr lang="en-IE" sz="4400">
                <a:solidFill>
                  <a:srgbClr val="24647C"/>
                </a:solidFill>
                <a:latin typeface="+mn-lt"/>
              </a:rPr>
              <a:t>Inquiry Continuum</a:t>
            </a:r>
          </a:p>
        </p:txBody>
      </p:sp>
      <p:sp>
        <p:nvSpPr>
          <p:cNvPr id="2" name="Content Placeholder 1">
            <a:extLst>
              <a:ext uri="{FF2B5EF4-FFF2-40B4-BE49-F238E27FC236}">
                <a16:creationId xmlns:a16="http://schemas.microsoft.com/office/drawing/2014/main" id="{97D3C2CB-49EE-2B5E-BBD0-33910E2D3567}"/>
              </a:ext>
            </a:extLst>
          </p:cNvPr>
          <p:cNvSpPr>
            <a:spLocks noGrp="1"/>
          </p:cNvSpPr>
          <p:nvPr>
            <p:ph idx="1"/>
          </p:nvPr>
        </p:nvSpPr>
        <p:spPr/>
        <p:txBody>
          <a:bodyPr/>
          <a:lstStyle/>
          <a:p>
            <a:endParaRPr lang="en-IE">
              <a:solidFill>
                <a:srgbClr val="1987A8"/>
              </a:solidFill>
            </a:endParaRPr>
          </a:p>
        </p:txBody>
      </p:sp>
      <p:sp>
        <p:nvSpPr>
          <p:cNvPr id="3" name="Rectangle 2">
            <a:extLst>
              <a:ext uri="{FF2B5EF4-FFF2-40B4-BE49-F238E27FC236}">
                <a16:creationId xmlns:a16="http://schemas.microsoft.com/office/drawing/2014/main" id="{9AA942EF-836A-7705-5E44-15259E2B69E9}"/>
              </a:ext>
            </a:extLst>
          </p:cNvPr>
          <p:cNvSpPr/>
          <p:nvPr/>
        </p:nvSpPr>
        <p:spPr>
          <a:xfrm>
            <a:off x="1908469" y="3427806"/>
            <a:ext cx="728890" cy="709284"/>
          </a:xfrm>
          <a:prstGeom prst="rect">
            <a:avLst/>
          </a:prstGeom>
          <a:solidFill>
            <a:srgbClr val="A139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1987A8"/>
              </a:solidFill>
            </a:endParaRPr>
          </a:p>
        </p:txBody>
      </p:sp>
      <p:sp>
        <p:nvSpPr>
          <p:cNvPr id="4" name="Rectangle 3">
            <a:extLst>
              <a:ext uri="{FF2B5EF4-FFF2-40B4-BE49-F238E27FC236}">
                <a16:creationId xmlns:a16="http://schemas.microsoft.com/office/drawing/2014/main" id="{7C2A1510-AD81-CF92-6A67-C3610C716D2C}"/>
              </a:ext>
            </a:extLst>
          </p:cNvPr>
          <p:cNvSpPr/>
          <p:nvPr/>
        </p:nvSpPr>
        <p:spPr>
          <a:xfrm>
            <a:off x="1916890" y="4137090"/>
            <a:ext cx="728890" cy="709284"/>
          </a:xfrm>
          <a:prstGeom prst="rect">
            <a:avLst/>
          </a:prstGeom>
          <a:solidFill>
            <a:srgbClr val="A139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1987A8"/>
              </a:solidFill>
            </a:endParaRPr>
          </a:p>
        </p:txBody>
      </p:sp>
      <p:sp>
        <p:nvSpPr>
          <p:cNvPr id="5" name="Rectangle 4">
            <a:extLst>
              <a:ext uri="{FF2B5EF4-FFF2-40B4-BE49-F238E27FC236}">
                <a16:creationId xmlns:a16="http://schemas.microsoft.com/office/drawing/2014/main" id="{CAC69A96-1275-480F-CB6D-E1D7858B87D9}"/>
              </a:ext>
            </a:extLst>
          </p:cNvPr>
          <p:cNvSpPr/>
          <p:nvPr/>
        </p:nvSpPr>
        <p:spPr>
          <a:xfrm>
            <a:off x="1908469" y="4836605"/>
            <a:ext cx="728890" cy="709284"/>
          </a:xfrm>
          <a:prstGeom prst="rect">
            <a:avLst/>
          </a:prstGeom>
          <a:solidFill>
            <a:srgbClr val="A139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1987A8"/>
              </a:solidFill>
            </a:endParaRPr>
          </a:p>
        </p:txBody>
      </p:sp>
      <p:sp>
        <p:nvSpPr>
          <p:cNvPr id="13" name="Rectangle 12">
            <a:extLst>
              <a:ext uri="{FF2B5EF4-FFF2-40B4-BE49-F238E27FC236}">
                <a16:creationId xmlns:a16="http://schemas.microsoft.com/office/drawing/2014/main" id="{EA9E0F99-8FDF-3C43-DAD7-566164B910A7}"/>
              </a:ext>
            </a:extLst>
          </p:cNvPr>
          <p:cNvSpPr/>
          <p:nvPr/>
        </p:nvSpPr>
        <p:spPr>
          <a:xfrm>
            <a:off x="9546220" y="3427806"/>
            <a:ext cx="728890" cy="709284"/>
          </a:xfrm>
          <a:prstGeom prst="rect">
            <a:avLst/>
          </a:prstGeom>
          <a:solidFill>
            <a:srgbClr val="F27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1987A8"/>
              </a:solidFill>
            </a:endParaRPr>
          </a:p>
        </p:txBody>
      </p:sp>
      <p:sp>
        <p:nvSpPr>
          <p:cNvPr id="14" name="Rectangle 13">
            <a:extLst>
              <a:ext uri="{FF2B5EF4-FFF2-40B4-BE49-F238E27FC236}">
                <a16:creationId xmlns:a16="http://schemas.microsoft.com/office/drawing/2014/main" id="{8EB274C4-1D09-B1DA-8DC8-B0F54C277C27}"/>
              </a:ext>
            </a:extLst>
          </p:cNvPr>
          <p:cNvSpPr/>
          <p:nvPr/>
        </p:nvSpPr>
        <p:spPr>
          <a:xfrm>
            <a:off x="9546220" y="4137090"/>
            <a:ext cx="728890" cy="709284"/>
          </a:xfrm>
          <a:prstGeom prst="rect">
            <a:avLst/>
          </a:prstGeom>
          <a:solidFill>
            <a:srgbClr val="F27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1987A8"/>
              </a:solidFill>
            </a:endParaRPr>
          </a:p>
        </p:txBody>
      </p:sp>
      <p:sp>
        <p:nvSpPr>
          <p:cNvPr id="15" name="Rectangle 14">
            <a:extLst>
              <a:ext uri="{FF2B5EF4-FFF2-40B4-BE49-F238E27FC236}">
                <a16:creationId xmlns:a16="http://schemas.microsoft.com/office/drawing/2014/main" id="{EB856A55-8068-3620-B312-761D3F7B6EDF}"/>
              </a:ext>
            </a:extLst>
          </p:cNvPr>
          <p:cNvSpPr/>
          <p:nvPr/>
        </p:nvSpPr>
        <p:spPr>
          <a:xfrm>
            <a:off x="9543693" y="4846374"/>
            <a:ext cx="728890" cy="709284"/>
          </a:xfrm>
          <a:prstGeom prst="rect">
            <a:avLst/>
          </a:prstGeom>
          <a:solidFill>
            <a:srgbClr val="F27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1987A8"/>
              </a:solidFill>
            </a:endParaRPr>
          </a:p>
        </p:txBody>
      </p:sp>
      <p:sp>
        <p:nvSpPr>
          <p:cNvPr id="16" name="Rectangle 15">
            <a:extLst>
              <a:ext uri="{FF2B5EF4-FFF2-40B4-BE49-F238E27FC236}">
                <a16:creationId xmlns:a16="http://schemas.microsoft.com/office/drawing/2014/main" id="{CB44A5DB-0F7C-FC1F-36E4-563EFA1FC6AB}"/>
              </a:ext>
            </a:extLst>
          </p:cNvPr>
          <p:cNvSpPr/>
          <p:nvPr/>
        </p:nvSpPr>
        <p:spPr>
          <a:xfrm>
            <a:off x="9535272" y="2724858"/>
            <a:ext cx="728890" cy="709284"/>
          </a:xfrm>
          <a:prstGeom prst="rect">
            <a:avLst/>
          </a:prstGeom>
          <a:solidFill>
            <a:srgbClr val="F27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1987A8"/>
              </a:solidFill>
            </a:endParaRPr>
          </a:p>
        </p:txBody>
      </p:sp>
      <p:sp>
        <p:nvSpPr>
          <p:cNvPr id="17" name="Rectangle 16">
            <a:extLst>
              <a:ext uri="{FF2B5EF4-FFF2-40B4-BE49-F238E27FC236}">
                <a16:creationId xmlns:a16="http://schemas.microsoft.com/office/drawing/2014/main" id="{E737A51E-2E84-1BEE-8737-F332125AAA59}"/>
              </a:ext>
            </a:extLst>
          </p:cNvPr>
          <p:cNvSpPr/>
          <p:nvPr/>
        </p:nvSpPr>
        <p:spPr>
          <a:xfrm>
            <a:off x="9543693" y="5540425"/>
            <a:ext cx="728890" cy="709284"/>
          </a:xfrm>
          <a:prstGeom prst="rect">
            <a:avLst/>
          </a:prstGeom>
          <a:solidFill>
            <a:srgbClr val="F27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1987A8"/>
              </a:solidFill>
            </a:endParaRPr>
          </a:p>
        </p:txBody>
      </p:sp>
      <p:sp>
        <p:nvSpPr>
          <p:cNvPr id="18" name="Rectangle 17">
            <a:extLst>
              <a:ext uri="{FF2B5EF4-FFF2-40B4-BE49-F238E27FC236}">
                <a16:creationId xmlns:a16="http://schemas.microsoft.com/office/drawing/2014/main" id="{CE0E900F-8865-0AAB-5B43-0057E2194BD6}"/>
              </a:ext>
            </a:extLst>
          </p:cNvPr>
          <p:cNvSpPr/>
          <p:nvPr/>
        </p:nvSpPr>
        <p:spPr>
          <a:xfrm>
            <a:off x="1908469" y="2724858"/>
            <a:ext cx="728890" cy="709284"/>
          </a:xfrm>
          <a:prstGeom prst="rect">
            <a:avLst/>
          </a:prstGeom>
          <a:solidFill>
            <a:srgbClr val="A139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1987A8"/>
              </a:solidFill>
            </a:endParaRPr>
          </a:p>
        </p:txBody>
      </p:sp>
      <p:sp>
        <p:nvSpPr>
          <p:cNvPr id="19" name="Rectangle 18">
            <a:extLst>
              <a:ext uri="{FF2B5EF4-FFF2-40B4-BE49-F238E27FC236}">
                <a16:creationId xmlns:a16="http://schemas.microsoft.com/office/drawing/2014/main" id="{E9C11DA8-D294-1535-D391-9F62EF986A55}"/>
              </a:ext>
            </a:extLst>
          </p:cNvPr>
          <p:cNvSpPr/>
          <p:nvPr/>
        </p:nvSpPr>
        <p:spPr>
          <a:xfrm>
            <a:off x="1908469" y="5545889"/>
            <a:ext cx="728890" cy="709284"/>
          </a:xfrm>
          <a:prstGeom prst="rect">
            <a:avLst/>
          </a:prstGeom>
          <a:solidFill>
            <a:srgbClr val="A139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1987A8"/>
              </a:solidFill>
            </a:endParaRPr>
          </a:p>
        </p:txBody>
      </p:sp>
      <p:sp>
        <p:nvSpPr>
          <p:cNvPr id="21" name="Rounded Rectangle 1">
            <a:extLst>
              <a:ext uri="{FF2B5EF4-FFF2-40B4-BE49-F238E27FC236}">
                <a16:creationId xmlns:a16="http://schemas.microsoft.com/office/drawing/2014/main" id="{9A118C63-29DE-C285-DF3C-87A3F9ABACB5}"/>
              </a:ext>
            </a:extLst>
          </p:cNvPr>
          <p:cNvSpPr/>
          <p:nvPr/>
        </p:nvSpPr>
        <p:spPr>
          <a:xfrm>
            <a:off x="2761966" y="3378875"/>
            <a:ext cx="1571964" cy="1156447"/>
          </a:xfrm>
          <a:prstGeom prst="roundRect">
            <a:avLst/>
          </a:prstGeom>
          <a:solidFill>
            <a:srgbClr val="92D050"/>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GB" sz="2400">
                <a:solidFill>
                  <a:srgbClr val="1987A8"/>
                </a:solidFill>
                <a:latin typeface="Arial" panose="020B0604020202020204" pitchFamily="34" charset="0"/>
                <a:cs typeface="Arial" panose="020B0604020202020204" pitchFamily="34" charset="0"/>
              </a:rPr>
              <a:t>limited</a:t>
            </a:r>
          </a:p>
        </p:txBody>
      </p:sp>
      <p:sp>
        <p:nvSpPr>
          <p:cNvPr id="22" name="Rounded Rectangle 19">
            <a:extLst>
              <a:ext uri="{FF2B5EF4-FFF2-40B4-BE49-F238E27FC236}">
                <a16:creationId xmlns:a16="http://schemas.microsoft.com/office/drawing/2014/main" id="{AF1EDC73-B5A0-0763-638F-B0744EB8D195}"/>
              </a:ext>
            </a:extLst>
          </p:cNvPr>
          <p:cNvSpPr/>
          <p:nvPr/>
        </p:nvSpPr>
        <p:spPr>
          <a:xfrm>
            <a:off x="7844011" y="3378877"/>
            <a:ext cx="1571964" cy="1156447"/>
          </a:xfrm>
          <a:prstGeom prst="roundRect">
            <a:avLst/>
          </a:prstGeom>
          <a:solidFill>
            <a:srgbClr val="92D050"/>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GB" sz="2400">
                <a:solidFill>
                  <a:srgbClr val="1987A8"/>
                </a:solidFill>
                <a:latin typeface="Arial" panose="020B0604020202020204" pitchFamily="34" charset="0"/>
                <a:cs typeface="Arial" panose="020B0604020202020204" pitchFamily="34" charset="0"/>
              </a:rPr>
              <a:t>open</a:t>
            </a:r>
          </a:p>
        </p:txBody>
      </p:sp>
      <p:sp>
        <p:nvSpPr>
          <p:cNvPr id="23" name="Rounded Rectangle 23">
            <a:extLst>
              <a:ext uri="{FF2B5EF4-FFF2-40B4-BE49-F238E27FC236}">
                <a16:creationId xmlns:a16="http://schemas.microsoft.com/office/drawing/2014/main" id="{0E14CF57-6BEC-E102-563A-63B6F8BE25BA}"/>
              </a:ext>
            </a:extLst>
          </p:cNvPr>
          <p:cNvSpPr/>
          <p:nvPr/>
        </p:nvSpPr>
        <p:spPr>
          <a:xfrm>
            <a:off x="6149996" y="3378874"/>
            <a:ext cx="1571964" cy="1156447"/>
          </a:xfrm>
          <a:prstGeom prst="roundRect">
            <a:avLst/>
          </a:prstGeom>
          <a:solidFill>
            <a:srgbClr val="92D050"/>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GB" sz="2400">
                <a:solidFill>
                  <a:srgbClr val="1987A8"/>
                </a:solidFill>
                <a:latin typeface="Arial" panose="020B0604020202020204" pitchFamily="34" charset="0"/>
                <a:cs typeface="Arial" panose="020B0604020202020204" pitchFamily="34" charset="0"/>
              </a:rPr>
              <a:t>guided</a:t>
            </a:r>
          </a:p>
        </p:txBody>
      </p:sp>
      <p:sp>
        <p:nvSpPr>
          <p:cNvPr id="26" name="Rounded Rectangle 24">
            <a:extLst>
              <a:ext uri="{FF2B5EF4-FFF2-40B4-BE49-F238E27FC236}">
                <a16:creationId xmlns:a16="http://schemas.microsoft.com/office/drawing/2014/main" id="{AFC1C9D0-02CB-3BC2-CC65-A8C92B6254D0}"/>
              </a:ext>
            </a:extLst>
          </p:cNvPr>
          <p:cNvSpPr/>
          <p:nvPr/>
        </p:nvSpPr>
        <p:spPr>
          <a:xfrm>
            <a:off x="4470041" y="3378874"/>
            <a:ext cx="1571964" cy="1156447"/>
          </a:xfrm>
          <a:prstGeom prst="roundRect">
            <a:avLst/>
          </a:prstGeom>
          <a:solidFill>
            <a:srgbClr val="92D050"/>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defRPr/>
            </a:pPr>
            <a:r>
              <a:rPr lang="en-GB" sz="2400">
                <a:solidFill>
                  <a:srgbClr val="1987A8"/>
                </a:solidFill>
                <a:latin typeface="Arial" panose="020B0604020202020204" pitchFamily="34" charset="0"/>
                <a:cs typeface="Arial" panose="020B0604020202020204" pitchFamily="34" charset="0"/>
              </a:rPr>
              <a:t>structured</a:t>
            </a:r>
          </a:p>
        </p:txBody>
      </p:sp>
      <p:sp>
        <p:nvSpPr>
          <p:cNvPr id="28" name="Left-Right Arrow 5">
            <a:extLst>
              <a:ext uri="{FF2B5EF4-FFF2-40B4-BE49-F238E27FC236}">
                <a16:creationId xmlns:a16="http://schemas.microsoft.com/office/drawing/2014/main" id="{7E65980F-4844-8E57-7808-08A849F05BE9}"/>
              </a:ext>
            </a:extLst>
          </p:cNvPr>
          <p:cNvSpPr/>
          <p:nvPr/>
        </p:nvSpPr>
        <p:spPr>
          <a:xfrm>
            <a:off x="2756657" y="2568388"/>
            <a:ext cx="6659318" cy="685800"/>
          </a:xfrm>
          <a:prstGeom prst="leftRightArrow">
            <a:avLst/>
          </a:prstGeom>
          <a:solidFill>
            <a:srgbClr val="23BFD7"/>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1987A8"/>
              </a:solidFill>
              <a:latin typeface="Arial Body"/>
            </a:endParaRPr>
          </a:p>
        </p:txBody>
      </p:sp>
      <p:sp>
        <p:nvSpPr>
          <p:cNvPr id="29" name="Down Arrow 6">
            <a:extLst>
              <a:ext uri="{FF2B5EF4-FFF2-40B4-BE49-F238E27FC236}">
                <a16:creationId xmlns:a16="http://schemas.microsoft.com/office/drawing/2014/main" id="{72647A30-9CC2-69B7-37E3-BAFAD5065D68}"/>
              </a:ext>
            </a:extLst>
          </p:cNvPr>
          <p:cNvSpPr/>
          <p:nvPr/>
        </p:nvSpPr>
        <p:spPr>
          <a:xfrm>
            <a:off x="3354298" y="2732291"/>
            <a:ext cx="470648" cy="416859"/>
          </a:xfrm>
          <a:prstGeom prst="downArrow">
            <a:avLst/>
          </a:prstGeom>
          <a:solidFill>
            <a:srgbClr val="B717AC"/>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1987A8"/>
              </a:solidFill>
              <a:latin typeface="Arial Body"/>
            </a:endParaRPr>
          </a:p>
        </p:txBody>
      </p:sp>
      <p:sp>
        <p:nvSpPr>
          <p:cNvPr id="30" name="Down Arrow 34">
            <a:extLst>
              <a:ext uri="{FF2B5EF4-FFF2-40B4-BE49-F238E27FC236}">
                <a16:creationId xmlns:a16="http://schemas.microsoft.com/office/drawing/2014/main" id="{3CA932D7-7755-254C-D115-BE9BC9CEC8EB}"/>
              </a:ext>
            </a:extLst>
          </p:cNvPr>
          <p:cNvSpPr/>
          <p:nvPr/>
        </p:nvSpPr>
        <p:spPr>
          <a:xfrm>
            <a:off x="8367055" y="2732291"/>
            <a:ext cx="470648" cy="416859"/>
          </a:xfrm>
          <a:prstGeom prst="downArrow">
            <a:avLst/>
          </a:prstGeom>
          <a:solidFill>
            <a:srgbClr val="B717AC"/>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1987A8"/>
              </a:solidFill>
              <a:latin typeface="Arial Body"/>
            </a:endParaRPr>
          </a:p>
        </p:txBody>
      </p:sp>
      <p:sp>
        <p:nvSpPr>
          <p:cNvPr id="31" name="Down Arrow 35">
            <a:extLst>
              <a:ext uri="{FF2B5EF4-FFF2-40B4-BE49-F238E27FC236}">
                <a16:creationId xmlns:a16="http://schemas.microsoft.com/office/drawing/2014/main" id="{FD2A246A-BCCF-A99F-E027-EB60EEA91A57}"/>
              </a:ext>
            </a:extLst>
          </p:cNvPr>
          <p:cNvSpPr/>
          <p:nvPr/>
        </p:nvSpPr>
        <p:spPr>
          <a:xfrm>
            <a:off x="6696136" y="2732292"/>
            <a:ext cx="470648" cy="416859"/>
          </a:xfrm>
          <a:prstGeom prst="downArrow">
            <a:avLst/>
          </a:prstGeom>
          <a:solidFill>
            <a:srgbClr val="B717AC"/>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1987A8"/>
              </a:solidFill>
              <a:latin typeface="Arial Body"/>
            </a:endParaRPr>
          </a:p>
        </p:txBody>
      </p:sp>
      <p:sp>
        <p:nvSpPr>
          <p:cNvPr id="32" name="Down Arrow 36">
            <a:extLst>
              <a:ext uri="{FF2B5EF4-FFF2-40B4-BE49-F238E27FC236}">
                <a16:creationId xmlns:a16="http://schemas.microsoft.com/office/drawing/2014/main" id="{05616542-4596-6A7E-C08D-BA347A71125A}"/>
              </a:ext>
            </a:extLst>
          </p:cNvPr>
          <p:cNvSpPr/>
          <p:nvPr/>
        </p:nvSpPr>
        <p:spPr>
          <a:xfrm>
            <a:off x="5025217" y="2732291"/>
            <a:ext cx="470648" cy="416859"/>
          </a:xfrm>
          <a:prstGeom prst="downArrow">
            <a:avLst/>
          </a:prstGeom>
          <a:solidFill>
            <a:srgbClr val="B717AC"/>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1987A8"/>
              </a:solidFill>
              <a:latin typeface="Arial Body"/>
            </a:endParaRPr>
          </a:p>
        </p:txBody>
      </p:sp>
      <p:sp>
        <p:nvSpPr>
          <p:cNvPr id="34" name="Limited Description">
            <a:extLst>
              <a:ext uri="{FF2B5EF4-FFF2-40B4-BE49-F238E27FC236}">
                <a16:creationId xmlns:a16="http://schemas.microsoft.com/office/drawing/2014/main" id="{8EA60983-CCC4-3F0E-22E1-A3161A0B45FE}"/>
              </a:ext>
            </a:extLst>
          </p:cNvPr>
          <p:cNvSpPr/>
          <p:nvPr/>
        </p:nvSpPr>
        <p:spPr>
          <a:xfrm>
            <a:off x="3280467" y="4846375"/>
            <a:ext cx="5853416" cy="1176313"/>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IE" sz="2400">
                <a:solidFill>
                  <a:srgbClr val="1987A8"/>
                </a:solidFill>
                <a:latin typeface="Arial" panose="020B0604020202020204" pitchFamily="34" charset="0"/>
                <a:cs typeface="Arial" panose="020B0604020202020204" pitchFamily="34" charset="0"/>
              </a:rPr>
              <a:t>Question and method are pre-directed by the teacher but the outcome is unknown to students</a:t>
            </a:r>
          </a:p>
        </p:txBody>
      </p:sp>
      <p:sp>
        <p:nvSpPr>
          <p:cNvPr id="38" name="Guided Description">
            <a:extLst>
              <a:ext uri="{FF2B5EF4-FFF2-40B4-BE49-F238E27FC236}">
                <a16:creationId xmlns:a16="http://schemas.microsoft.com/office/drawing/2014/main" id="{9CA3AEC3-663E-6581-57DF-55E77ED769B6}"/>
              </a:ext>
            </a:extLst>
          </p:cNvPr>
          <p:cNvSpPr/>
          <p:nvPr/>
        </p:nvSpPr>
        <p:spPr>
          <a:xfrm>
            <a:off x="3265777" y="4821568"/>
            <a:ext cx="5853416" cy="1337790"/>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IE" sz="2200">
                <a:solidFill>
                  <a:srgbClr val="1987A8"/>
                </a:solidFill>
                <a:latin typeface="Arial" panose="020B0604020202020204" pitchFamily="34" charset="0"/>
                <a:cs typeface="Arial" panose="020B0604020202020204" pitchFamily="34" charset="0"/>
              </a:rPr>
              <a:t>Questions are more open, students may be asked to provide an explanation or to explore, however they may be guided in terms of equipment </a:t>
            </a:r>
          </a:p>
        </p:txBody>
      </p:sp>
      <p:sp>
        <p:nvSpPr>
          <p:cNvPr id="39" name="Open Description">
            <a:extLst>
              <a:ext uri="{FF2B5EF4-FFF2-40B4-BE49-F238E27FC236}">
                <a16:creationId xmlns:a16="http://schemas.microsoft.com/office/drawing/2014/main" id="{ECD65FCD-B94A-3789-180B-3E8C245933A5}"/>
              </a:ext>
            </a:extLst>
          </p:cNvPr>
          <p:cNvSpPr/>
          <p:nvPr/>
        </p:nvSpPr>
        <p:spPr>
          <a:xfrm>
            <a:off x="3269519" y="4830330"/>
            <a:ext cx="5853416" cy="1176313"/>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IE" sz="2400">
                <a:solidFill>
                  <a:srgbClr val="1987A8"/>
                </a:solidFill>
                <a:latin typeface="Arial" panose="020B0604020202020204" pitchFamily="34" charset="0"/>
                <a:cs typeface="Arial" panose="020B0604020202020204" pitchFamily="34" charset="0"/>
              </a:rPr>
              <a:t>S</a:t>
            </a:r>
            <a:r>
              <a:rPr lang="en-IE" sz="2400" err="1">
                <a:solidFill>
                  <a:srgbClr val="1987A8"/>
                </a:solidFill>
                <a:latin typeface="Arial" panose="020B0604020202020204" pitchFamily="34" charset="0"/>
                <a:cs typeface="Arial" panose="020B0604020202020204" pitchFamily="34" charset="0"/>
              </a:rPr>
              <a:t>tudents</a:t>
            </a:r>
            <a:r>
              <a:rPr lang="en-IE" sz="2400">
                <a:solidFill>
                  <a:srgbClr val="1987A8"/>
                </a:solidFill>
                <a:latin typeface="Arial" panose="020B0604020202020204" pitchFamily="34" charset="0"/>
                <a:cs typeface="Arial" panose="020B0604020202020204" pitchFamily="34" charset="0"/>
              </a:rPr>
              <a:t> develop their own questions and methods of answering those questions</a:t>
            </a:r>
          </a:p>
        </p:txBody>
      </p:sp>
      <p:sp>
        <p:nvSpPr>
          <p:cNvPr id="40" name="Structured Description">
            <a:extLst>
              <a:ext uri="{FF2B5EF4-FFF2-40B4-BE49-F238E27FC236}">
                <a16:creationId xmlns:a16="http://schemas.microsoft.com/office/drawing/2014/main" id="{98AEE91F-018D-F2C9-BFA7-37D07ADF5D9D}"/>
              </a:ext>
            </a:extLst>
          </p:cNvPr>
          <p:cNvSpPr/>
          <p:nvPr/>
        </p:nvSpPr>
        <p:spPr>
          <a:xfrm>
            <a:off x="3273261" y="4954659"/>
            <a:ext cx="5853416" cy="1176313"/>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IE" sz="2400">
                <a:solidFill>
                  <a:srgbClr val="1987A8"/>
                </a:solidFill>
                <a:latin typeface="Arial" panose="020B0604020202020204" pitchFamily="34" charset="0"/>
                <a:cs typeface="Arial" panose="020B0604020202020204" pitchFamily="34" charset="0"/>
              </a:rPr>
              <a:t>Students are led sequentially through a series of questions or activities, and as a consequence construct knowledge</a:t>
            </a:r>
          </a:p>
        </p:txBody>
      </p:sp>
      <p:sp>
        <p:nvSpPr>
          <p:cNvPr id="41" name="Rectangle 40">
            <a:extLst>
              <a:ext uri="{FF2B5EF4-FFF2-40B4-BE49-F238E27FC236}">
                <a16:creationId xmlns:a16="http://schemas.microsoft.com/office/drawing/2014/main" id="{0F97EFFC-56B0-50DB-EB7D-CA97B53AA3D1}"/>
              </a:ext>
            </a:extLst>
          </p:cNvPr>
          <p:cNvSpPr/>
          <p:nvPr/>
        </p:nvSpPr>
        <p:spPr>
          <a:xfrm>
            <a:off x="1908469" y="2724861"/>
            <a:ext cx="728890" cy="353031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1987A8"/>
              </a:solidFill>
            </a:endParaRPr>
          </a:p>
        </p:txBody>
      </p:sp>
      <p:sp>
        <p:nvSpPr>
          <p:cNvPr id="42" name="Rectangle 41">
            <a:extLst>
              <a:ext uri="{FF2B5EF4-FFF2-40B4-BE49-F238E27FC236}">
                <a16:creationId xmlns:a16="http://schemas.microsoft.com/office/drawing/2014/main" id="{CB20F610-BB25-7A19-6A37-6810EB6ADBB7}"/>
              </a:ext>
            </a:extLst>
          </p:cNvPr>
          <p:cNvSpPr/>
          <p:nvPr/>
        </p:nvSpPr>
        <p:spPr>
          <a:xfrm>
            <a:off x="9535272" y="2724859"/>
            <a:ext cx="728890" cy="35248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1987A8"/>
              </a:solidFill>
            </a:endParaRPr>
          </a:p>
        </p:txBody>
      </p:sp>
      <p:sp>
        <p:nvSpPr>
          <p:cNvPr id="43" name="TextBox 42">
            <a:extLst>
              <a:ext uri="{FF2B5EF4-FFF2-40B4-BE49-F238E27FC236}">
                <a16:creationId xmlns:a16="http://schemas.microsoft.com/office/drawing/2014/main" id="{A6A45169-A7DB-0EA2-29CC-2DA202CDF8BB}"/>
              </a:ext>
            </a:extLst>
          </p:cNvPr>
          <p:cNvSpPr txBox="1"/>
          <p:nvPr/>
        </p:nvSpPr>
        <p:spPr>
          <a:xfrm>
            <a:off x="1586727" y="2096279"/>
            <a:ext cx="1454947" cy="954107"/>
          </a:xfrm>
          <a:prstGeom prst="rect">
            <a:avLst/>
          </a:prstGeom>
          <a:noFill/>
        </p:spPr>
        <p:txBody>
          <a:bodyPr wrap="square" rtlCol="0">
            <a:spAutoFit/>
          </a:bodyPr>
          <a:lstStyle/>
          <a:p>
            <a:pPr>
              <a:defRPr/>
            </a:pPr>
            <a:r>
              <a:rPr lang="en-GB" sz="2800">
                <a:solidFill>
                  <a:srgbClr val="1987A8"/>
                </a:solidFill>
                <a:latin typeface="Arial Body"/>
              </a:rPr>
              <a:t>Teacher</a:t>
            </a:r>
          </a:p>
          <a:p>
            <a:pPr>
              <a:defRPr/>
            </a:pPr>
            <a:endParaRPr lang="en-GB" sz="2800">
              <a:solidFill>
                <a:srgbClr val="1987A8"/>
              </a:solidFill>
              <a:latin typeface="Arial Body"/>
            </a:endParaRPr>
          </a:p>
        </p:txBody>
      </p:sp>
      <p:sp>
        <p:nvSpPr>
          <p:cNvPr id="44" name="TextBox 43">
            <a:extLst>
              <a:ext uri="{FF2B5EF4-FFF2-40B4-BE49-F238E27FC236}">
                <a16:creationId xmlns:a16="http://schemas.microsoft.com/office/drawing/2014/main" id="{59B29FEB-D541-035A-4124-08D79E665319}"/>
              </a:ext>
            </a:extLst>
          </p:cNvPr>
          <p:cNvSpPr txBox="1"/>
          <p:nvPr/>
        </p:nvSpPr>
        <p:spPr>
          <a:xfrm>
            <a:off x="9213053" y="2091335"/>
            <a:ext cx="1527212" cy="954107"/>
          </a:xfrm>
          <a:prstGeom prst="rect">
            <a:avLst/>
          </a:prstGeom>
          <a:noFill/>
        </p:spPr>
        <p:txBody>
          <a:bodyPr wrap="square" rtlCol="0">
            <a:spAutoFit/>
          </a:bodyPr>
          <a:lstStyle/>
          <a:p>
            <a:pPr>
              <a:defRPr/>
            </a:pPr>
            <a:r>
              <a:rPr lang="en-GB" sz="2800">
                <a:solidFill>
                  <a:srgbClr val="1987A8"/>
                </a:solidFill>
                <a:latin typeface="Arial Body"/>
              </a:rPr>
              <a:t>Student</a:t>
            </a:r>
          </a:p>
          <a:p>
            <a:pPr>
              <a:defRPr/>
            </a:pPr>
            <a:endParaRPr lang="en-GB" sz="2800">
              <a:solidFill>
                <a:srgbClr val="1987A8"/>
              </a:solidFill>
              <a:latin typeface="Arial Body"/>
            </a:endParaRPr>
          </a:p>
        </p:txBody>
      </p:sp>
    </p:spTree>
    <p:extLst>
      <p:ext uri="{BB962C8B-B14F-4D97-AF65-F5344CB8AC3E}">
        <p14:creationId xmlns:p14="http://schemas.microsoft.com/office/powerpoint/2010/main" val="397648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40"/>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9"/>
                                        </p:tgtEl>
                                        <p:attrNameLst>
                                          <p:attrName>style.visibility</p:attrName>
                                        </p:attrNameLst>
                                      </p:cBhvr>
                                      <p:to>
                                        <p:strVal val="hidden"/>
                                      </p:to>
                                    </p:set>
                                  </p:childTnLst>
                                </p:cTn>
                              </p:par>
                              <p:par>
                                <p:cTn id="37" presetID="16" presetClass="entr" presetSubtype="37"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arn(outVertical)">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par>
                                <p:cTn id="44" presetID="22" presetClass="exit" presetSubtype="1" fill="hold" grpId="0" nodeType="withEffect">
                                  <p:stCondLst>
                                    <p:cond delay="0"/>
                                  </p:stCondLst>
                                  <p:childTnLst>
                                    <p:animEffect transition="out" filter="wipe(up)">
                                      <p:cBhvr>
                                        <p:cTn id="45" dur="200"/>
                                        <p:tgtEl>
                                          <p:spTgt spid="18"/>
                                        </p:tgtEl>
                                      </p:cBhvr>
                                    </p:animEffect>
                                    <p:set>
                                      <p:cBhvr>
                                        <p:cTn id="46" dur="1" fill="hold">
                                          <p:stCondLst>
                                            <p:cond delay="199"/>
                                          </p:stCondLst>
                                        </p:cTn>
                                        <p:tgtEl>
                                          <p:spTgt spid="18"/>
                                        </p:tgtEl>
                                        <p:attrNameLst>
                                          <p:attrName>style.visibility</p:attrName>
                                        </p:attrNameLst>
                                      </p:cBhvr>
                                      <p:to>
                                        <p:strVal val="hidden"/>
                                      </p:to>
                                    </p:set>
                                  </p:childTnLst>
                                </p:cTn>
                              </p:par>
                              <p:par>
                                <p:cTn id="47" presetID="22" presetClass="exit" presetSubtype="1" fill="hold" grpId="0" nodeType="withEffect">
                                  <p:stCondLst>
                                    <p:cond delay="0"/>
                                  </p:stCondLst>
                                  <p:childTnLst>
                                    <p:animEffect transition="out" filter="wipe(up)">
                                      <p:cBhvr>
                                        <p:cTn id="48" dur="200"/>
                                        <p:tgtEl>
                                          <p:spTgt spid="16"/>
                                        </p:tgtEl>
                                      </p:cBhvr>
                                    </p:animEffect>
                                    <p:set>
                                      <p:cBhvr>
                                        <p:cTn id="49" dur="1" fill="hold">
                                          <p:stCondLst>
                                            <p:cond delay="199"/>
                                          </p:stCondLst>
                                        </p:cTn>
                                        <p:tgtEl>
                                          <p:spTgt spid="16"/>
                                        </p:tgtEl>
                                        <p:attrNameLst>
                                          <p:attrName>style.visibility</p:attrName>
                                        </p:attrNameLst>
                                      </p:cBhvr>
                                      <p:to>
                                        <p:strVal val="hidden"/>
                                      </p:to>
                                    </p:set>
                                  </p:childTnLst>
                                </p:cTn>
                              </p:par>
                            </p:childTnLst>
                          </p:cTn>
                        </p:par>
                        <p:par>
                          <p:cTn id="50" fill="hold">
                            <p:stCondLst>
                              <p:cond delay="200"/>
                            </p:stCondLst>
                            <p:childTnLst>
                              <p:par>
                                <p:cTn id="51" presetID="22" presetClass="exit" presetSubtype="1" fill="hold" grpId="0" nodeType="afterEffect">
                                  <p:stCondLst>
                                    <p:cond delay="0"/>
                                  </p:stCondLst>
                                  <p:childTnLst>
                                    <p:animEffect transition="out" filter="wipe(up)">
                                      <p:cBhvr>
                                        <p:cTn id="52" dur="200"/>
                                        <p:tgtEl>
                                          <p:spTgt spid="13"/>
                                        </p:tgtEl>
                                      </p:cBhvr>
                                    </p:animEffect>
                                    <p:set>
                                      <p:cBhvr>
                                        <p:cTn id="53" dur="1" fill="hold">
                                          <p:stCondLst>
                                            <p:cond delay="199"/>
                                          </p:stCondLst>
                                        </p:cTn>
                                        <p:tgtEl>
                                          <p:spTgt spid="13"/>
                                        </p:tgtEl>
                                        <p:attrNameLst>
                                          <p:attrName>style.visibility</p:attrName>
                                        </p:attrNameLst>
                                      </p:cBhvr>
                                      <p:to>
                                        <p:strVal val="hidden"/>
                                      </p:to>
                                    </p:set>
                                  </p:childTnLst>
                                </p:cTn>
                              </p:par>
                            </p:childTnLst>
                          </p:cTn>
                        </p:par>
                        <p:par>
                          <p:cTn id="54" fill="hold">
                            <p:stCondLst>
                              <p:cond delay="400"/>
                            </p:stCondLst>
                            <p:childTnLst>
                              <p:par>
                                <p:cTn id="55" presetID="22" presetClass="exit" presetSubtype="1" fill="hold" grpId="0" nodeType="afterEffect">
                                  <p:stCondLst>
                                    <p:cond delay="0"/>
                                  </p:stCondLst>
                                  <p:childTnLst>
                                    <p:animEffect transition="out" filter="wipe(up)">
                                      <p:cBhvr>
                                        <p:cTn id="56" dur="200"/>
                                        <p:tgtEl>
                                          <p:spTgt spid="14"/>
                                        </p:tgtEl>
                                      </p:cBhvr>
                                    </p:animEffect>
                                    <p:set>
                                      <p:cBhvr>
                                        <p:cTn id="57" dur="1" fill="hold">
                                          <p:stCondLst>
                                            <p:cond delay="199"/>
                                          </p:stCondLst>
                                        </p:cTn>
                                        <p:tgtEl>
                                          <p:spTgt spid="14"/>
                                        </p:tgtEl>
                                        <p:attrNameLst>
                                          <p:attrName>style.visibility</p:attrName>
                                        </p:attrNameLst>
                                      </p:cBhvr>
                                      <p:to>
                                        <p:strVal val="hidden"/>
                                      </p:to>
                                    </p:set>
                                  </p:childTnLst>
                                </p:cTn>
                              </p:par>
                            </p:childTnLst>
                          </p:cTn>
                        </p:par>
                        <p:par>
                          <p:cTn id="58" fill="hold">
                            <p:stCondLst>
                              <p:cond delay="600"/>
                            </p:stCondLst>
                            <p:childTnLst>
                              <p:par>
                                <p:cTn id="59" presetID="22" presetClass="exit" presetSubtype="1" fill="hold" grpId="0" nodeType="afterEffect">
                                  <p:stCondLst>
                                    <p:cond delay="0"/>
                                  </p:stCondLst>
                                  <p:childTnLst>
                                    <p:animEffect transition="out" filter="wipe(up)">
                                      <p:cBhvr>
                                        <p:cTn id="60" dur="200"/>
                                        <p:tgtEl>
                                          <p:spTgt spid="15"/>
                                        </p:tgtEl>
                                      </p:cBhvr>
                                    </p:animEffect>
                                    <p:set>
                                      <p:cBhvr>
                                        <p:cTn id="61" dur="1" fill="hold">
                                          <p:stCondLst>
                                            <p:cond delay="199"/>
                                          </p:stCondLst>
                                        </p:cTn>
                                        <p:tgtEl>
                                          <p:spTgt spid="15"/>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29"/>
                                        </p:tgtEl>
                                        <p:attrNameLst>
                                          <p:attrName>style.visibility</p:attrName>
                                        </p:attrNameLst>
                                      </p:cBhvr>
                                      <p:to>
                                        <p:strVal val="hidden"/>
                                      </p:to>
                                    </p:set>
                                  </p:childTnLst>
                                </p:cTn>
                              </p:par>
                              <p:par>
                                <p:cTn id="66" presetID="1" presetClass="entr" presetSubtype="0"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childTnLst>
                                </p:cTn>
                              </p:par>
                              <p:par>
                                <p:cTn id="68" presetID="22" presetClass="exit" presetSubtype="1" fill="hold" grpId="0" nodeType="withEffect">
                                  <p:stCondLst>
                                    <p:cond delay="0"/>
                                  </p:stCondLst>
                                  <p:childTnLst>
                                    <p:animEffect transition="out" filter="wipe(up)">
                                      <p:cBhvr>
                                        <p:cTn id="69" dur="200"/>
                                        <p:tgtEl>
                                          <p:spTgt spid="3"/>
                                        </p:tgtEl>
                                      </p:cBhvr>
                                    </p:animEffect>
                                    <p:set>
                                      <p:cBhvr>
                                        <p:cTn id="70" dur="1" fill="hold">
                                          <p:stCondLst>
                                            <p:cond delay="199"/>
                                          </p:stCondLst>
                                        </p:cTn>
                                        <p:tgtEl>
                                          <p:spTgt spid="3"/>
                                        </p:tgtEl>
                                        <p:attrNameLst>
                                          <p:attrName>style.visibility</p:attrName>
                                        </p:attrNameLst>
                                      </p:cBhvr>
                                      <p:to>
                                        <p:strVal val="hidden"/>
                                      </p:to>
                                    </p:set>
                                  </p:childTnLst>
                                </p:cTn>
                              </p:par>
                              <p:par>
                                <p:cTn id="71" presetID="22" presetClass="entr" presetSubtype="4" fill="hold" grpId="1"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down)">
                                      <p:cBhvr>
                                        <p:cTn id="73" dur="2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childTnLst>
                                    <p:set>
                                      <p:cBhvr>
                                        <p:cTn id="77" dur="1" fill="hold">
                                          <p:stCondLst>
                                            <p:cond delay="0"/>
                                          </p:stCondLst>
                                        </p:cTn>
                                        <p:tgtEl>
                                          <p:spTgt spid="32"/>
                                        </p:tgtEl>
                                        <p:attrNameLst>
                                          <p:attrName>style.visibility</p:attrName>
                                        </p:attrNameLst>
                                      </p:cBhvr>
                                      <p:to>
                                        <p:strVal val="hidden"/>
                                      </p:to>
                                    </p:set>
                                  </p:childTnLst>
                                </p:cTn>
                              </p:par>
                              <p:par>
                                <p:cTn id="78" presetID="22" presetClass="exit" presetSubtype="1" fill="hold" grpId="0" nodeType="withEffect">
                                  <p:stCondLst>
                                    <p:cond delay="0"/>
                                  </p:stCondLst>
                                  <p:childTnLst>
                                    <p:animEffect transition="out" filter="wipe(up)">
                                      <p:cBhvr>
                                        <p:cTn id="79" dur="200"/>
                                        <p:tgtEl>
                                          <p:spTgt spid="4"/>
                                        </p:tgtEl>
                                      </p:cBhvr>
                                    </p:animEffect>
                                    <p:set>
                                      <p:cBhvr>
                                        <p:cTn id="80" dur="1" fill="hold">
                                          <p:stCondLst>
                                            <p:cond delay="199"/>
                                          </p:stCondLst>
                                        </p:cTn>
                                        <p:tgtEl>
                                          <p:spTgt spid="4"/>
                                        </p:tgtEl>
                                        <p:attrNameLst>
                                          <p:attrName>style.visibility</p:attrName>
                                        </p:attrNameLst>
                                      </p:cBhvr>
                                      <p:to>
                                        <p:strVal val="hidden"/>
                                      </p:to>
                                    </p:set>
                                  </p:childTnLst>
                                </p:cTn>
                              </p:par>
                              <p:par>
                                <p:cTn id="81" presetID="1" presetClass="entr" presetSubtype="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par>
                                <p:cTn id="83" presetID="22" presetClass="entr" presetSubtype="4" fill="hold" grpId="1" nodeType="with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wipe(down)">
                                      <p:cBhvr>
                                        <p:cTn id="85" dur="200"/>
                                        <p:tgtEl>
                                          <p:spTgt spid="14"/>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1" nodeType="clickEffect">
                                  <p:stCondLst>
                                    <p:cond delay="0"/>
                                  </p:stCondLst>
                                  <p:childTnLst>
                                    <p:set>
                                      <p:cBhvr>
                                        <p:cTn id="89" dur="1" fill="hold">
                                          <p:stCondLst>
                                            <p:cond delay="0"/>
                                          </p:stCondLst>
                                        </p:cTn>
                                        <p:tgtEl>
                                          <p:spTgt spid="31"/>
                                        </p:tgtEl>
                                        <p:attrNameLst>
                                          <p:attrName>style.visibility</p:attrName>
                                        </p:attrNameLst>
                                      </p:cBhvr>
                                      <p:to>
                                        <p:strVal val="hidden"/>
                                      </p:to>
                                    </p:set>
                                  </p:childTnLst>
                                </p:cTn>
                              </p:par>
                              <p:par>
                                <p:cTn id="90" presetID="1" presetClass="entr" presetSubtype="0" fill="hold" grpId="0" nodeType="withEffect">
                                  <p:stCondLst>
                                    <p:cond delay="0"/>
                                  </p:stCondLst>
                                  <p:childTnLst>
                                    <p:set>
                                      <p:cBhvr>
                                        <p:cTn id="91" dur="1" fill="hold">
                                          <p:stCondLst>
                                            <p:cond delay="0"/>
                                          </p:stCondLst>
                                        </p:cTn>
                                        <p:tgtEl>
                                          <p:spTgt spid="30"/>
                                        </p:tgtEl>
                                        <p:attrNameLst>
                                          <p:attrName>style.visibility</p:attrName>
                                        </p:attrNameLst>
                                      </p:cBhvr>
                                      <p:to>
                                        <p:strVal val="visible"/>
                                      </p:to>
                                    </p:set>
                                  </p:childTnLst>
                                </p:cTn>
                              </p:par>
                              <p:par>
                                <p:cTn id="92" presetID="22" presetClass="entr" presetSubtype="4" fill="hold" grpId="1" nodeType="with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wipe(down)">
                                      <p:cBhvr>
                                        <p:cTn id="94" dur="200"/>
                                        <p:tgtEl>
                                          <p:spTgt spid="13"/>
                                        </p:tgtEl>
                                      </p:cBhvr>
                                    </p:animEffect>
                                  </p:childTnLst>
                                </p:cTn>
                              </p:par>
                              <p:par>
                                <p:cTn id="95" presetID="22" presetClass="exit" presetSubtype="1" fill="hold" grpId="0" nodeType="withEffect">
                                  <p:stCondLst>
                                    <p:cond delay="0"/>
                                  </p:stCondLst>
                                  <p:childTnLst>
                                    <p:animEffect transition="out" filter="wipe(up)">
                                      <p:cBhvr>
                                        <p:cTn id="96" dur="200"/>
                                        <p:tgtEl>
                                          <p:spTgt spid="5"/>
                                        </p:tgtEl>
                                      </p:cBhvr>
                                    </p:animEffect>
                                    <p:set>
                                      <p:cBhvr>
                                        <p:cTn id="97" dur="1" fill="hold">
                                          <p:stCondLst>
                                            <p:cond delay="1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3" grpId="0" animBg="1"/>
      <p:bldP spid="13" grpId="1" animBg="1"/>
      <p:bldP spid="14" grpId="0" animBg="1"/>
      <p:bldP spid="14" grpId="1" animBg="1"/>
      <p:bldP spid="15" grpId="0" animBg="1"/>
      <p:bldP spid="15" grpId="1" animBg="1"/>
      <p:bldP spid="16" grpId="0" animBg="1"/>
      <p:bldP spid="18" grpId="0" animBg="1"/>
      <p:bldP spid="21" grpId="0" animBg="1"/>
      <p:bldP spid="22" grpId="0" animBg="1"/>
      <p:bldP spid="23" grpId="0" animBg="1"/>
      <p:bldP spid="26" grpId="0" animBg="1"/>
      <p:bldP spid="28" grpId="0" animBg="1"/>
      <p:bldP spid="29" grpId="0" animBg="1"/>
      <p:bldP spid="29" grpId="1" animBg="1"/>
      <p:bldP spid="30" grpId="0" animBg="1"/>
      <p:bldP spid="31" grpId="0" animBg="1"/>
      <p:bldP spid="31" grpId="1" animBg="1"/>
      <p:bldP spid="32" grpId="0" animBg="1"/>
      <p:bldP spid="32" grpId="1" animBg="1"/>
      <p:bldP spid="34" grpId="0" animBg="1"/>
      <p:bldP spid="34" grpId="1" animBg="1"/>
      <p:bldP spid="38" grpId="0" animBg="1"/>
      <p:bldP spid="38" grpId="1" animBg="1"/>
      <p:bldP spid="39" grpId="0" animBg="1"/>
      <p:bldP spid="39" grpId="1" animBg="1"/>
      <p:bldP spid="40" grpId="0" animBg="1"/>
      <p:bldP spid="40"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CB858-2C72-F97B-5D45-9503EE866D4B}"/>
              </a:ext>
            </a:extLst>
          </p:cNvPr>
          <p:cNvSpPr>
            <a:spLocks noGrp="1"/>
          </p:cNvSpPr>
          <p:nvPr>
            <p:ph type="title"/>
          </p:nvPr>
        </p:nvSpPr>
        <p:spPr/>
        <p:txBody>
          <a:bodyPr anchor="ctr">
            <a:normAutofit/>
          </a:bodyPr>
          <a:lstStyle/>
          <a:p>
            <a:r>
              <a:rPr lang="en-GB" sz="4400">
                <a:solidFill>
                  <a:srgbClr val="24647C"/>
                </a:solidFill>
              </a:rPr>
              <a:t>Approaches to Inquiry</a:t>
            </a:r>
            <a:endParaRPr lang="en-IE" sz="4400">
              <a:solidFill>
                <a:srgbClr val="24647C"/>
              </a:solidFill>
            </a:endParaRPr>
          </a:p>
        </p:txBody>
      </p:sp>
      <p:sp>
        <p:nvSpPr>
          <p:cNvPr id="3" name="Content Placeholder 2">
            <a:extLst>
              <a:ext uri="{FF2B5EF4-FFF2-40B4-BE49-F238E27FC236}">
                <a16:creationId xmlns:a16="http://schemas.microsoft.com/office/drawing/2014/main" id="{2FA80C22-EC4E-7978-3C62-26987660C8F9}"/>
              </a:ext>
            </a:extLst>
          </p:cNvPr>
          <p:cNvSpPr>
            <a:spLocks noGrp="1"/>
          </p:cNvSpPr>
          <p:nvPr>
            <p:ph idx="1"/>
          </p:nvPr>
        </p:nvSpPr>
        <p:spPr/>
        <p:txBody>
          <a:bodyPr/>
          <a:lstStyle/>
          <a:p>
            <a:endParaRPr lang="en-IE"/>
          </a:p>
        </p:txBody>
      </p:sp>
      <p:pic>
        <p:nvPicPr>
          <p:cNvPr id="12" name="Picture 11" descr="Diagram of Phenomenon-Based Inquiry">
            <a:extLst>
              <a:ext uri="{FF2B5EF4-FFF2-40B4-BE49-F238E27FC236}">
                <a16:creationId xmlns:a16="http://schemas.microsoft.com/office/drawing/2014/main" id="{52C3C1C6-E53B-E4D4-A620-A80B9ECB2627}"/>
              </a:ext>
            </a:extLst>
          </p:cNvPr>
          <p:cNvPicPr>
            <a:picLocks noChangeAspect="1"/>
          </p:cNvPicPr>
          <p:nvPr/>
        </p:nvPicPr>
        <p:blipFill>
          <a:blip r:embed="rId3"/>
          <a:stretch>
            <a:fillRect/>
          </a:stretch>
        </p:blipFill>
        <p:spPr>
          <a:xfrm>
            <a:off x="3920856" y="1316182"/>
            <a:ext cx="4478900" cy="5150914"/>
          </a:xfrm>
          <a:prstGeom prst="rect">
            <a:avLst/>
          </a:prstGeom>
        </p:spPr>
      </p:pic>
      <p:pic>
        <p:nvPicPr>
          <p:cNvPr id="13" name="Picture 12" descr="Diagram&#10;&#10;Description automatically generated">
            <a:extLst>
              <a:ext uri="{FF2B5EF4-FFF2-40B4-BE49-F238E27FC236}">
                <a16:creationId xmlns:a16="http://schemas.microsoft.com/office/drawing/2014/main" id="{B412FC2F-6FC9-B134-1C08-00265E2940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2150" y="2109209"/>
            <a:ext cx="6427701" cy="2639583"/>
          </a:xfrm>
          <a:prstGeom prst="rect">
            <a:avLst/>
          </a:prstGeom>
        </p:spPr>
      </p:pic>
      <p:pic>
        <p:nvPicPr>
          <p:cNvPr id="11" name="Picture 10" descr="Diagram, schematic of problem based learning">
            <a:extLst>
              <a:ext uri="{FF2B5EF4-FFF2-40B4-BE49-F238E27FC236}">
                <a16:creationId xmlns:a16="http://schemas.microsoft.com/office/drawing/2014/main" id="{4B75734A-CF1D-BBE9-1B55-1B757F3872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0959" y="1466576"/>
            <a:ext cx="6090082" cy="4673019"/>
          </a:xfrm>
          <a:prstGeom prst="rect">
            <a:avLst/>
          </a:prstGeom>
        </p:spPr>
      </p:pic>
    </p:spTree>
    <p:extLst>
      <p:ext uri="{BB962C8B-B14F-4D97-AF65-F5344CB8AC3E}">
        <p14:creationId xmlns:p14="http://schemas.microsoft.com/office/powerpoint/2010/main" val="393374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CB858-2C72-F97B-5D45-9503EE866D4B}"/>
              </a:ext>
            </a:extLst>
          </p:cNvPr>
          <p:cNvSpPr>
            <a:spLocks noGrp="1"/>
          </p:cNvSpPr>
          <p:nvPr>
            <p:ph type="title"/>
          </p:nvPr>
        </p:nvSpPr>
        <p:spPr/>
        <p:txBody>
          <a:bodyPr>
            <a:normAutofit/>
          </a:bodyPr>
          <a:lstStyle/>
          <a:p>
            <a:r>
              <a:rPr lang="en-GB" sz="4400">
                <a:solidFill>
                  <a:srgbClr val="24647C"/>
                </a:solidFill>
              </a:rPr>
              <a:t>Phenomenon Based Inquiry</a:t>
            </a:r>
            <a:endParaRPr lang="en-IE" sz="4400">
              <a:solidFill>
                <a:srgbClr val="24647C"/>
              </a:solidFill>
            </a:endParaRPr>
          </a:p>
        </p:txBody>
      </p:sp>
      <p:sp>
        <p:nvSpPr>
          <p:cNvPr id="3" name="Content Placeholder 2">
            <a:extLst>
              <a:ext uri="{FF2B5EF4-FFF2-40B4-BE49-F238E27FC236}">
                <a16:creationId xmlns:a16="http://schemas.microsoft.com/office/drawing/2014/main" id="{0C5A6D43-C041-7E8D-E706-84A7697C224C}"/>
              </a:ext>
            </a:extLst>
          </p:cNvPr>
          <p:cNvSpPr>
            <a:spLocks noGrp="1"/>
          </p:cNvSpPr>
          <p:nvPr>
            <p:ph idx="1"/>
          </p:nvPr>
        </p:nvSpPr>
        <p:spPr/>
        <p:txBody>
          <a:bodyPr/>
          <a:lstStyle/>
          <a:p>
            <a:pPr>
              <a:lnSpc>
                <a:spcPct val="150000"/>
              </a:lnSpc>
            </a:pPr>
            <a:r>
              <a:rPr lang="en-GB" sz="2800">
                <a:solidFill>
                  <a:srgbClr val="1987A8"/>
                </a:solidFill>
              </a:rPr>
              <a:t> Meaningful learning experiences </a:t>
            </a:r>
          </a:p>
          <a:p>
            <a:pPr>
              <a:lnSpc>
                <a:spcPct val="150000"/>
              </a:lnSpc>
            </a:pPr>
            <a:r>
              <a:rPr lang="en-GB" sz="2800">
                <a:solidFill>
                  <a:srgbClr val="1987A8"/>
                </a:solidFill>
              </a:rPr>
              <a:t> Actively engaging learners</a:t>
            </a:r>
          </a:p>
          <a:p>
            <a:pPr>
              <a:lnSpc>
                <a:spcPct val="150000"/>
              </a:lnSpc>
            </a:pPr>
            <a:r>
              <a:rPr lang="en-GB" sz="2800">
                <a:solidFill>
                  <a:srgbClr val="1987A8"/>
                </a:solidFill>
              </a:rPr>
              <a:t> Solve real-world problems</a:t>
            </a:r>
          </a:p>
          <a:p>
            <a:pPr>
              <a:lnSpc>
                <a:spcPct val="150000"/>
              </a:lnSpc>
            </a:pPr>
            <a:r>
              <a:rPr lang="en-GB" sz="2800">
                <a:solidFill>
                  <a:srgbClr val="1987A8"/>
                </a:solidFill>
              </a:rPr>
              <a:t> Make connections across different disciplines</a:t>
            </a:r>
            <a:endParaRPr lang="en-IE" sz="2800">
              <a:solidFill>
                <a:srgbClr val="1987A8"/>
              </a:solidFill>
            </a:endParaRPr>
          </a:p>
        </p:txBody>
      </p:sp>
      <p:pic>
        <p:nvPicPr>
          <p:cNvPr id="6146" name="Picture 2" descr="Northern Lights viewed from space">
            <a:extLst>
              <a:ext uri="{FF2B5EF4-FFF2-40B4-BE49-F238E27FC236}">
                <a16:creationId xmlns:a16="http://schemas.microsoft.com/office/drawing/2014/main" id="{D646652E-9777-5861-CDDA-D84916EEA0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892" y="2011364"/>
            <a:ext cx="3090327" cy="1738309"/>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4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367001-6733-F36C-807F-6EA30B9FC036}"/>
              </a:ext>
            </a:extLst>
          </p:cNvPr>
          <p:cNvSpPr>
            <a:spLocks noGrp="1"/>
          </p:cNvSpPr>
          <p:nvPr>
            <p:ph type="title"/>
          </p:nvPr>
        </p:nvSpPr>
        <p:spPr>
          <a:xfrm>
            <a:off x="838200" y="425066"/>
            <a:ext cx="10515600" cy="1325563"/>
          </a:xfrm>
        </p:spPr>
        <p:txBody>
          <a:bodyPr>
            <a:normAutofit/>
          </a:bodyPr>
          <a:lstStyle/>
          <a:p>
            <a:r>
              <a:rPr lang="en-IE" sz="4400">
                <a:solidFill>
                  <a:srgbClr val="24647C"/>
                </a:solidFill>
                <a:latin typeface="Arial" panose="020B0604020202020204" pitchFamily="34" charset="0"/>
                <a:cs typeface="Arial" panose="020B0604020202020204" pitchFamily="34" charset="0"/>
              </a:rPr>
              <a:t>Breakout Room Instructions</a:t>
            </a:r>
            <a:endParaRPr lang="en-IE" sz="4400">
              <a:solidFill>
                <a:srgbClr val="24647C"/>
              </a:solidFill>
            </a:endParaRPr>
          </a:p>
        </p:txBody>
      </p:sp>
      <p:pic>
        <p:nvPicPr>
          <p:cNvPr id="15" name="Picture 14" descr="Image of upcoming worksheet">
            <a:extLst>
              <a:ext uri="{FF2B5EF4-FFF2-40B4-BE49-F238E27FC236}">
                <a16:creationId xmlns:a16="http://schemas.microsoft.com/office/drawing/2014/main" id="{6015F5BF-307B-DD5B-5B5B-8190E36B455E}"/>
              </a:ext>
            </a:extLst>
          </p:cNvPr>
          <p:cNvPicPr>
            <a:picLocks noChangeAspect="1"/>
          </p:cNvPicPr>
          <p:nvPr/>
        </p:nvPicPr>
        <p:blipFill>
          <a:blip r:embed="rId3"/>
          <a:stretch>
            <a:fillRect/>
          </a:stretch>
        </p:blipFill>
        <p:spPr>
          <a:xfrm>
            <a:off x="1312693" y="1599309"/>
            <a:ext cx="3180768" cy="2245248"/>
          </a:xfrm>
          <a:prstGeom prst="rect">
            <a:avLst/>
          </a:prstGeom>
          <a:ln>
            <a:solidFill>
              <a:schemeClr val="tx1"/>
            </a:solidFill>
          </a:ln>
          <a:effectLst>
            <a:outerShdw blurRad="50800" dist="38100" dir="2700000" algn="tl" rotWithShape="0">
              <a:prstClr val="black">
                <a:alpha val="40000"/>
              </a:prstClr>
            </a:outerShdw>
          </a:effectLst>
        </p:spPr>
      </p:pic>
      <p:pic>
        <p:nvPicPr>
          <p:cNvPr id="18" name="Picture 17" descr="FOcus question">
            <a:extLst>
              <a:ext uri="{FF2B5EF4-FFF2-40B4-BE49-F238E27FC236}">
                <a16:creationId xmlns:a16="http://schemas.microsoft.com/office/drawing/2014/main" id="{C94A2046-E537-F2E2-0876-4FB0C4D592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8359" y="3984748"/>
            <a:ext cx="7578728" cy="2245248"/>
          </a:xfrm>
          <a:prstGeom prst="rect">
            <a:avLst/>
          </a:prstGeom>
        </p:spPr>
      </p:pic>
      <p:pic>
        <p:nvPicPr>
          <p:cNvPr id="7" name="Picture 6" descr="Qr code&#10;">
            <a:extLst>
              <a:ext uri="{FF2B5EF4-FFF2-40B4-BE49-F238E27FC236}">
                <a16:creationId xmlns:a16="http://schemas.microsoft.com/office/drawing/2014/main" id="{6AFAE75C-FC14-DEA5-6895-F35B72316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1002" y="3984748"/>
            <a:ext cx="1905000" cy="1905000"/>
          </a:xfrm>
          <a:prstGeom prst="rect">
            <a:avLst/>
          </a:prstGeom>
          <a:ln>
            <a:solidFill>
              <a:schemeClr val="tx1"/>
            </a:solidFill>
          </a:ln>
          <a:effectLst>
            <a:outerShdw blurRad="50800" dist="38100" dir="2700000" algn="tl" rotWithShape="0">
              <a:prstClr val="black">
                <a:alpha val="40000"/>
              </a:prstClr>
            </a:outerShdw>
          </a:effectLst>
        </p:spPr>
      </p:pic>
      <p:pic>
        <p:nvPicPr>
          <p:cNvPr id="13" name="Picture 12" descr="Screen shot of upcoming Genially">
            <a:extLst>
              <a:ext uri="{FF2B5EF4-FFF2-40B4-BE49-F238E27FC236}">
                <a16:creationId xmlns:a16="http://schemas.microsoft.com/office/drawing/2014/main" id="{9EBCDD2A-4103-EE66-B91A-7D135F2DB967}"/>
              </a:ext>
            </a:extLst>
          </p:cNvPr>
          <p:cNvPicPr>
            <a:picLocks noChangeAspect="1"/>
          </p:cNvPicPr>
          <p:nvPr/>
        </p:nvPicPr>
        <p:blipFill>
          <a:blip r:embed="rId6"/>
          <a:stretch>
            <a:fillRect/>
          </a:stretch>
        </p:blipFill>
        <p:spPr>
          <a:xfrm>
            <a:off x="5716939" y="1547690"/>
            <a:ext cx="3963203" cy="224524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82839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1FC74F-09FD-DA27-83CB-C7BFBD5B8C06}"/>
              </a:ext>
            </a:extLst>
          </p:cNvPr>
          <p:cNvSpPr>
            <a:spLocks noGrp="1"/>
          </p:cNvSpPr>
          <p:nvPr>
            <p:ph type="title"/>
          </p:nvPr>
        </p:nvSpPr>
        <p:spPr/>
        <p:txBody>
          <a:bodyPr>
            <a:normAutofit/>
          </a:bodyPr>
          <a:lstStyle/>
          <a:p>
            <a:r>
              <a:rPr lang="en-GB" sz="4400">
                <a:solidFill>
                  <a:srgbClr val="24647C"/>
                </a:solidFill>
              </a:rPr>
              <a:t>P</a:t>
            </a:r>
            <a:r>
              <a:rPr lang="en-IE" sz="4400" err="1">
                <a:solidFill>
                  <a:srgbClr val="24647C"/>
                </a:solidFill>
              </a:rPr>
              <a:t>riority</a:t>
            </a:r>
            <a:r>
              <a:rPr lang="en-IE" sz="4400">
                <a:solidFill>
                  <a:srgbClr val="24647C"/>
                </a:solidFill>
              </a:rPr>
              <a:t> Learning Units</a:t>
            </a:r>
          </a:p>
        </p:txBody>
      </p:sp>
      <p:pic>
        <p:nvPicPr>
          <p:cNvPr id="4" name="Content Placeholder 3" descr="picture of L2LP chart">
            <a:extLst>
              <a:ext uri="{FF2B5EF4-FFF2-40B4-BE49-F238E27FC236}">
                <a16:creationId xmlns:a16="http://schemas.microsoft.com/office/drawing/2014/main" id="{EB0FC880-D516-9895-7F3B-0E190F6DE03D}"/>
              </a:ext>
            </a:extLst>
          </p:cNvPr>
          <p:cNvPicPr>
            <a:picLocks noGrp="1" noChangeAspect="1"/>
          </p:cNvPicPr>
          <p:nvPr>
            <p:ph idx="1"/>
          </p:nvPr>
        </p:nvPicPr>
        <p:blipFill>
          <a:blip r:embed="rId4"/>
          <a:stretch>
            <a:fillRect/>
          </a:stretch>
        </p:blipFill>
        <p:spPr>
          <a:xfrm>
            <a:off x="2990998" y="1825625"/>
            <a:ext cx="6210004" cy="4351338"/>
          </a:xfrm>
          <a:prstGeom prst="rect">
            <a:avLst/>
          </a:prstGeom>
          <a:ln w="19050">
            <a:solidFill>
              <a:schemeClr val="tx1"/>
            </a:solidFill>
          </a:ln>
        </p:spPr>
      </p:pic>
      <p:pic>
        <p:nvPicPr>
          <p:cNvPr id="10" name="Picture 9" descr="A section of a Priority Learning Units poster">
            <a:extLst>
              <a:ext uri="{FF2B5EF4-FFF2-40B4-BE49-F238E27FC236}">
                <a16:creationId xmlns:a16="http://schemas.microsoft.com/office/drawing/2014/main" id="{2FD0F795-2465-F2DF-BB6A-F3AAE579413B}"/>
              </a:ext>
            </a:extLst>
          </p:cNvPr>
          <p:cNvPicPr>
            <a:picLocks noChangeAspect="1"/>
          </p:cNvPicPr>
          <p:nvPr/>
        </p:nvPicPr>
        <p:blipFill>
          <a:blip r:embed="rId5"/>
          <a:stretch>
            <a:fillRect/>
          </a:stretch>
        </p:blipFill>
        <p:spPr>
          <a:xfrm>
            <a:off x="3609733" y="2021252"/>
            <a:ext cx="5139475" cy="3640462"/>
          </a:xfrm>
          <a:prstGeom prst="rect">
            <a:avLst/>
          </a:prstGeom>
          <a:ln>
            <a:solidFill>
              <a:schemeClr val="tx1"/>
            </a:solidFill>
          </a:ln>
          <a:effectLst>
            <a:outerShdw blurRad="50800" dist="38100" dir="2700000" algn="tl" rotWithShape="0">
              <a:prstClr val="black">
                <a:alpha val="40000"/>
              </a:prstClr>
            </a:outerShdw>
          </a:effectLst>
        </p:spPr>
      </p:pic>
      <p:sp>
        <p:nvSpPr>
          <p:cNvPr id="2" name="Oval 1">
            <a:extLst>
              <a:ext uri="{FF2B5EF4-FFF2-40B4-BE49-F238E27FC236}">
                <a16:creationId xmlns:a16="http://schemas.microsoft.com/office/drawing/2014/main" id="{08EC84B1-6F51-482D-5F09-FC0D42A4E4EB}"/>
              </a:ext>
            </a:extLst>
          </p:cNvPr>
          <p:cNvSpPr/>
          <p:nvPr/>
        </p:nvSpPr>
        <p:spPr>
          <a:xfrm>
            <a:off x="4157472" y="3096768"/>
            <a:ext cx="2450592" cy="7680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Oval 4">
            <a:extLst>
              <a:ext uri="{FF2B5EF4-FFF2-40B4-BE49-F238E27FC236}">
                <a16:creationId xmlns:a16="http://schemas.microsoft.com/office/drawing/2014/main" id="{BC3F97F7-BDC4-0A43-5DD7-37745923083D}"/>
              </a:ext>
            </a:extLst>
          </p:cNvPr>
          <p:cNvSpPr/>
          <p:nvPr/>
        </p:nvSpPr>
        <p:spPr>
          <a:xfrm>
            <a:off x="4047744" y="4206240"/>
            <a:ext cx="2987040" cy="7680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Oval 5">
            <a:extLst>
              <a:ext uri="{FF2B5EF4-FFF2-40B4-BE49-F238E27FC236}">
                <a16:creationId xmlns:a16="http://schemas.microsoft.com/office/drawing/2014/main" id="{1E61B520-4912-C25C-C08A-2F4971324067}"/>
              </a:ext>
            </a:extLst>
          </p:cNvPr>
          <p:cNvSpPr/>
          <p:nvPr/>
        </p:nvSpPr>
        <p:spPr>
          <a:xfrm>
            <a:off x="3304032" y="2572512"/>
            <a:ext cx="1377696" cy="33771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custDataLst>
      <p:tags r:id="rId1"/>
    </p:custDataLst>
    <p:extLst>
      <p:ext uri="{BB962C8B-B14F-4D97-AF65-F5344CB8AC3E}">
        <p14:creationId xmlns:p14="http://schemas.microsoft.com/office/powerpoint/2010/main" val="156707677"/>
      </p:ext>
    </p:extLst>
  </p:cSld>
  <p:clrMapOvr>
    <a:masterClrMapping/>
  </p:clrMapOvr>
  <mc:AlternateContent xmlns:mc="http://schemas.openxmlformats.org/markup-compatibility/2006" xmlns:p14="http://schemas.microsoft.com/office/powerpoint/2010/main">
    <mc:Choice Requires="p14">
      <p:transition spd="slow" p14:dur="2000" advTm="30819"/>
    </mc:Choice>
    <mc:Fallback xmlns="">
      <p:transition spd="slow" advTm="308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6" grpId="0" animBg="1"/>
      <p:bldP spid="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hain&#10;&#10;Description automatically generated">
            <a:extLst>
              <a:ext uri="{FF2B5EF4-FFF2-40B4-BE49-F238E27FC236}">
                <a16:creationId xmlns:a16="http://schemas.microsoft.com/office/drawing/2014/main" id="{1597DE2A-3F16-7AEE-9027-20FEDC7F8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741640" y="-1099128"/>
            <a:ext cx="7162798" cy="9361055"/>
          </a:xfrm>
          <a:prstGeom prst="rect">
            <a:avLst/>
          </a:prstGeom>
        </p:spPr>
      </p:pic>
      <p:sp>
        <p:nvSpPr>
          <p:cNvPr id="3" name="Title 2">
            <a:extLst>
              <a:ext uri="{FF2B5EF4-FFF2-40B4-BE49-F238E27FC236}">
                <a16:creationId xmlns:a16="http://schemas.microsoft.com/office/drawing/2014/main" id="{0B458ECB-7EFA-D5B3-9A8D-644D4C6FA7F1}"/>
              </a:ext>
            </a:extLst>
          </p:cNvPr>
          <p:cNvSpPr>
            <a:spLocks noGrp="1"/>
          </p:cNvSpPr>
          <p:nvPr>
            <p:ph type="title"/>
          </p:nvPr>
        </p:nvSpPr>
        <p:spPr/>
        <p:txBody>
          <a:bodyPr anchor="ctr">
            <a:normAutofit/>
          </a:bodyPr>
          <a:lstStyle/>
          <a:p>
            <a:r>
              <a:rPr lang="en-IE" sz="4400">
                <a:solidFill>
                  <a:srgbClr val="24647C"/>
                </a:solidFill>
                <a:latin typeface="Arial"/>
                <a:cs typeface="Arial"/>
              </a:rPr>
              <a:t>Assessment and Learning</a:t>
            </a:r>
          </a:p>
        </p:txBody>
      </p:sp>
      <p:sp>
        <p:nvSpPr>
          <p:cNvPr id="2" name="Content Placeholder 1">
            <a:extLst>
              <a:ext uri="{FF2B5EF4-FFF2-40B4-BE49-F238E27FC236}">
                <a16:creationId xmlns:a16="http://schemas.microsoft.com/office/drawing/2014/main" id="{8439A5E9-9EBB-8F83-A6C6-7D0C59272E1C}"/>
              </a:ext>
            </a:extLst>
          </p:cNvPr>
          <p:cNvSpPr>
            <a:spLocks noGrp="1"/>
          </p:cNvSpPr>
          <p:nvPr>
            <p:ph idx="1"/>
          </p:nvPr>
        </p:nvSpPr>
        <p:spPr/>
        <p:txBody>
          <a:bodyPr/>
          <a:lstStyle/>
          <a:p>
            <a:endParaRPr lang="en-IE"/>
          </a:p>
        </p:txBody>
      </p:sp>
      <p:sp>
        <p:nvSpPr>
          <p:cNvPr id="34" name="TextBox 33">
            <a:extLst>
              <a:ext uri="{FF2B5EF4-FFF2-40B4-BE49-F238E27FC236}">
                <a16:creationId xmlns:a16="http://schemas.microsoft.com/office/drawing/2014/main" id="{B81E857D-64C9-B77C-E056-7A8C0DC7ECA7}"/>
              </a:ext>
            </a:extLst>
          </p:cNvPr>
          <p:cNvSpPr txBox="1"/>
          <p:nvPr/>
        </p:nvSpPr>
        <p:spPr>
          <a:xfrm>
            <a:off x="1777090" y="2454198"/>
            <a:ext cx="1587294" cy="523220"/>
          </a:xfrm>
          <a:prstGeom prst="rect">
            <a:avLst/>
          </a:prstGeom>
          <a:noFill/>
        </p:spPr>
        <p:txBody>
          <a:bodyPr wrap="none" rtlCol="0">
            <a:spAutoFit/>
          </a:bodyPr>
          <a:lstStyle/>
          <a:p>
            <a:r>
              <a:rPr lang="en-IE" sz="2800">
                <a:solidFill>
                  <a:srgbClr val="1987A8"/>
                </a:solidFill>
                <a:latin typeface="Arial" panose="020B0604020202020204" pitchFamily="34" charset="0"/>
                <a:cs typeface="Arial" panose="020B0604020202020204" pitchFamily="34" charset="0"/>
              </a:rPr>
              <a:t>Learning</a:t>
            </a:r>
            <a:endParaRPr lang="en-IE" sz="2000">
              <a:solidFill>
                <a:srgbClr val="1987A8"/>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14060ACE-67B8-BF41-B270-71CB94355D2A}"/>
              </a:ext>
            </a:extLst>
          </p:cNvPr>
          <p:cNvSpPr txBox="1"/>
          <p:nvPr/>
        </p:nvSpPr>
        <p:spPr>
          <a:xfrm>
            <a:off x="1415452" y="4172969"/>
            <a:ext cx="2004075" cy="954107"/>
          </a:xfrm>
          <a:prstGeom prst="rect">
            <a:avLst/>
          </a:prstGeom>
          <a:noFill/>
        </p:spPr>
        <p:txBody>
          <a:bodyPr wrap="none" rtlCol="0">
            <a:spAutoFit/>
          </a:bodyPr>
          <a:lstStyle/>
          <a:p>
            <a:pPr algn="ctr"/>
            <a:r>
              <a:rPr lang="en-GB" sz="2800">
                <a:solidFill>
                  <a:srgbClr val="1987A8"/>
                </a:solidFill>
                <a:latin typeface="Arial" panose="020B0604020202020204" pitchFamily="34" charset="0"/>
                <a:cs typeface="Arial" panose="020B0604020202020204" pitchFamily="34" charset="0"/>
              </a:rPr>
              <a:t>C</a:t>
            </a:r>
            <a:r>
              <a:rPr lang="en-IE" sz="2800" err="1">
                <a:solidFill>
                  <a:srgbClr val="1987A8"/>
                </a:solidFill>
                <a:latin typeface="Arial" panose="020B0604020202020204" pitchFamily="34" charset="0"/>
                <a:cs typeface="Arial" panose="020B0604020202020204" pitchFamily="34" charset="0"/>
              </a:rPr>
              <a:t>lassroom</a:t>
            </a:r>
            <a:r>
              <a:rPr lang="en-IE" sz="2800">
                <a:solidFill>
                  <a:srgbClr val="1987A8"/>
                </a:solidFill>
                <a:latin typeface="Arial" panose="020B0604020202020204" pitchFamily="34" charset="0"/>
                <a:cs typeface="Arial" panose="020B0604020202020204" pitchFamily="34" charset="0"/>
              </a:rPr>
              <a:t> </a:t>
            </a:r>
          </a:p>
          <a:p>
            <a:pPr algn="ctr"/>
            <a:r>
              <a:rPr lang="en-IE" sz="2800">
                <a:solidFill>
                  <a:srgbClr val="1987A8"/>
                </a:solidFill>
                <a:latin typeface="Arial" panose="020B0604020202020204" pitchFamily="34" charset="0"/>
                <a:cs typeface="Arial" panose="020B0604020202020204" pitchFamily="34" charset="0"/>
              </a:rPr>
              <a:t>Experience</a:t>
            </a:r>
            <a:endParaRPr lang="en-IE" sz="2000">
              <a:solidFill>
                <a:srgbClr val="1987A8"/>
              </a:solidFill>
              <a:latin typeface="Arial" panose="020B0604020202020204" pitchFamily="34" charset="0"/>
              <a:cs typeface="Arial" panose="020B0604020202020204" pitchFamily="34" charset="0"/>
            </a:endParaRPr>
          </a:p>
        </p:txBody>
      </p:sp>
      <p:cxnSp>
        <p:nvCxnSpPr>
          <p:cNvPr id="36" name="Straight Arrow Connector 35">
            <a:extLst>
              <a:ext uri="{FF2B5EF4-FFF2-40B4-BE49-F238E27FC236}">
                <a16:creationId xmlns:a16="http://schemas.microsoft.com/office/drawing/2014/main" id="{C9DC88F9-469A-A4CB-6421-9179744927F0}"/>
              </a:ext>
            </a:extLst>
          </p:cNvPr>
          <p:cNvCxnSpPr>
            <a:cxnSpLocks/>
          </p:cNvCxnSpPr>
          <p:nvPr/>
        </p:nvCxnSpPr>
        <p:spPr>
          <a:xfrm flipV="1">
            <a:off x="3419527" y="2685031"/>
            <a:ext cx="1222983" cy="1"/>
          </a:xfrm>
          <a:prstGeom prst="straightConnector1">
            <a:avLst/>
          </a:prstGeom>
          <a:ln w="38100">
            <a:solidFill>
              <a:srgbClr val="23BFD7"/>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5191E0F-C129-1BD8-F621-89E664C8CAF9}"/>
              </a:ext>
            </a:extLst>
          </p:cNvPr>
          <p:cNvSpPr txBox="1"/>
          <p:nvPr/>
        </p:nvSpPr>
        <p:spPr>
          <a:xfrm>
            <a:off x="7831030" y="1459860"/>
            <a:ext cx="2141933" cy="523220"/>
          </a:xfrm>
          <a:prstGeom prst="rect">
            <a:avLst/>
          </a:prstGeom>
          <a:noFill/>
        </p:spPr>
        <p:txBody>
          <a:bodyPr wrap="none" rtlCol="0">
            <a:spAutoFit/>
          </a:bodyPr>
          <a:lstStyle/>
          <a:p>
            <a:r>
              <a:rPr lang="en-GB" sz="2800">
                <a:solidFill>
                  <a:srgbClr val="1987A8"/>
                </a:solidFill>
                <a:latin typeface="Arial" panose="020B0604020202020204" pitchFamily="34" charset="0"/>
                <a:cs typeface="Arial" panose="020B0604020202020204" pitchFamily="34" charset="0"/>
              </a:rPr>
              <a:t>A</a:t>
            </a:r>
            <a:r>
              <a:rPr lang="en-IE" sz="2800" err="1">
                <a:solidFill>
                  <a:srgbClr val="1987A8"/>
                </a:solidFill>
                <a:latin typeface="Arial" panose="020B0604020202020204" pitchFamily="34" charset="0"/>
                <a:cs typeface="Arial" panose="020B0604020202020204" pitchFamily="34" charset="0"/>
              </a:rPr>
              <a:t>ssessment</a:t>
            </a:r>
            <a:endParaRPr lang="en-IE" sz="2800">
              <a:solidFill>
                <a:srgbClr val="1987A8"/>
              </a:solidFill>
              <a:latin typeface="Arial" panose="020B0604020202020204" pitchFamily="34" charset="0"/>
              <a:cs typeface="Arial" panose="020B0604020202020204" pitchFamily="34" charset="0"/>
            </a:endParaRPr>
          </a:p>
        </p:txBody>
      </p:sp>
      <p:cxnSp>
        <p:nvCxnSpPr>
          <p:cNvPr id="6" name="Straight Arrow Connector 5">
            <a:extLst>
              <a:ext uri="{FF2B5EF4-FFF2-40B4-BE49-F238E27FC236}">
                <a16:creationId xmlns:a16="http://schemas.microsoft.com/office/drawing/2014/main" id="{57D58084-2BDE-9566-FD02-C4420E7BB0D4}"/>
              </a:ext>
            </a:extLst>
          </p:cNvPr>
          <p:cNvCxnSpPr>
            <a:cxnSpLocks/>
          </p:cNvCxnSpPr>
          <p:nvPr/>
        </p:nvCxnSpPr>
        <p:spPr>
          <a:xfrm>
            <a:off x="3419528" y="4548522"/>
            <a:ext cx="1222983" cy="0"/>
          </a:xfrm>
          <a:prstGeom prst="straightConnector1">
            <a:avLst/>
          </a:prstGeom>
          <a:ln w="38100">
            <a:solidFill>
              <a:srgbClr val="23BFD7"/>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7DE960D-065C-36F5-8780-B158968F9727}"/>
              </a:ext>
            </a:extLst>
          </p:cNvPr>
          <p:cNvCxnSpPr>
            <a:cxnSpLocks/>
          </p:cNvCxnSpPr>
          <p:nvPr/>
        </p:nvCxnSpPr>
        <p:spPr>
          <a:xfrm flipH="1">
            <a:off x="8646160" y="1921524"/>
            <a:ext cx="115572" cy="174623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525B0340-1451-FF14-7D96-F5E329D355CA}"/>
              </a:ext>
            </a:extLst>
          </p:cNvPr>
          <p:cNvCxnSpPr>
            <a:cxnSpLocks/>
          </p:cNvCxnSpPr>
          <p:nvPr/>
        </p:nvCxnSpPr>
        <p:spPr>
          <a:xfrm>
            <a:off x="8761732" y="1921524"/>
            <a:ext cx="250189" cy="174623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descr="picture of DNA double helix">
            <a:extLst>
              <a:ext uri="{FF2B5EF4-FFF2-40B4-BE49-F238E27FC236}">
                <a16:creationId xmlns:a16="http://schemas.microsoft.com/office/drawing/2014/main" id="{BFAD233C-D1F9-101C-B3A9-9BE148EB5332}"/>
              </a:ext>
            </a:extLst>
          </p:cNvPr>
          <p:cNvCxnSpPr>
            <a:cxnSpLocks/>
          </p:cNvCxnSpPr>
          <p:nvPr/>
        </p:nvCxnSpPr>
        <p:spPr>
          <a:xfrm flipH="1">
            <a:off x="8209281" y="1921524"/>
            <a:ext cx="563193" cy="172591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04FBAC08-9994-BD72-BEAE-FFEEED3E1B90}"/>
              </a:ext>
            </a:extLst>
          </p:cNvPr>
          <p:cNvCxnSpPr>
            <a:cxnSpLocks/>
          </p:cNvCxnSpPr>
          <p:nvPr/>
        </p:nvCxnSpPr>
        <p:spPr>
          <a:xfrm flipH="1">
            <a:off x="7799620" y="1931685"/>
            <a:ext cx="962112" cy="164971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6398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1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up)">
                                      <p:cBhvr>
                                        <p:cTn id="19" dur="500"/>
                                        <p:tgtEl>
                                          <p:spTgt spid="39"/>
                                        </p:tgtEl>
                                      </p:cBhvr>
                                    </p:animEffect>
                                  </p:childTnLst>
                                </p:cTn>
                              </p:par>
                              <p:par>
                                <p:cTn id="20" presetID="22" presetClass="entr" presetSubtype="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par>
                                <p:cTn id="23" presetID="22" presetClass="entr" presetSubtype="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par>
                                <p:cTn id="26" presetID="22" presetClass="entr" presetSubtype="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par>
                                <p:cTn id="29" presetID="22" presetClass="entr" presetSubtype="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cument linking Junior Cycle Science with Level 2 Learning Programmes">
            <a:extLst>
              <a:ext uri="{FF2B5EF4-FFF2-40B4-BE49-F238E27FC236}">
                <a16:creationId xmlns:a16="http://schemas.microsoft.com/office/drawing/2014/main" id="{1B6D8314-B8F6-7123-A5B4-3BE9C6512CB5}"/>
              </a:ext>
            </a:extLst>
          </p:cNvPr>
          <p:cNvPicPr>
            <a:picLocks noChangeAspect="1"/>
          </p:cNvPicPr>
          <p:nvPr/>
        </p:nvPicPr>
        <p:blipFill>
          <a:blip r:embed="rId4"/>
          <a:stretch>
            <a:fillRect/>
          </a:stretch>
        </p:blipFill>
        <p:spPr>
          <a:xfrm>
            <a:off x="3474636" y="1361397"/>
            <a:ext cx="5188090" cy="5292548"/>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3" name="Title 2">
            <a:extLst>
              <a:ext uri="{FF2B5EF4-FFF2-40B4-BE49-F238E27FC236}">
                <a16:creationId xmlns:a16="http://schemas.microsoft.com/office/drawing/2014/main" id="{22516951-E21B-FD4B-7B9F-2DA5E414085F}"/>
              </a:ext>
            </a:extLst>
          </p:cNvPr>
          <p:cNvSpPr>
            <a:spLocks noGrp="1"/>
          </p:cNvSpPr>
          <p:nvPr>
            <p:ph type="title"/>
          </p:nvPr>
        </p:nvSpPr>
        <p:spPr/>
        <p:txBody>
          <a:bodyPr>
            <a:normAutofit/>
          </a:bodyPr>
          <a:lstStyle/>
          <a:p>
            <a:r>
              <a:rPr lang="en-IE" sz="4400">
                <a:solidFill>
                  <a:srgbClr val="24647C"/>
                </a:solidFill>
                <a:latin typeface="Arial" panose="020B0604020202020204" pitchFamily="34" charset="0"/>
                <a:cs typeface="Arial" panose="020B0604020202020204" pitchFamily="34" charset="0"/>
              </a:rPr>
              <a:t>L2LP in the Science Classroom</a:t>
            </a:r>
          </a:p>
        </p:txBody>
      </p:sp>
      <p:sp>
        <p:nvSpPr>
          <p:cNvPr id="2" name="Content Placeholder 1">
            <a:extLst>
              <a:ext uri="{FF2B5EF4-FFF2-40B4-BE49-F238E27FC236}">
                <a16:creationId xmlns:a16="http://schemas.microsoft.com/office/drawing/2014/main" id="{D80501D9-85CB-FC86-124D-6530D5B8C7AC}"/>
              </a:ext>
            </a:extLst>
          </p:cNvPr>
          <p:cNvSpPr>
            <a:spLocks noGrp="1"/>
          </p:cNvSpPr>
          <p:nvPr>
            <p:ph idx="1"/>
          </p:nvPr>
        </p:nvSpPr>
        <p:spPr/>
        <p:txBody>
          <a:bodyPr/>
          <a:lstStyle/>
          <a:p>
            <a:endParaRPr lang="en-IE"/>
          </a:p>
        </p:txBody>
      </p:sp>
      <p:sp>
        <p:nvSpPr>
          <p:cNvPr id="8" name="Rectangle: Rounded Corners 7">
            <a:extLst>
              <a:ext uri="{FF2B5EF4-FFF2-40B4-BE49-F238E27FC236}">
                <a16:creationId xmlns:a16="http://schemas.microsoft.com/office/drawing/2014/main" id="{E4ED8060-1028-B746-2E6A-CE728E7FA48D}"/>
              </a:ext>
            </a:extLst>
          </p:cNvPr>
          <p:cNvSpPr/>
          <p:nvPr/>
        </p:nvSpPr>
        <p:spPr>
          <a:xfrm>
            <a:off x="4816138" y="2556519"/>
            <a:ext cx="3528285" cy="189660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100">
                <a:solidFill>
                  <a:schemeClr val="tx1"/>
                </a:solidFill>
                <a:latin typeface="Arial" panose="020B0604020202020204" pitchFamily="34" charset="0"/>
                <a:cs typeface="Arial" panose="020B0604020202020204" pitchFamily="34" charset="0"/>
              </a:rPr>
              <a:t>Developing awareness of temperature</a:t>
            </a:r>
          </a:p>
        </p:txBody>
      </p:sp>
      <p:pic>
        <p:nvPicPr>
          <p:cNvPr id="14" name="Picture 13">
            <a:extLst>
              <a:ext uri="{FF2B5EF4-FFF2-40B4-BE49-F238E27FC236}">
                <a16:creationId xmlns:a16="http://schemas.microsoft.com/office/drawing/2014/main" id="{C0F3C1E4-B5FB-2BB2-43A4-99FBB1EEE66E}"/>
              </a:ext>
            </a:extLst>
          </p:cNvPr>
          <p:cNvPicPr>
            <a:picLocks noChangeAspect="1"/>
          </p:cNvPicPr>
          <p:nvPr/>
        </p:nvPicPr>
        <p:blipFill>
          <a:blip r:embed="rId5"/>
          <a:stretch>
            <a:fillRect/>
          </a:stretch>
        </p:blipFill>
        <p:spPr>
          <a:xfrm>
            <a:off x="3138489" y="1967099"/>
            <a:ext cx="721619" cy="3529505"/>
          </a:xfrm>
          <a:prstGeom prst="rect">
            <a:avLst/>
          </a:prstGeom>
        </p:spPr>
      </p:pic>
      <p:sp>
        <p:nvSpPr>
          <p:cNvPr id="12" name="Rectangle: Rounded Corners 11">
            <a:extLst>
              <a:ext uri="{FF2B5EF4-FFF2-40B4-BE49-F238E27FC236}">
                <a16:creationId xmlns:a16="http://schemas.microsoft.com/office/drawing/2014/main" id="{89F0D926-80FB-DEFB-8294-25EFA8E194D6}"/>
              </a:ext>
            </a:extLst>
          </p:cNvPr>
          <p:cNvSpPr/>
          <p:nvPr/>
        </p:nvSpPr>
        <p:spPr>
          <a:xfrm>
            <a:off x="4007035" y="1967098"/>
            <a:ext cx="5146490" cy="3472545"/>
          </a:xfrm>
          <a:prstGeom prst="roundRect">
            <a:avLst/>
          </a:prstGeom>
          <a:solidFill>
            <a:srgbClr val="E2F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Arial" panose="020B0604020202020204" pitchFamily="34" charset="0"/>
                <a:cs typeface="Arial" panose="020B0604020202020204" pitchFamily="34" charset="0"/>
              </a:rPr>
              <a:t>C1 Use appropriate words to describe temperature </a:t>
            </a:r>
          </a:p>
          <a:p>
            <a:endParaRPr lang="en-GB" sz="2400">
              <a:solidFill>
                <a:schemeClr val="tx1"/>
              </a:solidFill>
              <a:latin typeface="Arial" panose="020B0604020202020204" pitchFamily="34" charset="0"/>
              <a:cs typeface="Arial" panose="020B0604020202020204" pitchFamily="34" charset="0"/>
            </a:endParaRPr>
          </a:p>
          <a:p>
            <a:r>
              <a:rPr lang="en-GB" sz="2400">
                <a:solidFill>
                  <a:schemeClr val="tx1"/>
                </a:solidFill>
                <a:latin typeface="Arial" panose="020B0604020202020204" pitchFamily="34" charset="0"/>
                <a:cs typeface="Arial" panose="020B0604020202020204" pitchFamily="34" charset="0"/>
              </a:rPr>
              <a:t>C2 Identify instruments used for indicating and adjusting temperature</a:t>
            </a:r>
            <a:endParaRPr lang="en-IE" sz="2400">
              <a:solidFill>
                <a:schemeClr val="tx1"/>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67C79095-624B-F165-FFFB-3AEEB2255491}"/>
              </a:ext>
            </a:extLst>
          </p:cNvPr>
          <p:cNvSpPr/>
          <p:nvPr/>
        </p:nvSpPr>
        <p:spPr>
          <a:xfrm>
            <a:off x="3952396" y="2165858"/>
            <a:ext cx="5046478" cy="3075023"/>
          </a:xfrm>
          <a:prstGeom prst="roundRect">
            <a:avLst/>
          </a:prstGeom>
          <a:solidFill>
            <a:srgbClr val="E2F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latin typeface="Arial" panose="020B0604020202020204" pitchFamily="34" charset="0"/>
                <a:cs typeface="Arial" panose="020B0604020202020204" pitchFamily="34" charset="0"/>
              </a:rPr>
              <a:t>PW 2 Students should be able to identify temperature</a:t>
            </a:r>
          </a:p>
          <a:p>
            <a:pPr algn="ctr"/>
            <a:endParaRPr lang="en-GB" sz="2400">
              <a:solidFill>
                <a:schemeClr val="tx1"/>
              </a:solidFill>
              <a:latin typeface="Arial" panose="020B0604020202020204" pitchFamily="34" charset="0"/>
              <a:cs typeface="Arial" panose="020B0604020202020204" pitchFamily="34" charset="0"/>
            </a:endParaRPr>
          </a:p>
          <a:p>
            <a:pPr algn="ctr"/>
            <a:r>
              <a:rPr lang="en-GB" sz="2400">
                <a:solidFill>
                  <a:schemeClr val="tx1"/>
                </a:solidFill>
                <a:latin typeface="Arial" panose="020B0604020202020204" pitchFamily="34" charset="0"/>
                <a:cs typeface="Arial" panose="020B0604020202020204" pitchFamily="34" charset="0"/>
              </a:rPr>
              <a:t>PW 2 Students should be able to measure temperature</a:t>
            </a:r>
            <a:endParaRPr lang="en-IE" sz="2400">
              <a:solidFill>
                <a:schemeClr val="tx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677997992"/>
      </p:ext>
    </p:extLst>
  </p:cSld>
  <p:clrMapOvr>
    <a:masterClrMapping/>
  </p:clrMapOvr>
  <mc:AlternateContent xmlns:mc="http://schemas.openxmlformats.org/markup-compatibility/2006" xmlns:p14="http://schemas.microsoft.com/office/powerpoint/2010/main">
    <mc:Choice Requires="p14">
      <p:transition spd="slow" p14:dur="2000" advTm="66110"/>
    </mc:Choice>
    <mc:Fallback xmlns="">
      <p:transition spd="slow" advTm="661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animBg="1"/>
      <p:bldP spid="12" grpId="1" animBg="1"/>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B14F39-EA88-EFD1-2141-80C028A411DF}"/>
              </a:ext>
            </a:extLst>
          </p:cNvPr>
          <p:cNvSpPr>
            <a:spLocks noGrp="1"/>
          </p:cNvSpPr>
          <p:nvPr>
            <p:ph type="title"/>
          </p:nvPr>
        </p:nvSpPr>
        <p:spPr/>
        <p:txBody>
          <a:bodyPr>
            <a:normAutofit/>
          </a:bodyPr>
          <a:lstStyle/>
          <a:p>
            <a:r>
              <a:rPr lang="en-IE" sz="4400">
                <a:solidFill>
                  <a:srgbClr val="24647C"/>
                </a:solidFill>
                <a:latin typeface="Arial" panose="020B0604020202020204" pitchFamily="34" charset="0"/>
                <a:cs typeface="Arial" panose="020B0604020202020204" pitchFamily="34" charset="0"/>
              </a:rPr>
              <a:t>Inquiry and L2LP</a:t>
            </a:r>
          </a:p>
        </p:txBody>
      </p:sp>
      <p:sp>
        <p:nvSpPr>
          <p:cNvPr id="2" name="Content Placeholder 1">
            <a:extLst>
              <a:ext uri="{FF2B5EF4-FFF2-40B4-BE49-F238E27FC236}">
                <a16:creationId xmlns:a16="http://schemas.microsoft.com/office/drawing/2014/main" id="{8ACF43B8-8700-C49A-3CC4-F1E4A0BD321A}"/>
              </a:ext>
            </a:extLst>
          </p:cNvPr>
          <p:cNvSpPr>
            <a:spLocks noGrp="1"/>
          </p:cNvSpPr>
          <p:nvPr>
            <p:ph idx="1"/>
          </p:nvPr>
        </p:nvSpPr>
        <p:spPr/>
        <p:txBody>
          <a:bodyPr/>
          <a:lstStyle/>
          <a:p>
            <a:endParaRPr lang="en-IE"/>
          </a:p>
        </p:txBody>
      </p:sp>
      <p:pic>
        <p:nvPicPr>
          <p:cNvPr id="5" name="Picture 4">
            <a:extLst>
              <a:ext uri="{FF2B5EF4-FFF2-40B4-BE49-F238E27FC236}">
                <a16:creationId xmlns:a16="http://schemas.microsoft.com/office/drawing/2014/main" id="{7F2BBAD4-3763-4A32-0C3B-EB6DA6AA6DFE}"/>
              </a:ext>
            </a:extLst>
          </p:cNvPr>
          <p:cNvPicPr>
            <a:picLocks noChangeAspect="1"/>
          </p:cNvPicPr>
          <p:nvPr/>
        </p:nvPicPr>
        <p:blipFill>
          <a:blip r:embed="rId3"/>
          <a:stretch>
            <a:fillRect/>
          </a:stretch>
        </p:blipFill>
        <p:spPr>
          <a:xfrm>
            <a:off x="2661684" y="1535855"/>
            <a:ext cx="6868632" cy="484601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8865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A6ACBB-5069-78D0-39F6-39FF461E3F0A}"/>
              </a:ext>
            </a:extLst>
          </p:cNvPr>
          <p:cNvPicPr>
            <a:picLocks noChangeAspect="1"/>
          </p:cNvPicPr>
          <p:nvPr/>
        </p:nvPicPr>
        <p:blipFill>
          <a:blip r:embed="rId3"/>
          <a:stretch>
            <a:fillRect/>
          </a:stretch>
        </p:blipFill>
        <p:spPr>
          <a:xfrm>
            <a:off x="3208899" y="2370650"/>
            <a:ext cx="5435077" cy="3836524"/>
          </a:xfrm>
          <a:prstGeom prst="rect">
            <a:avLst/>
          </a:prstGeom>
          <a:ln>
            <a:solidFill>
              <a:schemeClr val="tx1"/>
            </a:solidFill>
          </a:ln>
          <a:effectLst>
            <a:outerShdw blurRad="50800" dist="38100" dir="2700000" algn="tl" rotWithShape="0">
              <a:prstClr val="black">
                <a:alpha val="40000"/>
              </a:prstClr>
            </a:outerShdw>
          </a:effectLst>
        </p:spPr>
      </p:pic>
      <p:sp>
        <p:nvSpPr>
          <p:cNvPr id="3" name="Title 2">
            <a:extLst>
              <a:ext uri="{FF2B5EF4-FFF2-40B4-BE49-F238E27FC236}">
                <a16:creationId xmlns:a16="http://schemas.microsoft.com/office/drawing/2014/main" id="{FEFB401B-5B22-183A-B88B-01F20FAE5456}"/>
              </a:ext>
            </a:extLst>
          </p:cNvPr>
          <p:cNvSpPr>
            <a:spLocks noGrp="1"/>
          </p:cNvSpPr>
          <p:nvPr>
            <p:ph type="title"/>
          </p:nvPr>
        </p:nvSpPr>
        <p:spPr/>
        <p:txBody>
          <a:bodyPr>
            <a:normAutofit/>
          </a:bodyPr>
          <a:lstStyle/>
          <a:p>
            <a:r>
              <a:rPr lang="en-GB" sz="4400">
                <a:solidFill>
                  <a:srgbClr val="24647C"/>
                </a:solidFill>
              </a:rPr>
              <a:t>Including the Students Engaging in an L2LP in the Mainstream Classroom</a:t>
            </a:r>
            <a:endParaRPr lang="en-IE" sz="4400">
              <a:solidFill>
                <a:srgbClr val="24647C"/>
              </a:solidFill>
            </a:endParaRPr>
          </a:p>
        </p:txBody>
      </p:sp>
      <p:sp>
        <p:nvSpPr>
          <p:cNvPr id="2" name="Content Placeholder 1">
            <a:extLst>
              <a:ext uri="{FF2B5EF4-FFF2-40B4-BE49-F238E27FC236}">
                <a16:creationId xmlns:a16="http://schemas.microsoft.com/office/drawing/2014/main" id="{CE08E858-2978-81B9-E17C-4B3E09AE96D1}"/>
              </a:ext>
            </a:extLst>
          </p:cNvPr>
          <p:cNvSpPr>
            <a:spLocks noGrp="1"/>
          </p:cNvSpPr>
          <p:nvPr>
            <p:ph idx="1"/>
          </p:nvPr>
        </p:nvSpPr>
        <p:spPr/>
        <p:txBody>
          <a:bodyPr>
            <a:normAutofit/>
          </a:bodyPr>
          <a:lstStyle/>
          <a:p>
            <a:pPr>
              <a:buFont typeface="Wingdings" panose="05000000000000000000" pitchFamily="2" charset="2"/>
              <a:buChar char="Ø"/>
            </a:pPr>
            <a:endParaRPr lang="en-IE" sz="2400">
              <a:solidFill>
                <a:srgbClr val="1987A8"/>
              </a:solidFill>
            </a:endParaRPr>
          </a:p>
          <a:p>
            <a:pPr>
              <a:buFont typeface="Wingdings" panose="05000000000000000000" pitchFamily="2" charset="2"/>
              <a:buChar char="Ø"/>
            </a:pPr>
            <a:endParaRPr lang="en-IE" sz="2400">
              <a:solidFill>
                <a:srgbClr val="1987A8"/>
              </a:solidFill>
            </a:endParaRPr>
          </a:p>
          <a:p>
            <a:pPr>
              <a:buFont typeface="Wingdings" panose="05000000000000000000" pitchFamily="2" charset="2"/>
              <a:buChar char="Ø"/>
            </a:pPr>
            <a:endParaRPr lang="en-IE" sz="2400">
              <a:solidFill>
                <a:srgbClr val="1987A8"/>
              </a:solidFill>
            </a:endParaRPr>
          </a:p>
          <a:p>
            <a:pPr>
              <a:buFont typeface="Wingdings" panose="05000000000000000000" pitchFamily="2" charset="2"/>
              <a:buChar char="Ø"/>
            </a:pPr>
            <a:endParaRPr lang="en-IE" sz="2400">
              <a:solidFill>
                <a:srgbClr val="1987A8"/>
              </a:solidFill>
            </a:endParaRPr>
          </a:p>
          <a:p>
            <a:pPr>
              <a:buFont typeface="Wingdings" panose="05000000000000000000" pitchFamily="2" charset="2"/>
              <a:buChar char="Ø"/>
            </a:pPr>
            <a:endParaRPr lang="en-IE" sz="2400">
              <a:solidFill>
                <a:srgbClr val="1987A8"/>
              </a:solidFill>
            </a:endParaRPr>
          </a:p>
          <a:p>
            <a:pPr>
              <a:buFont typeface="Wingdings" panose="05000000000000000000" pitchFamily="2" charset="2"/>
              <a:buChar char="Ø"/>
            </a:pPr>
            <a:endParaRPr lang="en-IE" sz="2400">
              <a:solidFill>
                <a:srgbClr val="1987A8"/>
              </a:solidFill>
            </a:endParaRPr>
          </a:p>
          <a:p>
            <a:pPr>
              <a:buFont typeface="Wingdings" panose="05000000000000000000" pitchFamily="2" charset="2"/>
              <a:buChar char="Ø"/>
            </a:pPr>
            <a:endParaRPr lang="en-IE" sz="2400">
              <a:solidFill>
                <a:srgbClr val="1987A8"/>
              </a:solidFill>
            </a:endParaRPr>
          </a:p>
        </p:txBody>
      </p:sp>
      <p:sp>
        <p:nvSpPr>
          <p:cNvPr id="8" name="Oval 7">
            <a:extLst>
              <a:ext uri="{FF2B5EF4-FFF2-40B4-BE49-F238E27FC236}">
                <a16:creationId xmlns:a16="http://schemas.microsoft.com/office/drawing/2014/main" id="{BEB8492E-8194-DE74-CEC1-2C833C05A4A9}"/>
              </a:ext>
            </a:extLst>
          </p:cNvPr>
          <p:cNvSpPr/>
          <p:nvPr/>
        </p:nvSpPr>
        <p:spPr>
          <a:xfrm>
            <a:off x="2918823" y="4176347"/>
            <a:ext cx="2773680" cy="14460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1987A8"/>
              </a:solidFill>
            </a:endParaRPr>
          </a:p>
        </p:txBody>
      </p:sp>
      <p:sp>
        <p:nvSpPr>
          <p:cNvPr id="9" name="Rectangle: Rounded Corners 8">
            <a:extLst>
              <a:ext uri="{FF2B5EF4-FFF2-40B4-BE49-F238E27FC236}">
                <a16:creationId xmlns:a16="http://schemas.microsoft.com/office/drawing/2014/main" id="{7A1FF0DF-527F-7FEC-C3A2-AC5386A0BCAA}"/>
              </a:ext>
            </a:extLst>
          </p:cNvPr>
          <p:cNvSpPr/>
          <p:nvPr/>
        </p:nvSpPr>
        <p:spPr>
          <a:xfrm>
            <a:off x="2468880" y="1825265"/>
            <a:ext cx="7254240" cy="31504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indent="-128588" defTabSz="514350">
              <a:lnSpc>
                <a:spcPct val="90000"/>
              </a:lnSpc>
              <a:spcBef>
                <a:spcPts val="563"/>
              </a:spcBef>
              <a:buFont typeface="Wingdings" panose="05000000000000000000" pitchFamily="2" charset="2"/>
              <a:buChar char="Ø"/>
              <a:defRPr/>
            </a:pPr>
            <a:r>
              <a:rPr lang="en-IE" sz="2800">
                <a:solidFill>
                  <a:srgbClr val="1987A8"/>
                </a:solidFill>
                <a:latin typeface="Arial" panose="020B0604020202020204" pitchFamily="34" charset="0"/>
                <a:cs typeface="Arial" panose="020B0604020202020204" pitchFamily="34" charset="0"/>
              </a:rPr>
              <a:t>	What may students engaging with an 	L2LP  achieve with this learning experience</a:t>
            </a:r>
          </a:p>
          <a:p>
            <a:pPr marL="128588" indent="-128588" defTabSz="514350">
              <a:lnSpc>
                <a:spcPct val="90000"/>
              </a:lnSpc>
              <a:spcBef>
                <a:spcPts val="563"/>
              </a:spcBef>
              <a:buFont typeface="Wingdings" panose="05000000000000000000" pitchFamily="2" charset="2"/>
              <a:buChar char="Ø"/>
              <a:defRPr/>
            </a:pPr>
            <a:endParaRPr lang="en-IE" sz="2800">
              <a:solidFill>
                <a:srgbClr val="1987A8"/>
              </a:solidFill>
              <a:latin typeface="Arial" panose="020B0604020202020204" pitchFamily="34" charset="0"/>
              <a:cs typeface="Arial" panose="020B0604020202020204" pitchFamily="34" charset="0"/>
            </a:endParaRPr>
          </a:p>
          <a:p>
            <a:pPr marL="128588" indent="-128588" defTabSz="514350">
              <a:lnSpc>
                <a:spcPct val="90000"/>
              </a:lnSpc>
              <a:spcBef>
                <a:spcPts val="563"/>
              </a:spcBef>
              <a:buFont typeface="Wingdings" panose="05000000000000000000" pitchFamily="2" charset="2"/>
              <a:buChar char="Ø"/>
              <a:defRPr/>
            </a:pPr>
            <a:r>
              <a:rPr lang="en-IE" sz="2800">
                <a:solidFill>
                  <a:srgbClr val="1987A8"/>
                </a:solidFill>
                <a:latin typeface="Arial" panose="020B0604020202020204" pitchFamily="34" charset="0"/>
                <a:cs typeface="Arial" panose="020B0604020202020204" pitchFamily="34" charset="0"/>
              </a:rPr>
              <a:t>  	Using the L2LP poster, identify which 	learning outcomes you think are 	aligned</a:t>
            </a:r>
          </a:p>
        </p:txBody>
      </p:sp>
      <p:pic>
        <p:nvPicPr>
          <p:cNvPr id="11" name="Picture 10">
            <a:extLst>
              <a:ext uri="{FF2B5EF4-FFF2-40B4-BE49-F238E27FC236}">
                <a16:creationId xmlns:a16="http://schemas.microsoft.com/office/drawing/2014/main" id="{77B26F8B-8EF2-EBDF-EBED-80FF3E63154D}"/>
              </a:ext>
            </a:extLst>
          </p:cNvPr>
          <p:cNvPicPr>
            <a:picLocks noChangeAspect="1"/>
          </p:cNvPicPr>
          <p:nvPr/>
        </p:nvPicPr>
        <p:blipFill>
          <a:blip r:embed="rId4"/>
          <a:stretch>
            <a:fillRect/>
          </a:stretch>
        </p:blipFill>
        <p:spPr>
          <a:xfrm>
            <a:off x="7401138" y="4423847"/>
            <a:ext cx="2872146" cy="2034941"/>
          </a:xfrm>
          <a:prstGeom prst="rect">
            <a:avLst/>
          </a:prstGeom>
          <a:ln>
            <a:solidFill>
              <a:schemeClr val="tx1"/>
            </a:solidFill>
          </a:ln>
        </p:spPr>
      </p:pic>
      <p:sp>
        <p:nvSpPr>
          <p:cNvPr id="6" name="Flowchart: Alternate Process 5">
            <a:extLst>
              <a:ext uri="{FF2B5EF4-FFF2-40B4-BE49-F238E27FC236}">
                <a16:creationId xmlns:a16="http://schemas.microsoft.com/office/drawing/2014/main" id="{011E6573-ACC3-845D-C783-0E2C20C3166C}"/>
              </a:ext>
            </a:extLst>
          </p:cNvPr>
          <p:cNvSpPr/>
          <p:nvPr/>
        </p:nvSpPr>
        <p:spPr>
          <a:xfrm>
            <a:off x="2468880" y="2253689"/>
            <a:ext cx="7254240" cy="1281037"/>
          </a:xfrm>
          <a:prstGeom prst="flowChartAlternateProcess">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a:solidFill>
                  <a:srgbClr val="1987A8"/>
                </a:solidFill>
              </a:rPr>
              <a:t>What key concepts can be engaged with?</a:t>
            </a:r>
          </a:p>
          <a:p>
            <a:pPr algn="ctr"/>
            <a:r>
              <a:rPr lang="en-IE" sz="2800">
                <a:solidFill>
                  <a:srgbClr val="1987A8"/>
                </a:solidFill>
              </a:rPr>
              <a:t>How might you facilitate student learning?</a:t>
            </a:r>
          </a:p>
        </p:txBody>
      </p:sp>
    </p:spTree>
    <p:extLst>
      <p:ext uri="{BB962C8B-B14F-4D97-AF65-F5344CB8AC3E}">
        <p14:creationId xmlns:p14="http://schemas.microsoft.com/office/powerpoint/2010/main" val="367006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6" grpId="0" animBg="1"/>
      <p:bldP spid="6"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FB401B-5B22-183A-B88B-01F20FAE5456}"/>
              </a:ext>
            </a:extLst>
          </p:cNvPr>
          <p:cNvSpPr>
            <a:spLocks noGrp="1"/>
          </p:cNvSpPr>
          <p:nvPr>
            <p:ph type="title"/>
          </p:nvPr>
        </p:nvSpPr>
        <p:spPr/>
        <p:txBody>
          <a:bodyPr>
            <a:normAutofit/>
          </a:bodyPr>
          <a:lstStyle/>
          <a:p>
            <a:r>
              <a:rPr lang="en-GB" sz="4400">
                <a:solidFill>
                  <a:srgbClr val="24647C"/>
                </a:solidFill>
                <a:latin typeface="Arial" panose="020B0604020202020204" pitchFamily="34" charset="0"/>
                <a:cs typeface="Arial" panose="020B0604020202020204" pitchFamily="34" charset="0"/>
              </a:rPr>
              <a:t>Including Students Engaging in an L2LP</a:t>
            </a:r>
            <a:endParaRPr lang="en-IE" sz="4400">
              <a:solidFill>
                <a:srgbClr val="24647C"/>
              </a:solidFill>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CE08E858-2978-81B9-E17C-4B3E09AE96D1}"/>
              </a:ext>
            </a:extLst>
          </p:cNvPr>
          <p:cNvSpPr>
            <a:spLocks noGrp="1"/>
          </p:cNvSpPr>
          <p:nvPr>
            <p:ph idx="1"/>
          </p:nvPr>
        </p:nvSpPr>
        <p:spPr/>
        <p:txBody>
          <a:bodyPr>
            <a:normAutofit/>
          </a:bodyPr>
          <a:lstStyle/>
          <a:p>
            <a:pPr>
              <a:buFont typeface="Wingdings" panose="05000000000000000000" pitchFamily="2" charset="2"/>
              <a:buChar char="Ø"/>
            </a:pPr>
            <a:endParaRPr lang="en-IE" sz="2400"/>
          </a:p>
          <a:p>
            <a:pPr>
              <a:buFont typeface="Wingdings" panose="05000000000000000000" pitchFamily="2" charset="2"/>
              <a:buChar char="Ø"/>
            </a:pPr>
            <a:endParaRPr lang="en-IE" sz="2400"/>
          </a:p>
          <a:p>
            <a:pPr>
              <a:buFont typeface="Wingdings" panose="05000000000000000000" pitchFamily="2" charset="2"/>
              <a:buChar char="Ø"/>
            </a:pPr>
            <a:endParaRPr lang="en-IE" sz="2400"/>
          </a:p>
          <a:p>
            <a:pPr>
              <a:buFont typeface="Wingdings" panose="05000000000000000000" pitchFamily="2" charset="2"/>
              <a:buChar char="Ø"/>
            </a:pPr>
            <a:endParaRPr lang="en-IE" sz="2400"/>
          </a:p>
          <a:p>
            <a:pPr>
              <a:buFont typeface="Wingdings" panose="05000000000000000000" pitchFamily="2" charset="2"/>
              <a:buChar char="Ø"/>
            </a:pPr>
            <a:endParaRPr lang="en-IE" sz="2400"/>
          </a:p>
          <a:p>
            <a:pPr>
              <a:buFont typeface="Wingdings" panose="05000000000000000000" pitchFamily="2" charset="2"/>
              <a:buChar char="Ø"/>
            </a:pPr>
            <a:endParaRPr lang="en-IE" sz="2400"/>
          </a:p>
          <a:p>
            <a:pPr>
              <a:buFont typeface="Wingdings" panose="05000000000000000000" pitchFamily="2" charset="2"/>
              <a:buChar char="Ø"/>
            </a:pPr>
            <a:endParaRPr lang="en-IE" sz="2400"/>
          </a:p>
        </p:txBody>
      </p:sp>
      <p:sp>
        <p:nvSpPr>
          <p:cNvPr id="9" name="Rectangle: Rounded Corners 8">
            <a:extLst>
              <a:ext uri="{FF2B5EF4-FFF2-40B4-BE49-F238E27FC236}">
                <a16:creationId xmlns:a16="http://schemas.microsoft.com/office/drawing/2014/main" id="{7A1FF0DF-527F-7FEC-C3A2-AC5386A0BCAA}"/>
              </a:ext>
            </a:extLst>
          </p:cNvPr>
          <p:cNvSpPr/>
          <p:nvPr/>
        </p:nvSpPr>
        <p:spPr>
          <a:xfrm>
            <a:off x="2468880" y="1825265"/>
            <a:ext cx="7254240" cy="31504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defTabSz="514350">
              <a:lnSpc>
                <a:spcPct val="90000"/>
              </a:lnSpc>
              <a:spcBef>
                <a:spcPts val="563"/>
              </a:spcBef>
              <a:buFont typeface="Arial" panose="020B0604020202020204" pitchFamily="34" charset="0"/>
              <a:buChar char="•"/>
              <a:defRPr/>
            </a:pPr>
            <a:r>
              <a:rPr lang="en-IE" sz="2800">
                <a:solidFill>
                  <a:schemeClr val="bg1"/>
                </a:solidFill>
                <a:latin typeface="Arial" panose="020B0604020202020204" pitchFamily="34" charset="0"/>
                <a:cs typeface="Arial" panose="020B0604020202020204" pitchFamily="34" charset="0"/>
              </a:rPr>
              <a:t>	What may students engaging with an 	L2LP achieve with this learning 	experience?</a:t>
            </a:r>
          </a:p>
          <a:p>
            <a:pPr marL="457200" indent="-457200" defTabSz="514350">
              <a:lnSpc>
                <a:spcPct val="90000"/>
              </a:lnSpc>
              <a:spcBef>
                <a:spcPts val="563"/>
              </a:spcBef>
              <a:buFont typeface="Arial" panose="020B0604020202020204" pitchFamily="34" charset="0"/>
              <a:buChar char="•"/>
              <a:defRPr/>
            </a:pPr>
            <a:r>
              <a:rPr lang="en-IE" sz="2800">
                <a:solidFill>
                  <a:schemeClr val="bg1"/>
                </a:solidFill>
                <a:latin typeface="Arial" panose="020B0604020202020204" pitchFamily="34" charset="0"/>
                <a:cs typeface="Arial" panose="020B0604020202020204" pitchFamily="34" charset="0"/>
              </a:rPr>
              <a:t> Align the Learning Outcomes from the 	L2LP poster to the learning experience</a:t>
            </a:r>
          </a:p>
        </p:txBody>
      </p:sp>
      <p:pic>
        <p:nvPicPr>
          <p:cNvPr id="11" name="Picture 10" descr="Priority Learning Units Poster">
            <a:extLst>
              <a:ext uri="{FF2B5EF4-FFF2-40B4-BE49-F238E27FC236}">
                <a16:creationId xmlns:a16="http://schemas.microsoft.com/office/drawing/2014/main" id="{77B26F8B-8EF2-EBDF-EBED-80FF3E63154D}"/>
              </a:ext>
            </a:extLst>
          </p:cNvPr>
          <p:cNvPicPr>
            <a:picLocks noChangeAspect="1"/>
          </p:cNvPicPr>
          <p:nvPr/>
        </p:nvPicPr>
        <p:blipFill>
          <a:blip r:embed="rId3"/>
          <a:stretch>
            <a:fillRect/>
          </a:stretch>
        </p:blipFill>
        <p:spPr>
          <a:xfrm>
            <a:off x="7553707" y="4503993"/>
            <a:ext cx="2643759" cy="1873127"/>
          </a:xfrm>
          <a:prstGeom prst="rect">
            <a:avLst/>
          </a:prstGeom>
          <a:ln>
            <a:solidFill>
              <a:schemeClr val="tx1"/>
            </a:solidFill>
          </a:ln>
        </p:spPr>
      </p:pic>
    </p:spTree>
    <p:extLst>
      <p:ext uri="{BB962C8B-B14F-4D97-AF65-F5344CB8AC3E}">
        <p14:creationId xmlns:p14="http://schemas.microsoft.com/office/powerpoint/2010/main" val="300876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5B7BAF-F2CB-BE17-A9A7-1A2BB2B236DD}"/>
              </a:ext>
            </a:extLst>
          </p:cNvPr>
          <p:cNvSpPr>
            <a:spLocks noGrp="1"/>
          </p:cNvSpPr>
          <p:nvPr>
            <p:ph type="title"/>
          </p:nvPr>
        </p:nvSpPr>
        <p:spPr/>
        <p:txBody>
          <a:bodyPr>
            <a:normAutofit/>
          </a:bodyPr>
          <a:lstStyle/>
          <a:p>
            <a:r>
              <a:rPr lang="en-GB" sz="4400">
                <a:solidFill>
                  <a:srgbClr val="24647C"/>
                </a:solidFill>
              </a:rPr>
              <a:t>Methods of Gathering Evidence (L2LP)</a:t>
            </a:r>
            <a:endParaRPr lang="en-IE" sz="4400">
              <a:solidFill>
                <a:srgbClr val="24647C"/>
              </a:solidFill>
            </a:endParaRPr>
          </a:p>
        </p:txBody>
      </p:sp>
      <p:sp>
        <p:nvSpPr>
          <p:cNvPr id="2" name="Content Placeholder 1">
            <a:extLst>
              <a:ext uri="{FF2B5EF4-FFF2-40B4-BE49-F238E27FC236}">
                <a16:creationId xmlns:a16="http://schemas.microsoft.com/office/drawing/2014/main" id="{796178E4-FD54-B378-F859-0AE62958FBA6}"/>
              </a:ext>
            </a:extLst>
          </p:cNvPr>
          <p:cNvSpPr>
            <a:spLocks noGrp="1"/>
          </p:cNvSpPr>
          <p:nvPr>
            <p:ph idx="1"/>
          </p:nvPr>
        </p:nvSpPr>
        <p:spPr/>
        <p:txBody>
          <a:bodyPr/>
          <a:lstStyle/>
          <a:p>
            <a:pPr marL="0" indent="0">
              <a:buNone/>
            </a:pPr>
            <a:endParaRPr lang="en-GB" sz="2400">
              <a:solidFill>
                <a:srgbClr val="000000"/>
              </a:solidFill>
            </a:endParaRPr>
          </a:p>
          <a:p>
            <a:pPr marL="0" indent="0">
              <a:buNone/>
            </a:pPr>
            <a:endParaRPr lang="en-GB" sz="2400">
              <a:solidFill>
                <a:srgbClr val="000000"/>
              </a:solidFill>
            </a:endParaRPr>
          </a:p>
          <a:p>
            <a:endParaRPr lang="en-IE"/>
          </a:p>
        </p:txBody>
      </p:sp>
      <p:pic>
        <p:nvPicPr>
          <p:cNvPr id="7" name="Picture 6" descr="Music Note">
            <a:extLst>
              <a:ext uri="{FF2B5EF4-FFF2-40B4-BE49-F238E27FC236}">
                <a16:creationId xmlns:a16="http://schemas.microsoft.com/office/drawing/2014/main" id="{0692ADD7-E4FD-8662-8118-6272C166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1389" y="1866070"/>
            <a:ext cx="911325" cy="1325563"/>
          </a:xfrm>
          <a:prstGeom prst="rect">
            <a:avLst/>
          </a:prstGeom>
        </p:spPr>
      </p:pic>
      <p:pic>
        <p:nvPicPr>
          <p:cNvPr id="1026" name="Picture 2" descr="This clip art image shows a movie action clap board with a media play button inside it.">
            <a:extLst>
              <a:ext uri="{FF2B5EF4-FFF2-40B4-BE49-F238E27FC236}">
                <a16:creationId xmlns:a16="http://schemas.microsoft.com/office/drawing/2014/main" id="{60673745-97CB-70CF-74E7-9B577D7B2C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0296" y="1690692"/>
            <a:ext cx="1531839" cy="15318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is clip art image shows a computer mouse connected into a globe which makes up the O letter in the word BLOG.">
            <a:extLst>
              <a:ext uri="{FF2B5EF4-FFF2-40B4-BE49-F238E27FC236}">
                <a16:creationId xmlns:a16="http://schemas.microsoft.com/office/drawing/2014/main" id="{6FCDD47B-E339-E93B-8716-59E1D52440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0080" y="3913207"/>
            <a:ext cx="1531840" cy="15318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compact digital camera ">
            <a:extLst>
              <a:ext uri="{FF2B5EF4-FFF2-40B4-BE49-F238E27FC236}">
                <a16:creationId xmlns:a16="http://schemas.microsoft.com/office/drawing/2014/main" id="{8C39E3DF-6F4C-23F5-5CB9-E42B49183D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7818" y="3984938"/>
            <a:ext cx="1531840" cy="15318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stick figure office worker works hard on a task while reading notes from a binder and writing on a piece of paper in a folder.">
            <a:extLst>
              <a:ext uri="{FF2B5EF4-FFF2-40B4-BE49-F238E27FC236}">
                <a16:creationId xmlns:a16="http://schemas.microsoft.com/office/drawing/2014/main" id="{5AC1DB28-644E-C88E-B272-D4B441DBBE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78262" y="1823074"/>
            <a:ext cx="1531839" cy="1531839"/>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Eye">
            <a:extLst>
              <a:ext uri="{FF2B5EF4-FFF2-40B4-BE49-F238E27FC236}">
                <a16:creationId xmlns:a16="http://schemas.microsoft.com/office/drawing/2014/main" id="{DF29A4F0-1E18-7301-F740-74EDA1CD2BD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00296" y="3925895"/>
            <a:ext cx="1158663" cy="1158663"/>
          </a:xfrm>
          <a:prstGeom prst="rect">
            <a:avLst/>
          </a:prstGeom>
        </p:spPr>
      </p:pic>
    </p:spTree>
    <p:custDataLst>
      <p:tags r:id="rId1"/>
    </p:custDataLst>
    <p:extLst>
      <p:ext uri="{BB962C8B-B14F-4D97-AF65-F5344CB8AC3E}">
        <p14:creationId xmlns:p14="http://schemas.microsoft.com/office/powerpoint/2010/main" val="1857139905"/>
      </p:ext>
    </p:extLst>
  </p:cSld>
  <p:clrMapOvr>
    <a:masterClrMapping/>
  </p:clrMapOvr>
  <mc:AlternateContent xmlns:mc="http://schemas.openxmlformats.org/markup-compatibility/2006" xmlns:p14="http://schemas.microsoft.com/office/powerpoint/2010/main">
    <mc:Choice Requires="p14">
      <p:transition spd="med" p14:dur="700" advTm="36172">
        <p:fade/>
      </p:transition>
    </mc:Choice>
    <mc:Fallback xmlns="">
      <p:transition spd="med" advTm="361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A3AB4B-63CA-7D6D-ACF9-124B82ADB6C8}"/>
              </a:ext>
            </a:extLst>
          </p:cNvPr>
          <p:cNvSpPr>
            <a:spLocks noGrp="1"/>
          </p:cNvSpPr>
          <p:nvPr>
            <p:ph type="title"/>
          </p:nvPr>
        </p:nvSpPr>
        <p:spPr/>
        <p:txBody>
          <a:bodyPr>
            <a:normAutofit/>
          </a:bodyPr>
          <a:lstStyle/>
          <a:p>
            <a:r>
              <a:rPr lang="en-IE" sz="4400">
                <a:solidFill>
                  <a:srgbClr val="24647C"/>
                </a:solidFill>
                <a:latin typeface="Arial" panose="020B0604020202020204" pitchFamily="34" charset="0"/>
                <a:cs typeface="Arial" panose="020B0604020202020204" pitchFamily="34" charset="0"/>
              </a:rPr>
              <a:t>Portfolio </a:t>
            </a:r>
            <a:r>
              <a:rPr lang="en-GB" sz="4400">
                <a:solidFill>
                  <a:srgbClr val="24647C"/>
                </a:solidFill>
                <a:latin typeface="Arial" panose="020B0604020202020204" pitchFamily="34" charset="0"/>
                <a:cs typeface="Arial" panose="020B0604020202020204" pitchFamily="34" charset="0"/>
              </a:rPr>
              <a:t>(L2LP)</a:t>
            </a:r>
            <a:endParaRPr lang="en-IE" sz="4400">
              <a:solidFill>
                <a:srgbClr val="24647C"/>
              </a:solidFill>
              <a:latin typeface="Arial" panose="020B0604020202020204" pitchFamily="34" charset="0"/>
              <a:cs typeface="Arial" panose="020B0604020202020204" pitchFamily="34" charset="0"/>
            </a:endParaRPr>
          </a:p>
        </p:txBody>
      </p:sp>
      <p:pic>
        <p:nvPicPr>
          <p:cNvPr id="6" name="Picture 5" hidden="1">
            <a:extLst>
              <a:ext uri="{FF2B5EF4-FFF2-40B4-BE49-F238E27FC236}">
                <a16:creationId xmlns:a16="http://schemas.microsoft.com/office/drawing/2014/main" id="{3C212A01-4529-B34C-CFA9-32D405C3C9B2}"/>
              </a:ext>
            </a:extLst>
          </p:cNvPr>
          <p:cNvPicPr>
            <a:picLocks noChangeAspect="1"/>
          </p:cNvPicPr>
          <p:nvPr/>
        </p:nvPicPr>
        <p:blipFill>
          <a:blip r:embed="rId4"/>
          <a:stretch>
            <a:fillRect/>
          </a:stretch>
        </p:blipFill>
        <p:spPr>
          <a:xfrm>
            <a:off x="4332478" y="1307202"/>
            <a:ext cx="3527043" cy="5185671"/>
          </a:xfrm>
          <a:prstGeom prst="rect">
            <a:avLst/>
          </a:prstGeom>
        </p:spPr>
      </p:pic>
      <p:pic>
        <p:nvPicPr>
          <p:cNvPr id="8" name="Graphic 7" descr="Tablet with solid fill">
            <a:extLst>
              <a:ext uri="{FF2B5EF4-FFF2-40B4-BE49-F238E27FC236}">
                <a16:creationId xmlns:a16="http://schemas.microsoft.com/office/drawing/2014/main" id="{C7B69D22-25AA-8259-C3A5-52B1965ADC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67237" y="1487490"/>
            <a:ext cx="3057525" cy="3057525"/>
          </a:xfrm>
          <a:prstGeom prst="rect">
            <a:avLst/>
          </a:prstGeom>
        </p:spPr>
      </p:pic>
      <p:pic>
        <p:nvPicPr>
          <p:cNvPr id="10" name="Graphic 9" descr="School boy with solid fill">
            <a:extLst>
              <a:ext uri="{FF2B5EF4-FFF2-40B4-BE49-F238E27FC236}">
                <a16:creationId xmlns:a16="http://schemas.microsoft.com/office/drawing/2014/main" id="{B8AE3AEC-CA5E-F838-5043-AE3B78BD46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67350" y="2387603"/>
            <a:ext cx="1257300" cy="1257300"/>
          </a:xfrm>
          <a:prstGeom prst="rect">
            <a:avLst/>
          </a:prstGeom>
        </p:spPr>
      </p:pic>
      <p:pic>
        <p:nvPicPr>
          <p:cNvPr id="11" name="Graphic 10" descr="Atom with solid fill">
            <a:extLst>
              <a:ext uri="{FF2B5EF4-FFF2-40B4-BE49-F238E27FC236}">
                <a16:creationId xmlns:a16="http://schemas.microsoft.com/office/drawing/2014/main" id="{74B64C13-CF0E-79BF-E37B-7958ACC5E8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52650" y="2456182"/>
            <a:ext cx="1017270" cy="1017270"/>
          </a:xfrm>
          <a:prstGeom prst="rect">
            <a:avLst/>
          </a:prstGeom>
        </p:spPr>
      </p:pic>
      <p:sp>
        <p:nvSpPr>
          <p:cNvPr id="12" name="TextBox 11">
            <a:extLst>
              <a:ext uri="{FF2B5EF4-FFF2-40B4-BE49-F238E27FC236}">
                <a16:creationId xmlns:a16="http://schemas.microsoft.com/office/drawing/2014/main" id="{C5BBF839-DD81-B0BB-2914-233CF6F87D3D}"/>
              </a:ext>
            </a:extLst>
          </p:cNvPr>
          <p:cNvSpPr txBox="1"/>
          <p:nvPr/>
        </p:nvSpPr>
        <p:spPr>
          <a:xfrm>
            <a:off x="1914525" y="3460237"/>
            <a:ext cx="1390650" cy="461665"/>
          </a:xfrm>
          <a:prstGeom prst="rect">
            <a:avLst/>
          </a:prstGeom>
          <a:noFill/>
        </p:spPr>
        <p:txBody>
          <a:bodyPr wrap="square" rtlCol="0">
            <a:spAutoFit/>
          </a:bodyPr>
          <a:lstStyle/>
          <a:p>
            <a:pPr algn="ctr"/>
            <a:r>
              <a:rPr lang="en-IE" sz="2400">
                <a:solidFill>
                  <a:srgbClr val="44A0BB"/>
                </a:solidFill>
                <a:latin typeface="Arial Body"/>
              </a:rPr>
              <a:t>Science</a:t>
            </a:r>
          </a:p>
        </p:txBody>
      </p:sp>
      <p:pic>
        <p:nvPicPr>
          <p:cNvPr id="13" name="Graphic 12" descr="Books with solid fill">
            <a:extLst>
              <a:ext uri="{FF2B5EF4-FFF2-40B4-BE49-F238E27FC236}">
                <a16:creationId xmlns:a16="http://schemas.microsoft.com/office/drawing/2014/main" id="{0A7B7EFE-22F8-8BCD-E24F-7126AF087D3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10037" y="4545015"/>
            <a:ext cx="914400" cy="914400"/>
          </a:xfrm>
          <a:prstGeom prst="rect">
            <a:avLst/>
          </a:prstGeom>
        </p:spPr>
      </p:pic>
      <p:sp>
        <p:nvSpPr>
          <p:cNvPr id="15" name="TextBox 14">
            <a:extLst>
              <a:ext uri="{FF2B5EF4-FFF2-40B4-BE49-F238E27FC236}">
                <a16:creationId xmlns:a16="http://schemas.microsoft.com/office/drawing/2014/main" id="{6D57BB81-CFAE-7AD7-26E5-3705CC9F7AB0}"/>
              </a:ext>
            </a:extLst>
          </p:cNvPr>
          <p:cNvSpPr txBox="1"/>
          <p:nvPr/>
        </p:nvSpPr>
        <p:spPr>
          <a:xfrm>
            <a:off x="3871912" y="5459415"/>
            <a:ext cx="1390650" cy="830997"/>
          </a:xfrm>
          <a:prstGeom prst="rect">
            <a:avLst/>
          </a:prstGeom>
          <a:noFill/>
        </p:spPr>
        <p:txBody>
          <a:bodyPr wrap="square" rtlCol="0">
            <a:spAutoFit/>
          </a:bodyPr>
          <a:lstStyle/>
          <a:p>
            <a:pPr algn="ctr"/>
            <a:r>
              <a:rPr lang="en-IE" sz="2400">
                <a:solidFill>
                  <a:srgbClr val="44A0BB"/>
                </a:solidFill>
                <a:latin typeface="Arial Body"/>
              </a:rPr>
              <a:t>Other Subjects</a:t>
            </a:r>
          </a:p>
        </p:txBody>
      </p:sp>
      <p:pic>
        <p:nvPicPr>
          <p:cNvPr id="16" name="Graphic 15" descr="Backpack with solid fill">
            <a:extLst>
              <a:ext uri="{FF2B5EF4-FFF2-40B4-BE49-F238E27FC236}">
                <a16:creationId xmlns:a16="http://schemas.microsoft.com/office/drawing/2014/main" id="{36C39865-3462-773F-7133-B307BCF46FA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67562" y="4545015"/>
            <a:ext cx="914400" cy="914400"/>
          </a:xfrm>
          <a:prstGeom prst="rect">
            <a:avLst/>
          </a:prstGeom>
        </p:spPr>
      </p:pic>
      <p:sp>
        <p:nvSpPr>
          <p:cNvPr id="19" name="TextBox 18">
            <a:extLst>
              <a:ext uri="{FF2B5EF4-FFF2-40B4-BE49-F238E27FC236}">
                <a16:creationId xmlns:a16="http://schemas.microsoft.com/office/drawing/2014/main" id="{515D89E6-878D-8DC0-AF1F-ECFFC35C386C}"/>
              </a:ext>
            </a:extLst>
          </p:cNvPr>
          <p:cNvSpPr txBox="1"/>
          <p:nvPr/>
        </p:nvSpPr>
        <p:spPr>
          <a:xfrm>
            <a:off x="6929440" y="5459415"/>
            <a:ext cx="1390650" cy="830997"/>
          </a:xfrm>
          <a:prstGeom prst="rect">
            <a:avLst/>
          </a:prstGeom>
          <a:noFill/>
        </p:spPr>
        <p:txBody>
          <a:bodyPr wrap="square" rtlCol="0">
            <a:spAutoFit/>
          </a:bodyPr>
          <a:lstStyle/>
          <a:p>
            <a:pPr algn="ctr"/>
            <a:r>
              <a:rPr lang="en-IE" sz="2400">
                <a:solidFill>
                  <a:srgbClr val="44A0BB"/>
                </a:solidFill>
                <a:latin typeface="Arial Body"/>
              </a:rPr>
              <a:t>Short Courses</a:t>
            </a:r>
          </a:p>
        </p:txBody>
      </p:sp>
      <p:pic>
        <p:nvPicPr>
          <p:cNvPr id="20" name="Graphic 19" descr="Earth globe: Africa and Europe with solid fill">
            <a:extLst>
              <a:ext uri="{FF2B5EF4-FFF2-40B4-BE49-F238E27FC236}">
                <a16:creationId xmlns:a16="http://schemas.microsoft.com/office/drawing/2014/main" id="{C08B5A85-2DB9-71D0-8147-73EEE340284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886824" y="2559052"/>
            <a:ext cx="914400" cy="914400"/>
          </a:xfrm>
          <a:prstGeom prst="rect">
            <a:avLst/>
          </a:prstGeom>
        </p:spPr>
      </p:pic>
      <p:sp>
        <p:nvSpPr>
          <p:cNvPr id="22" name="TextBox 21">
            <a:extLst>
              <a:ext uri="{FF2B5EF4-FFF2-40B4-BE49-F238E27FC236}">
                <a16:creationId xmlns:a16="http://schemas.microsoft.com/office/drawing/2014/main" id="{BDAD7D14-72A7-1EA5-F6AB-9FB22D320903}"/>
              </a:ext>
            </a:extLst>
          </p:cNvPr>
          <p:cNvSpPr txBox="1"/>
          <p:nvPr/>
        </p:nvSpPr>
        <p:spPr>
          <a:xfrm>
            <a:off x="8648699" y="3460237"/>
            <a:ext cx="1390650" cy="1200329"/>
          </a:xfrm>
          <a:prstGeom prst="rect">
            <a:avLst/>
          </a:prstGeom>
          <a:noFill/>
        </p:spPr>
        <p:txBody>
          <a:bodyPr wrap="square" rtlCol="0">
            <a:spAutoFit/>
          </a:bodyPr>
          <a:lstStyle/>
          <a:p>
            <a:pPr algn="ctr"/>
            <a:r>
              <a:rPr lang="en-IE" sz="2400">
                <a:solidFill>
                  <a:srgbClr val="44A0BB"/>
                </a:solidFill>
                <a:latin typeface="Arial Body"/>
              </a:rPr>
              <a:t>Other Areas of Learning</a:t>
            </a:r>
          </a:p>
        </p:txBody>
      </p:sp>
    </p:spTree>
    <p:custDataLst>
      <p:tags r:id="rId1"/>
    </p:custDataLst>
    <p:extLst>
      <p:ext uri="{BB962C8B-B14F-4D97-AF65-F5344CB8AC3E}">
        <p14:creationId xmlns:p14="http://schemas.microsoft.com/office/powerpoint/2010/main" val="933047071"/>
      </p:ext>
    </p:extLst>
  </p:cSld>
  <p:clrMapOvr>
    <a:masterClrMapping/>
  </p:clrMapOvr>
  <mc:AlternateContent xmlns:mc="http://schemas.openxmlformats.org/markup-compatibility/2006" xmlns:p14="http://schemas.microsoft.com/office/powerpoint/2010/main">
    <mc:Choice Requires="p14">
      <p:transition spd="slow" p14:dur="2000" advTm="29243"/>
    </mc:Choice>
    <mc:Fallback xmlns="">
      <p:transition spd="slow" advTm="292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8.33333E-7 4.07407E-6 L 0.28177 0.00393 " pathEditMode="relative" rAng="0" ptsTypes="AA">
                                      <p:cBhvr>
                                        <p:cTn id="35" dur="2000" fill="hold"/>
                                        <p:tgtEl>
                                          <p:spTgt spid="11"/>
                                        </p:tgtEl>
                                        <p:attrNameLst>
                                          <p:attrName>ppt_x</p:attrName>
                                          <p:attrName>ppt_y</p:attrName>
                                        </p:attrNameLst>
                                      </p:cBhvr>
                                      <p:rCtr x="14089" y="185"/>
                                    </p:animMotion>
                                  </p:childTnLst>
                                </p:cTn>
                              </p:par>
                              <p:par>
                                <p:cTn id="36" presetID="42" presetClass="path" presetSubtype="0" accel="50000" decel="50000" fill="hold" nodeType="withEffect">
                                  <p:stCondLst>
                                    <p:cond delay="0"/>
                                  </p:stCondLst>
                                  <p:childTnLst>
                                    <p:animMotion origin="layout" path="M 6.25E-7 1.85185E-6 L 0.12539 -0.29537 " pathEditMode="relative" rAng="0" ptsTypes="AA">
                                      <p:cBhvr>
                                        <p:cTn id="37" dur="2000" fill="hold"/>
                                        <p:tgtEl>
                                          <p:spTgt spid="13"/>
                                        </p:tgtEl>
                                        <p:attrNameLst>
                                          <p:attrName>ppt_x</p:attrName>
                                          <p:attrName>ppt_y</p:attrName>
                                        </p:attrNameLst>
                                      </p:cBhvr>
                                      <p:rCtr x="6263" y="-14769"/>
                                    </p:animMotion>
                                  </p:childTnLst>
                                </p:cTn>
                              </p:par>
                              <p:par>
                                <p:cTn id="38" presetID="42" presetClass="path" presetSubtype="0" accel="50000" decel="50000" fill="hold" nodeType="withEffect">
                                  <p:stCondLst>
                                    <p:cond delay="0"/>
                                  </p:stCondLst>
                                  <p:childTnLst>
                                    <p:animMotion origin="layout" path="M -6.25E-7 1.85185E-6 L -0.12539 -0.29236 " pathEditMode="relative" rAng="0" ptsTypes="AA">
                                      <p:cBhvr>
                                        <p:cTn id="39" dur="2000" fill="hold"/>
                                        <p:tgtEl>
                                          <p:spTgt spid="16"/>
                                        </p:tgtEl>
                                        <p:attrNameLst>
                                          <p:attrName>ppt_x</p:attrName>
                                          <p:attrName>ppt_y</p:attrName>
                                        </p:attrNameLst>
                                      </p:cBhvr>
                                      <p:rCtr x="-6276" y="-14630"/>
                                    </p:animMotion>
                                  </p:childTnLst>
                                </p:cTn>
                              </p:par>
                              <p:par>
                                <p:cTn id="40" presetID="42" presetClass="path" presetSubtype="0" accel="50000" decel="50000" fill="hold" nodeType="withEffect">
                                  <p:stCondLst>
                                    <p:cond delay="0"/>
                                  </p:stCondLst>
                                  <p:childTnLst>
                                    <p:animMotion origin="layout" path="M 3.75E-6 -4.81481E-6 L -0.26641 -0.0037 " pathEditMode="relative" rAng="0" ptsTypes="AA">
                                      <p:cBhvr>
                                        <p:cTn id="41" dur="2000" fill="hold"/>
                                        <p:tgtEl>
                                          <p:spTgt spid="20"/>
                                        </p:tgtEl>
                                        <p:attrNameLst>
                                          <p:attrName>ppt_x</p:attrName>
                                          <p:attrName>ppt_y</p:attrName>
                                        </p:attrNameLst>
                                      </p:cBhvr>
                                      <p:rCtr x="-13320" y="-185"/>
                                    </p:animMotion>
                                  </p:childTnLst>
                                </p:cTn>
                              </p:par>
                              <p:par>
                                <p:cTn id="42" presetID="10" presetClass="exit" presetSubtype="0" fill="hold" grpId="1" nodeType="with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2"/>
                                        </p:tgtEl>
                                      </p:cBhvr>
                                    </p:animEffect>
                                    <p:set>
                                      <p:cBhvr>
                                        <p:cTn id="53" dur="1" fill="hold">
                                          <p:stCondLst>
                                            <p:cond delay="499"/>
                                          </p:stCondLst>
                                        </p:cTn>
                                        <p:tgtEl>
                                          <p:spTgt spid="22"/>
                                        </p:tgtEl>
                                        <p:attrNameLst>
                                          <p:attrName>style.visibility</p:attrName>
                                        </p:attrNameLst>
                                      </p:cBhvr>
                                      <p:to>
                                        <p:strVal val="hidden"/>
                                      </p:to>
                                    </p:set>
                                  </p:childTnLst>
                                </p:cTn>
                              </p:par>
                            </p:childTnLst>
                          </p:cTn>
                        </p:par>
                        <p:par>
                          <p:cTn id="54" fill="hold">
                            <p:stCondLst>
                              <p:cond delay="2000"/>
                            </p:stCondLst>
                            <p:childTnLst>
                              <p:par>
                                <p:cTn id="55" presetID="10" presetClass="exit" presetSubtype="0" fill="hold" nodeType="after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childTnLst>
                          </p:cTn>
                        </p:par>
                        <p:par>
                          <p:cTn id="58" fill="hold">
                            <p:stCondLst>
                              <p:cond delay="2500"/>
                            </p:stCondLst>
                            <p:childTnLst>
                              <p:par>
                                <p:cTn id="59" presetID="10" presetClass="exit" presetSubtype="0" fill="hold" nodeType="after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childTnLst>
                          </p:cTn>
                        </p:par>
                        <p:par>
                          <p:cTn id="62" fill="hold">
                            <p:stCondLst>
                              <p:cond delay="3000"/>
                            </p:stCondLst>
                            <p:childTnLst>
                              <p:par>
                                <p:cTn id="63" presetID="10" presetClass="exit" presetSubtype="0" fill="hold" nodeType="afterEffect">
                                  <p:stCondLst>
                                    <p:cond delay="0"/>
                                  </p:stCondLst>
                                  <p:childTnLst>
                                    <p:animEffect transition="out" filter="fad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par>
                          <p:cTn id="66" fill="hold">
                            <p:stCondLst>
                              <p:cond delay="3500"/>
                            </p:stCondLst>
                            <p:childTnLst>
                              <p:par>
                                <p:cTn id="67" presetID="10" presetClass="exit" presetSubtype="0" fill="hold" nodeType="afterEffect">
                                  <p:stCondLst>
                                    <p:cond delay="0"/>
                                  </p:stCondLst>
                                  <p:childTnLst>
                                    <p:animEffect transition="out" filter="fade">
                                      <p:cBhvr>
                                        <p:cTn id="68" dur="500"/>
                                        <p:tgtEl>
                                          <p:spTgt spid="20"/>
                                        </p:tgtEl>
                                      </p:cBhvr>
                                    </p:animEffect>
                                    <p:set>
                                      <p:cBhvr>
                                        <p:cTn id="69"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5" grpId="0"/>
      <p:bldP spid="15" grpId="1"/>
      <p:bldP spid="19" grpId="0"/>
      <p:bldP spid="19" grpId="1"/>
      <p:bldP spid="22" grpId="0"/>
      <p:bldP spid="22"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C2A72D-439C-24E7-1A23-1C95193BB0B8}"/>
              </a:ext>
            </a:extLst>
          </p:cNvPr>
          <p:cNvSpPr>
            <a:spLocks noGrp="1"/>
          </p:cNvSpPr>
          <p:nvPr>
            <p:ph type="title"/>
          </p:nvPr>
        </p:nvSpPr>
        <p:spPr/>
        <p:txBody>
          <a:bodyPr>
            <a:normAutofit/>
          </a:bodyPr>
          <a:lstStyle/>
          <a:p>
            <a:r>
              <a:rPr lang="en-GB" sz="4400">
                <a:solidFill>
                  <a:srgbClr val="24647C"/>
                </a:solidFill>
                <a:latin typeface="Arial" panose="020B0604020202020204" pitchFamily="34" charset="0"/>
                <a:cs typeface="Arial" panose="020B0604020202020204" pitchFamily="34" charset="0"/>
              </a:rPr>
              <a:t>Gathering Evidence of Learning (L2LP)</a:t>
            </a:r>
            <a:endParaRPr lang="en-IE" sz="4400">
              <a:solidFill>
                <a:srgbClr val="24647C"/>
              </a:solidFill>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D118D876-F853-124B-9826-C1BF41CB8E47}"/>
              </a:ext>
            </a:extLst>
          </p:cNvPr>
          <p:cNvSpPr>
            <a:spLocks noGrp="1"/>
          </p:cNvSpPr>
          <p:nvPr>
            <p:ph idx="1"/>
          </p:nvPr>
        </p:nvSpPr>
        <p:spPr/>
        <p:txBody>
          <a:bodyPr/>
          <a:lstStyle/>
          <a:p>
            <a:pPr marL="2057400" lvl="8" indent="0" algn="ctr">
              <a:buNone/>
            </a:pPr>
            <a:endParaRPr lang="en-GB">
              <a:solidFill>
                <a:srgbClr val="1987A8"/>
              </a:solidFill>
            </a:endParaRPr>
          </a:p>
          <a:p>
            <a:endParaRPr lang="en-GB">
              <a:solidFill>
                <a:srgbClr val="1987A8"/>
              </a:solidFill>
            </a:endParaRPr>
          </a:p>
          <a:p>
            <a:endParaRPr lang="en-IE">
              <a:solidFill>
                <a:srgbClr val="1987A8"/>
              </a:solidFill>
            </a:endParaRPr>
          </a:p>
        </p:txBody>
      </p:sp>
      <p:sp>
        <p:nvSpPr>
          <p:cNvPr id="4" name="Arrow: Down 3">
            <a:extLst>
              <a:ext uri="{FF2B5EF4-FFF2-40B4-BE49-F238E27FC236}">
                <a16:creationId xmlns:a16="http://schemas.microsoft.com/office/drawing/2014/main" id="{4DB444FA-47F6-2BA2-2B9E-AB62DC2E825D}"/>
              </a:ext>
            </a:extLst>
          </p:cNvPr>
          <p:cNvSpPr/>
          <p:nvPr/>
        </p:nvSpPr>
        <p:spPr>
          <a:xfrm>
            <a:off x="5709989" y="2504209"/>
            <a:ext cx="571500" cy="8179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1987A8"/>
              </a:solidFill>
            </a:endParaRPr>
          </a:p>
        </p:txBody>
      </p:sp>
      <p:sp>
        <p:nvSpPr>
          <p:cNvPr id="5" name="TextBox 4">
            <a:extLst>
              <a:ext uri="{FF2B5EF4-FFF2-40B4-BE49-F238E27FC236}">
                <a16:creationId xmlns:a16="http://schemas.microsoft.com/office/drawing/2014/main" id="{B9F417D9-72F9-D663-7FB1-6FA5015CA27E}"/>
              </a:ext>
            </a:extLst>
          </p:cNvPr>
          <p:cNvSpPr txBox="1"/>
          <p:nvPr/>
        </p:nvSpPr>
        <p:spPr>
          <a:xfrm>
            <a:off x="5259940" y="3507102"/>
            <a:ext cx="1643063" cy="461665"/>
          </a:xfrm>
          <a:prstGeom prst="rect">
            <a:avLst/>
          </a:prstGeom>
          <a:noFill/>
        </p:spPr>
        <p:txBody>
          <a:bodyPr wrap="square" rtlCol="0">
            <a:spAutoFit/>
          </a:bodyPr>
          <a:lstStyle/>
          <a:p>
            <a:r>
              <a:rPr lang="en-GB" sz="2400">
                <a:solidFill>
                  <a:srgbClr val="1987A8"/>
                </a:solidFill>
                <a:latin typeface="Arial" panose="020B0604020202020204" pitchFamily="34" charset="0"/>
                <a:cs typeface="Arial" panose="020B0604020202020204" pitchFamily="34" charset="0"/>
              </a:rPr>
              <a:t>Portfolio</a:t>
            </a:r>
            <a:endParaRPr lang="en-IE" sz="2400">
              <a:solidFill>
                <a:srgbClr val="1987A8"/>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B0CC755-D1C9-EA9B-F1FE-A210F9783B59}"/>
              </a:ext>
            </a:extLst>
          </p:cNvPr>
          <p:cNvSpPr txBox="1"/>
          <p:nvPr/>
        </p:nvSpPr>
        <p:spPr>
          <a:xfrm>
            <a:off x="4788445" y="1509717"/>
            <a:ext cx="2471738" cy="830997"/>
          </a:xfrm>
          <a:prstGeom prst="rect">
            <a:avLst/>
          </a:prstGeom>
          <a:noFill/>
        </p:spPr>
        <p:txBody>
          <a:bodyPr wrap="square" rtlCol="0">
            <a:spAutoFit/>
          </a:bodyPr>
          <a:lstStyle/>
          <a:p>
            <a:pPr algn="ctr"/>
            <a:r>
              <a:rPr lang="en-GB" sz="2400">
                <a:solidFill>
                  <a:srgbClr val="1987A8"/>
                </a:solidFill>
                <a:latin typeface="Arial" panose="020B0604020202020204" pitchFamily="34" charset="0"/>
                <a:cs typeface="Arial" panose="020B0604020202020204" pitchFamily="34" charset="0"/>
              </a:rPr>
              <a:t>Classroom Based</a:t>
            </a:r>
            <a:endParaRPr lang="en-IE" sz="2400">
              <a:solidFill>
                <a:srgbClr val="1987A8"/>
              </a:solidFill>
              <a:latin typeface="Arial" panose="020B0604020202020204" pitchFamily="34" charset="0"/>
              <a:cs typeface="Arial" panose="020B0604020202020204" pitchFamily="34" charset="0"/>
            </a:endParaRPr>
          </a:p>
        </p:txBody>
      </p:sp>
      <p:sp>
        <p:nvSpPr>
          <p:cNvPr id="8" name="Arrow: Down 7">
            <a:extLst>
              <a:ext uri="{FF2B5EF4-FFF2-40B4-BE49-F238E27FC236}">
                <a16:creationId xmlns:a16="http://schemas.microsoft.com/office/drawing/2014/main" id="{42212090-BDA7-5DA9-7002-FAD863C51315}"/>
              </a:ext>
            </a:extLst>
          </p:cNvPr>
          <p:cNvSpPr/>
          <p:nvPr/>
        </p:nvSpPr>
        <p:spPr>
          <a:xfrm>
            <a:off x="5695690" y="4317212"/>
            <a:ext cx="571500" cy="8179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1987A8"/>
              </a:solidFill>
            </a:endParaRPr>
          </a:p>
        </p:txBody>
      </p:sp>
      <p:sp>
        <p:nvSpPr>
          <p:cNvPr id="10" name="TextBox 9">
            <a:extLst>
              <a:ext uri="{FF2B5EF4-FFF2-40B4-BE49-F238E27FC236}">
                <a16:creationId xmlns:a16="http://schemas.microsoft.com/office/drawing/2014/main" id="{D6684B27-EC0A-DEC3-3ACF-FD39ACC6E74A}"/>
              </a:ext>
            </a:extLst>
          </p:cNvPr>
          <p:cNvSpPr txBox="1"/>
          <p:nvPr/>
        </p:nvSpPr>
        <p:spPr>
          <a:xfrm>
            <a:off x="5167077" y="5449415"/>
            <a:ext cx="1764507" cy="461665"/>
          </a:xfrm>
          <a:prstGeom prst="rect">
            <a:avLst/>
          </a:prstGeom>
          <a:noFill/>
        </p:spPr>
        <p:txBody>
          <a:bodyPr wrap="square" rtlCol="0">
            <a:spAutoFit/>
          </a:bodyPr>
          <a:lstStyle/>
          <a:p>
            <a:pPr algn="ctr"/>
            <a:r>
              <a:rPr lang="en-GB" sz="2400">
                <a:solidFill>
                  <a:srgbClr val="1987A8"/>
                </a:solidFill>
                <a:latin typeface="Arial" panose="020B0604020202020204" pitchFamily="34" charset="0"/>
                <a:cs typeface="Arial" panose="020B0604020202020204" pitchFamily="34" charset="0"/>
              </a:rPr>
              <a:t>JCPA</a:t>
            </a:r>
            <a:endParaRPr lang="en-IE" sz="2400">
              <a:solidFill>
                <a:srgbClr val="1987A8"/>
              </a:solidFill>
              <a:latin typeface="Arial" panose="020B0604020202020204" pitchFamily="34" charset="0"/>
              <a:cs typeface="Arial" panose="020B0604020202020204" pitchFamily="34" charset="0"/>
            </a:endParaRPr>
          </a:p>
        </p:txBody>
      </p:sp>
      <p:pic>
        <p:nvPicPr>
          <p:cNvPr id="12" name="Picture 11" descr="Image of a Junior Cycle Profile of Achievement ">
            <a:extLst>
              <a:ext uri="{FF2B5EF4-FFF2-40B4-BE49-F238E27FC236}">
                <a16:creationId xmlns:a16="http://schemas.microsoft.com/office/drawing/2014/main" id="{40BEBA95-F932-05AB-5DF1-1A3172031B53}"/>
              </a:ext>
            </a:extLst>
          </p:cNvPr>
          <p:cNvPicPr>
            <a:picLocks noChangeAspect="1"/>
          </p:cNvPicPr>
          <p:nvPr/>
        </p:nvPicPr>
        <p:blipFill>
          <a:blip r:embed="rId3"/>
          <a:stretch>
            <a:fillRect/>
          </a:stretch>
        </p:blipFill>
        <p:spPr>
          <a:xfrm>
            <a:off x="7792642" y="3968767"/>
            <a:ext cx="1563806" cy="2163774"/>
          </a:xfrm>
          <a:prstGeom prst="rect">
            <a:avLst/>
          </a:prstGeom>
          <a:ln>
            <a:solidFill>
              <a:schemeClr val="tx1"/>
            </a:solidFill>
          </a:ln>
          <a:effectLst>
            <a:outerShdw blurRad="50800" dist="38100" dir="2700000" algn="tl" rotWithShape="0">
              <a:prstClr val="black">
                <a:alpha val="40000"/>
              </a:prstClr>
            </a:outerShdw>
          </a:effectLst>
        </p:spPr>
      </p:pic>
      <p:pic>
        <p:nvPicPr>
          <p:cNvPr id="14" name="Picture 13" descr="Image of the previous slide">
            <a:extLst>
              <a:ext uri="{FF2B5EF4-FFF2-40B4-BE49-F238E27FC236}">
                <a16:creationId xmlns:a16="http://schemas.microsoft.com/office/drawing/2014/main" id="{12DC2AE8-17E4-FE0E-F43C-E1F3D4E9E00A}"/>
              </a:ext>
            </a:extLst>
          </p:cNvPr>
          <p:cNvPicPr>
            <a:picLocks noChangeAspect="1"/>
          </p:cNvPicPr>
          <p:nvPr/>
        </p:nvPicPr>
        <p:blipFill rotWithShape="1">
          <a:blip r:embed="rId4"/>
          <a:srcRect l="3597" r="3694"/>
          <a:stretch/>
        </p:blipFill>
        <p:spPr>
          <a:xfrm>
            <a:off x="2009888" y="2835279"/>
            <a:ext cx="3157189" cy="1772050"/>
          </a:xfrm>
          <a:prstGeom prst="rect">
            <a:avLst/>
          </a:prstGeom>
        </p:spPr>
      </p:pic>
      <p:pic>
        <p:nvPicPr>
          <p:cNvPr id="16" name="Picture 15" descr="Person pointing to a flipchart that reads &quot;Classroom Experiences&quot;">
            <a:extLst>
              <a:ext uri="{FF2B5EF4-FFF2-40B4-BE49-F238E27FC236}">
                <a16:creationId xmlns:a16="http://schemas.microsoft.com/office/drawing/2014/main" id="{90A184B4-417F-B31F-D1AC-BE25E0581A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4316" y="1266909"/>
            <a:ext cx="3433156" cy="2360295"/>
          </a:xfrm>
          <a:prstGeom prst="rect">
            <a:avLst/>
          </a:prstGeom>
        </p:spPr>
      </p:pic>
      <p:pic>
        <p:nvPicPr>
          <p:cNvPr id="9" name="Picture 8" descr="Image of a Junior Cycle Profile of Achievement ">
            <a:extLst>
              <a:ext uri="{FF2B5EF4-FFF2-40B4-BE49-F238E27FC236}">
                <a16:creationId xmlns:a16="http://schemas.microsoft.com/office/drawing/2014/main" id="{F8495114-CE28-0F10-1EAF-BEFB121C7922}"/>
              </a:ext>
            </a:extLst>
          </p:cNvPr>
          <p:cNvPicPr>
            <a:picLocks noChangeAspect="1"/>
          </p:cNvPicPr>
          <p:nvPr/>
        </p:nvPicPr>
        <p:blipFill>
          <a:blip r:embed="rId6"/>
          <a:stretch>
            <a:fillRect/>
          </a:stretch>
        </p:blipFill>
        <p:spPr>
          <a:xfrm>
            <a:off x="3449544" y="1449418"/>
            <a:ext cx="3358847" cy="4683124"/>
          </a:xfrm>
          <a:prstGeom prst="rect">
            <a:avLst/>
          </a:prstGeom>
          <a:ln w="9525">
            <a:solidFill>
              <a:schemeClr val="tx1"/>
            </a:solidFill>
          </a:ln>
        </p:spPr>
      </p:pic>
    </p:spTree>
    <p:extLst>
      <p:ext uri="{BB962C8B-B14F-4D97-AF65-F5344CB8AC3E}">
        <p14:creationId xmlns:p14="http://schemas.microsoft.com/office/powerpoint/2010/main" val="1935336107"/>
      </p:ext>
    </p:extLst>
  </p:cSld>
  <p:clrMapOvr>
    <a:masterClrMapping/>
  </p:clrMapOvr>
  <mc:AlternateContent xmlns:mc="http://schemas.openxmlformats.org/markup-compatibility/2006" xmlns:p14="http://schemas.microsoft.com/office/powerpoint/2010/main">
    <mc:Choice Requires="p14">
      <p:transition spd="med" p14:dur="700" advTm="46194">
        <p:fade/>
      </p:transition>
    </mc:Choice>
    <mc:Fallback xmlns="">
      <p:transition spd="med" advTm="461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8" grpId="0" animBg="1"/>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B89BD5-BF08-21E0-8449-1C42B483938D}"/>
              </a:ext>
            </a:extLst>
          </p:cNvPr>
          <p:cNvSpPr>
            <a:spLocks noGrp="1"/>
          </p:cNvSpPr>
          <p:nvPr>
            <p:ph type="title"/>
          </p:nvPr>
        </p:nvSpPr>
        <p:spPr/>
        <p:txBody>
          <a:bodyPr>
            <a:normAutofit/>
          </a:bodyPr>
          <a:lstStyle/>
          <a:p>
            <a:r>
              <a:rPr lang="en-GB" sz="4400">
                <a:solidFill>
                  <a:srgbClr val="24647C"/>
                </a:solidFill>
                <a:latin typeface="Arial" panose="020B0604020202020204" pitchFamily="34" charset="0"/>
                <a:cs typeface="Arial" panose="020B0604020202020204" pitchFamily="34" charset="0"/>
              </a:rPr>
              <a:t>Learning Intention</a:t>
            </a:r>
            <a:endParaRPr lang="en-IE" sz="4400">
              <a:solidFill>
                <a:srgbClr val="24647C"/>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8D9C0DB-2364-40DD-11A2-92E69478516D}"/>
              </a:ext>
            </a:extLst>
          </p:cNvPr>
          <p:cNvSpPr txBox="1"/>
          <p:nvPr/>
        </p:nvSpPr>
        <p:spPr>
          <a:xfrm>
            <a:off x="2241686" y="1603008"/>
            <a:ext cx="7321981" cy="1815882"/>
          </a:xfrm>
          <a:prstGeom prst="rect">
            <a:avLst/>
          </a:prstGeom>
          <a:noFill/>
        </p:spPr>
        <p:txBody>
          <a:bodyPr wrap="square">
            <a:spAutoFit/>
          </a:bodyPr>
          <a:lstStyle/>
          <a:p>
            <a:pPr marL="342900" indent="-342900">
              <a:buFont typeface="Arial" panose="020B0604020202020204" pitchFamily="34" charset="0"/>
              <a:buChar char="•"/>
            </a:pPr>
            <a:r>
              <a:rPr lang="en-GB" sz="2800">
                <a:solidFill>
                  <a:srgbClr val="1987A8"/>
                </a:solidFill>
              </a:rPr>
              <a:t>To develop our understanding of how our classroom approaches to learning and teaching can support all students, including students engaging with the L2LP</a:t>
            </a:r>
          </a:p>
        </p:txBody>
      </p:sp>
      <p:pic>
        <p:nvPicPr>
          <p:cNvPr id="8" name="Picture 7" descr="Image of Level 2 Learning Program cover">
            <a:extLst>
              <a:ext uri="{FF2B5EF4-FFF2-40B4-BE49-F238E27FC236}">
                <a16:creationId xmlns:a16="http://schemas.microsoft.com/office/drawing/2014/main" id="{44CA7A26-68EB-581B-CB8F-66F19231AE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16313" y="3393586"/>
            <a:ext cx="1938170" cy="2740727"/>
          </a:xfrm>
          <a:prstGeom prst="rect">
            <a:avLst/>
          </a:prstGeom>
          <a:ln>
            <a:noFill/>
          </a:ln>
          <a:effectLst>
            <a:outerShdw blurRad="50800" dist="38100" dir="2700000" algn="tl" rotWithShape="0">
              <a:prstClr val="black">
                <a:alpha val="40000"/>
              </a:prstClr>
            </a:outerShdw>
          </a:effectLst>
        </p:spPr>
      </p:pic>
      <p:pic>
        <p:nvPicPr>
          <p:cNvPr id="7" name="Picture 6" descr="Screen grab of the thinglink">
            <a:extLst>
              <a:ext uri="{FF2B5EF4-FFF2-40B4-BE49-F238E27FC236}">
                <a16:creationId xmlns:a16="http://schemas.microsoft.com/office/drawing/2014/main" id="{8F9B70DF-D046-FBB4-EAF8-82D9879640E5}"/>
              </a:ext>
            </a:extLst>
          </p:cNvPr>
          <p:cNvPicPr>
            <a:picLocks noChangeAspect="1"/>
          </p:cNvPicPr>
          <p:nvPr/>
        </p:nvPicPr>
        <p:blipFill>
          <a:blip r:embed="rId4"/>
          <a:stretch>
            <a:fillRect/>
          </a:stretch>
        </p:blipFill>
        <p:spPr>
          <a:xfrm>
            <a:off x="2659099" y="3733800"/>
            <a:ext cx="3636742" cy="20603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792132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EA6ACD65-5050-4B5C-B796-0DA42BB1A304}"/>
              </a:ext>
            </a:extLst>
          </p:cNvPr>
          <p:cNvSpPr>
            <a:spLocks noGrp="1"/>
          </p:cNvSpPr>
          <p:nvPr>
            <p:ph type="title"/>
          </p:nvPr>
        </p:nvSpPr>
        <p:spPr/>
        <p:txBody>
          <a:bodyPr>
            <a:normAutofit/>
          </a:bodyPr>
          <a:lstStyle/>
          <a:p>
            <a:r>
              <a:rPr lang="en-US" sz="4400">
                <a:solidFill>
                  <a:srgbClr val="24647C"/>
                </a:solidFill>
                <a:latin typeface="Arial"/>
                <a:cs typeface="Arial"/>
              </a:rPr>
              <a:t>Supporting the Process</a:t>
            </a:r>
            <a:endParaRPr lang="en-US" sz="4400">
              <a:solidFill>
                <a:srgbClr val="24647C"/>
              </a:solidFill>
            </a:endParaRPr>
          </a:p>
        </p:txBody>
      </p:sp>
      <p:sp>
        <p:nvSpPr>
          <p:cNvPr id="11" name="Content Placeholder 1">
            <a:extLst>
              <a:ext uri="{FF2B5EF4-FFF2-40B4-BE49-F238E27FC236}">
                <a16:creationId xmlns:a16="http://schemas.microsoft.com/office/drawing/2014/main" id="{87B71AE8-BF58-4309-9D16-611300998125}"/>
              </a:ext>
            </a:extLst>
          </p:cNvPr>
          <p:cNvSpPr>
            <a:spLocks noGrp="1"/>
          </p:cNvSpPr>
          <p:nvPr>
            <p:ph idx="1"/>
          </p:nvPr>
        </p:nvSpPr>
        <p:spPr/>
        <p:txBody>
          <a:bodyPr>
            <a:normAutofit/>
          </a:bodyPr>
          <a:lstStyle/>
          <a:p>
            <a:pPr marL="539750" indent="-457200"/>
            <a:r>
              <a:rPr lang="en-US" sz="2800"/>
              <a:t>Today’s learning</a:t>
            </a:r>
          </a:p>
          <a:p>
            <a:pPr marL="539750" indent="-457200"/>
            <a:endParaRPr lang="en-US" sz="2800"/>
          </a:p>
          <a:p>
            <a:pPr marL="539750" indent="-457200"/>
            <a:r>
              <a:rPr lang="en-US" sz="2800"/>
              <a:t>Identify your students’ needs</a:t>
            </a:r>
          </a:p>
          <a:p>
            <a:pPr marL="539750" indent="-457200"/>
            <a:endParaRPr lang="en-US" sz="2800"/>
          </a:p>
          <a:p>
            <a:pPr marL="539750" indent="-457200"/>
            <a:r>
              <a:rPr lang="en-US" sz="2800"/>
              <a:t>What practice will we implement?</a:t>
            </a:r>
          </a:p>
          <a:p>
            <a:pPr marL="539750" indent="-457200"/>
            <a:endParaRPr lang="en-US" sz="2800"/>
          </a:p>
          <a:p>
            <a:pPr marL="539750" indent="-457200"/>
            <a:r>
              <a:rPr lang="en-US" sz="2800"/>
              <a:t>What are our next steps and actions?</a:t>
            </a:r>
          </a:p>
          <a:p>
            <a:endParaRPr lang="en-US"/>
          </a:p>
          <a:p>
            <a:endParaRPr lang="en-US"/>
          </a:p>
        </p:txBody>
      </p:sp>
      <p:pic>
        <p:nvPicPr>
          <p:cNvPr id="2" name="Picture 1" descr="Image of document used by departments">
            <a:extLst>
              <a:ext uri="{FF2B5EF4-FFF2-40B4-BE49-F238E27FC236}">
                <a16:creationId xmlns:a16="http://schemas.microsoft.com/office/drawing/2014/main" id="{1809FBEE-B4B6-7FE0-48E4-7FBB581718A4}"/>
              </a:ext>
            </a:extLst>
          </p:cNvPr>
          <p:cNvPicPr>
            <a:picLocks noChangeAspect="1"/>
          </p:cNvPicPr>
          <p:nvPr/>
        </p:nvPicPr>
        <p:blipFill>
          <a:blip r:embed="rId3"/>
          <a:stretch>
            <a:fillRect/>
          </a:stretch>
        </p:blipFill>
        <p:spPr>
          <a:xfrm>
            <a:off x="8366414" y="1870405"/>
            <a:ext cx="2180950" cy="3117189"/>
          </a:xfrm>
          <a:prstGeom prst="rect">
            <a:avLst/>
          </a:prstGeom>
          <a:ln>
            <a:solidFill>
              <a:schemeClr val="tx1"/>
            </a:solidFill>
          </a:ln>
        </p:spPr>
      </p:pic>
    </p:spTree>
    <p:extLst>
      <p:ext uri="{BB962C8B-B14F-4D97-AF65-F5344CB8AC3E}">
        <p14:creationId xmlns:p14="http://schemas.microsoft.com/office/powerpoint/2010/main" val="414394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AADE18C6-E44D-53B3-DB4B-C819066E3B58}"/>
              </a:ext>
            </a:extLst>
          </p:cNvPr>
          <p:cNvSpPr txBox="1">
            <a:spLocks/>
          </p:cNvSpPr>
          <p:nvPr/>
        </p:nvSpPr>
        <p:spPr>
          <a:xfrm>
            <a:off x="2204108" y="2215096"/>
            <a:ext cx="7783784" cy="3518665"/>
          </a:xfrm>
          <a:prstGeom prst="roundRect">
            <a:avLst/>
          </a:prstGeom>
          <a:solidFill>
            <a:schemeClr val="accent6"/>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ct val="90000"/>
              </a:lnSpc>
              <a:spcBef>
                <a:spcPts val="750"/>
              </a:spcBef>
            </a:pPr>
            <a:r>
              <a:rPr lang="en-GB" sz="2800">
                <a:latin typeface="Arial" panose="020B0604020202020204" pitchFamily="34" charset="0"/>
                <a:cs typeface="Arial" panose="020B0604020202020204" pitchFamily="34" charset="0"/>
              </a:rPr>
              <a:t>Assessment is the bridge between teaching and learning. It is only through assessment that we can find out what sense our students made of our teaching so that we can plan our next steps.</a:t>
            </a:r>
            <a:endParaRPr lang="en-GB" sz="2800">
              <a:latin typeface="Arial" panose="020B0604020202020204" pitchFamily="34" charset="0"/>
              <a:ea typeface="+mn-lt"/>
              <a:cs typeface="Arial" panose="020B0604020202020204" pitchFamily="34" charset="0"/>
            </a:endParaRPr>
          </a:p>
          <a:p>
            <a:pPr algn="r"/>
            <a:r>
              <a:rPr lang="en-GB" sz="2400">
                <a:latin typeface="Arial"/>
                <a:cs typeface="Arial"/>
              </a:rPr>
              <a:t>Adapted from </a:t>
            </a:r>
            <a:r>
              <a:rPr lang="en-GB" sz="2400" i="1">
                <a:latin typeface="Arial"/>
                <a:cs typeface="Arial"/>
              </a:rPr>
              <a:t>Assessment: The Bridge between Teaching and Learning </a:t>
            </a:r>
            <a:r>
              <a:rPr lang="en-GB" sz="2400">
                <a:latin typeface="Arial"/>
                <a:cs typeface="Arial"/>
              </a:rPr>
              <a:t>Dylan </a:t>
            </a:r>
            <a:r>
              <a:rPr lang="en-GB" sz="2400" err="1">
                <a:latin typeface="Arial"/>
                <a:cs typeface="Arial"/>
              </a:rPr>
              <a:t>Wiliam</a:t>
            </a:r>
            <a:r>
              <a:rPr lang="en-GB" sz="2400">
                <a:latin typeface="Arial"/>
                <a:cs typeface="Arial"/>
              </a:rPr>
              <a:t>, 2013</a:t>
            </a:r>
            <a:endParaRPr lang="en-IE" sz="3200"/>
          </a:p>
        </p:txBody>
      </p:sp>
      <p:sp>
        <p:nvSpPr>
          <p:cNvPr id="3" name="Title 2">
            <a:extLst>
              <a:ext uri="{FF2B5EF4-FFF2-40B4-BE49-F238E27FC236}">
                <a16:creationId xmlns:a16="http://schemas.microsoft.com/office/drawing/2014/main" id="{4AA5C0CB-0D9F-C827-B9D0-C8963C5A73DE}"/>
              </a:ext>
            </a:extLst>
          </p:cNvPr>
          <p:cNvSpPr>
            <a:spLocks noGrp="1"/>
          </p:cNvSpPr>
          <p:nvPr>
            <p:ph type="title"/>
          </p:nvPr>
        </p:nvSpPr>
        <p:spPr/>
        <p:txBody>
          <a:bodyPr vert="horz" lIns="91440" tIns="45720" rIns="91440" bIns="45720" rtlCol="0" anchor="b">
            <a:normAutofit/>
          </a:bodyPr>
          <a:lstStyle/>
          <a:p>
            <a:r>
              <a:rPr lang="en-IE" sz="4400">
                <a:solidFill>
                  <a:srgbClr val="24647C"/>
                </a:solidFill>
              </a:rPr>
              <a:t>Dylan </a:t>
            </a:r>
            <a:r>
              <a:rPr lang="en-IE" sz="4400" err="1">
                <a:solidFill>
                  <a:srgbClr val="24647C"/>
                </a:solidFill>
              </a:rPr>
              <a:t>Wiliam</a:t>
            </a:r>
            <a:r>
              <a:rPr lang="en-IE" sz="4400">
                <a:solidFill>
                  <a:srgbClr val="24647C"/>
                </a:solidFill>
              </a:rPr>
              <a:t> Quote </a:t>
            </a:r>
          </a:p>
        </p:txBody>
      </p:sp>
    </p:spTree>
    <p:extLst>
      <p:ext uri="{BB962C8B-B14F-4D97-AF65-F5344CB8AC3E}">
        <p14:creationId xmlns:p14="http://schemas.microsoft.com/office/powerpoint/2010/main" val="4209861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445E729D-DD9E-9CC2-AAF3-465E51FA0155}"/>
              </a:ext>
            </a:extLst>
          </p:cNvPr>
          <p:cNvSpPr/>
          <p:nvPr/>
        </p:nvSpPr>
        <p:spPr>
          <a:xfrm>
            <a:off x="5047088" y="4359492"/>
            <a:ext cx="2097824" cy="1774575"/>
          </a:xfrm>
          <a:prstGeom prst="hexagon">
            <a:avLst/>
          </a:prstGeom>
          <a:solidFill>
            <a:srgbClr val="C6EFF6"/>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b="1"/>
          </a:p>
        </p:txBody>
      </p:sp>
      <p:sp>
        <p:nvSpPr>
          <p:cNvPr id="3" name="Hexagon 2">
            <a:extLst>
              <a:ext uri="{FF2B5EF4-FFF2-40B4-BE49-F238E27FC236}">
                <a16:creationId xmlns:a16="http://schemas.microsoft.com/office/drawing/2014/main" id="{A92309CC-D7D6-E68F-42DA-870C7DBF07B3}"/>
              </a:ext>
            </a:extLst>
          </p:cNvPr>
          <p:cNvSpPr/>
          <p:nvPr/>
        </p:nvSpPr>
        <p:spPr>
          <a:xfrm>
            <a:off x="5047088" y="2498513"/>
            <a:ext cx="2097824" cy="1774575"/>
          </a:xfrm>
          <a:prstGeom prst="hexagon">
            <a:avLst/>
          </a:prstGeom>
          <a:solidFill>
            <a:srgbClr val="A13983"/>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b="1"/>
              <a:t>Assessment and Learning in Science</a:t>
            </a:r>
          </a:p>
        </p:txBody>
      </p:sp>
      <p:sp>
        <p:nvSpPr>
          <p:cNvPr id="4" name="Hexagon 3">
            <a:extLst>
              <a:ext uri="{FF2B5EF4-FFF2-40B4-BE49-F238E27FC236}">
                <a16:creationId xmlns:a16="http://schemas.microsoft.com/office/drawing/2014/main" id="{4D04DD0D-3FB4-7F2C-6ECD-3D47732FA9F8}"/>
              </a:ext>
            </a:extLst>
          </p:cNvPr>
          <p:cNvSpPr/>
          <p:nvPr/>
        </p:nvSpPr>
        <p:spPr>
          <a:xfrm>
            <a:off x="5047088" y="637534"/>
            <a:ext cx="2097824" cy="1774575"/>
          </a:xfrm>
          <a:prstGeom prst="hexagon">
            <a:avLst/>
          </a:prstGeom>
          <a:solidFill>
            <a:schemeClr val="accent2">
              <a:lumMod val="20000"/>
              <a:lumOff val="80000"/>
            </a:schemeClr>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b="1"/>
          </a:p>
        </p:txBody>
      </p:sp>
      <p:sp>
        <p:nvSpPr>
          <p:cNvPr id="5" name="Hexagon 4">
            <a:extLst>
              <a:ext uri="{FF2B5EF4-FFF2-40B4-BE49-F238E27FC236}">
                <a16:creationId xmlns:a16="http://schemas.microsoft.com/office/drawing/2014/main" id="{F5A11ED2-5F44-839D-D0B8-646BDC2BB789}"/>
              </a:ext>
            </a:extLst>
          </p:cNvPr>
          <p:cNvSpPr/>
          <p:nvPr/>
        </p:nvSpPr>
        <p:spPr>
          <a:xfrm>
            <a:off x="6820616" y="1568024"/>
            <a:ext cx="2097824" cy="1774575"/>
          </a:xfrm>
          <a:prstGeom prst="hexagon">
            <a:avLst/>
          </a:prstGeom>
          <a:solidFill>
            <a:srgbClr val="FFCCFF"/>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b="1"/>
          </a:p>
        </p:txBody>
      </p:sp>
      <p:sp>
        <p:nvSpPr>
          <p:cNvPr id="7" name="Hexagon 6">
            <a:extLst>
              <a:ext uri="{FF2B5EF4-FFF2-40B4-BE49-F238E27FC236}">
                <a16:creationId xmlns:a16="http://schemas.microsoft.com/office/drawing/2014/main" id="{18BCB6ED-2DBA-9F4A-6874-0C2C519B9E02}"/>
              </a:ext>
            </a:extLst>
          </p:cNvPr>
          <p:cNvSpPr/>
          <p:nvPr/>
        </p:nvSpPr>
        <p:spPr>
          <a:xfrm>
            <a:off x="6820616" y="3429002"/>
            <a:ext cx="2097824" cy="1774575"/>
          </a:xfrm>
          <a:prstGeom prst="hexagon">
            <a:avLst/>
          </a:prstGeom>
          <a:solidFill>
            <a:srgbClr val="F7BFC0"/>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b="1"/>
          </a:p>
        </p:txBody>
      </p:sp>
      <p:sp>
        <p:nvSpPr>
          <p:cNvPr id="8" name="Hexagon 7">
            <a:extLst>
              <a:ext uri="{FF2B5EF4-FFF2-40B4-BE49-F238E27FC236}">
                <a16:creationId xmlns:a16="http://schemas.microsoft.com/office/drawing/2014/main" id="{6E08FEAC-4E69-8B84-1836-0F3ED428F321}"/>
              </a:ext>
            </a:extLst>
          </p:cNvPr>
          <p:cNvSpPr/>
          <p:nvPr/>
        </p:nvSpPr>
        <p:spPr>
          <a:xfrm>
            <a:off x="3273560" y="3429001"/>
            <a:ext cx="2097824" cy="1774575"/>
          </a:xfrm>
          <a:prstGeom prst="hexagon">
            <a:avLst/>
          </a:prstGeom>
          <a:solidFill>
            <a:schemeClr val="accent1">
              <a:lumMod val="20000"/>
              <a:lumOff val="80000"/>
            </a:schemeClr>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b="1"/>
          </a:p>
        </p:txBody>
      </p:sp>
      <p:sp>
        <p:nvSpPr>
          <p:cNvPr id="9" name="Hexagon 8">
            <a:extLst>
              <a:ext uri="{FF2B5EF4-FFF2-40B4-BE49-F238E27FC236}">
                <a16:creationId xmlns:a16="http://schemas.microsoft.com/office/drawing/2014/main" id="{E318DCDB-57EF-82F9-DC2C-2E6E184E20BA}"/>
              </a:ext>
            </a:extLst>
          </p:cNvPr>
          <p:cNvSpPr/>
          <p:nvPr/>
        </p:nvSpPr>
        <p:spPr>
          <a:xfrm>
            <a:off x="3273560" y="1524821"/>
            <a:ext cx="2097824" cy="1774575"/>
          </a:xfrm>
          <a:prstGeom prst="hexagon">
            <a:avLst/>
          </a:prstGeom>
          <a:solidFill>
            <a:schemeClr val="accent6">
              <a:lumMod val="20000"/>
              <a:lumOff val="80000"/>
            </a:schemeClr>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b="1"/>
          </a:p>
        </p:txBody>
      </p:sp>
      <p:sp>
        <p:nvSpPr>
          <p:cNvPr id="10" name="Circle: Hollow 9">
            <a:extLst>
              <a:ext uri="{FF2B5EF4-FFF2-40B4-BE49-F238E27FC236}">
                <a16:creationId xmlns:a16="http://schemas.microsoft.com/office/drawing/2014/main" id="{6E09E95A-A722-7E0B-FDA9-9EFFA0376DE8}"/>
              </a:ext>
            </a:extLst>
          </p:cNvPr>
          <p:cNvSpPr/>
          <p:nvPr/>
        </p:nvSpPr>
        <p:spPr>
          <a:xfrm>
            <a:off x="2229256" y="58366"/>
            <a:ext cx="7733489" cy="6741268"/>
          </a:xfrm>
          <a:prstGeom prst="donut">
            <a:avLst>
              <a:gd name="adj" fmla="val 6207"/>
            </a:avLst>
          </a:prstGeom>
          <a:solidFill>
            <a:schemeClr val="accent1">
              <a:lumMod val="40000"/>
              <a:lumOff val="60000"/>
            </a:schemeClr>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1" name="Arrow: Right 10">
            <a:extLst>
              <a:ext uri="{FF2B5EF4-FFF2-40B4-BE49-F238E27FC236}">
                <a16:creationId xmlns:a16="http://schemas.microsoft.com/office/drawing/2014/main" id="{71D5E69D-9626-9E99-B2A5-36F147C093C9}"/>
              </a:ext>
            </a:extLst>
          </p:cNvPr>
          <p:cNvSpPr/>
          <p:nvPr/>
        </p:nvSpPr>
        <p:spPr>
          <a:xfrm rot="19273241">
            <a:off x="3273874" y="957525"/>
            <a:ext cx="728597" cy="290504"/>
          </a:xfrm>
          <a:prstGeom prst="rightArrow">
            <a:avLst/>
          </a:prstGeom>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Arrow: Right 11">
            <a:extLst>
              <a:ext uri="{FF2B5EF4-FFF2-40B4-BE49-F238E27FC236}">
                <a16:creationId xmlns:a16="http://schemas.microsoft.com/office/drawing/2014/main" id="{E2416FE2-BECA-824D-2A80-1CCD3C772F6F}"/>
              </a:ext>
            </a:extLst>
          </p:cNvPr>
          <p:cNvSpPr/>
          <p:nvPr/>
        </p:nvSpPr>
        <p:spPr>
          <a:xfrm rot="2389027">
            <a:off x="8181317" y="942472"/>
            <a:ext cx="728597" cy="290504"/>
          </a:xfrm>
          <a:prstGeom prst="rightArrow">
            <a:avLst/>
          </a:prstGeom>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Arrow: Right 12">
            <a:extLst>
              <a:ext uri="{FF2B5EF4-FFF2-40B4-BE49-F238E27FC236}">
                <a16:creationId xmlns:a16="http://schemas.microsoft.com/office/drawing/2014/main" id="{3296D8BF-6298-97B2-C8F4-2A79F9B35052}"/>
              </a:ext>
            </a:extLst>
          </p:cNvPr>
          <p:cNvSpPr/>
          <p:nvPr/>
        </p:nvSpPr>
        <p:spPr>
          <a:xfrm rot="8402523">
            <a:off x="8189531" y="5623049"/>
            <a:ext cx="728597" cy="290504"/>
          </a:xfrm>
          <a:prstGeom prst="rightArrow">
            <a:avLst/>
          </a:prstGeom>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Arrow: Right 13">
            <a:extLst>
              <a:ext uri="{FF2B5EF4-FFF2-40B4-BE49-F238E27FC236}">
                <a16:creationId xmlns:a16="http://schemas.microsoft.com/office/drawing/2014/main" id="{0529CA2F-EBFA-86E4-4D58-EFAC988C9B5B}"/>
              </a:ext>
            </a:extLst>
          </p:cNvPr>
          <p:cNvSpPr/>
          <p:nvPr/>
        </p:nvSpPr>
        <p:spPr>
          <a:xfrm rot="13056458">
            <a:off x="3286503" y="5635596"/>
            <a:ext cx="728597" cy="290504"/>
          </a:xfrm>
          <a:prstGeom prst="rightArrow">
            <a:avLst/>
          </a:prstGeom>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TextBox 14">
            <a:extLst>
              <a:ext uri="{FF2B5EF4-FFF2-40B4-BE49-F238E27FC236}">
                <a16:creationId xmlns:a16="http://schemas.microsoft.com/office/drawing/2014/main" id="{D62DD148-EE79-769C-7C1C-B4619E67CC86}"/>
              </a:ext>
            </a:extLst>
          </p:cNvPr>
          <p:cNvSpPr txBox="1"/>
          <p:nvPr/>
        </p:nvSpPr>
        <p:spPr>
          <a:xfrm>
            <a:off x="5282795" y="56509"/>
            <a:ext cx="1827744" cy="461665"/>
          </a:xfrm>
          <a:prstGeom prst="rect">
            <a:avLst/>
          </a:prstGeom>
          <a:noFill/>
        </p:spPr>
        <p:txBody>
          <a:bodyPr wrap="none" rtlCol="0">
            <a:spAutoFit/>
          </a:bodyPr>
          <a:lstStyle/>
          <a:p>
            <a:r>
              <a:rPr lang="en-IE" sz="2400" b="1">
                <a:latin typeface="Arial" panose="020B0604020202020204" pitchFamily="34" charset="0"/>
                <a:cs typeface="Arial" panose="020B0604020202020204" pitchFamily="34" charset="0"/>
              </a:rPr>
              <a:t>Summative</a:t>
            </a:r>
          </a:p>
        </p:txBody>
      </p:sp>
      <p:sp>
        <p:nvSpPr>
          <p:cNvPr id="16" name="TextBox 15">
            <a:extLst>
              <a:ext uri="{FF2B5EF4-FFF2-40B4-BE49-F238E27FC236}">
                <a16:creationId xmlns:a16="http://schemas.microsoft.com/office/drawing/2014/main" id="{6B547A18-4FFF-6572-40AD-C49F191F6891}"/>
              </a:ext>
            </a:extLst>
          </p:cNvPr>
          <p:cNvSpPr txBox="1"/>
          <p:nvPr/>
        </p:nvSpPr>
        <p:spPr>
          <a:xfrm>
            <a:off x="5357623" y="6337970"/>
            <a:ext cx="1656223" cy="461665"/>
          </a:xfrm>
          <a:prstGeom prst="rect">
            <a:avLst/>
          </a:prstGeom>
          <a:noFill/>
        </p:spPr>
        <p:txBody>
          <a:bodyPr wrap="none" rtlCol="0">
            <a:spAutoFit/>
          </a:bodyPr>
          <a:lstStyle/>
          <a:p>
            <a:r>
              <a:rPr lang="en-IE" sz="2400" b="1">
                <a:latin typeface="Arial" panose="020B0604020202020204" pitchFamily="34" charset="0"/>
                <a:cs typeface="Arial" panose="020B0604020202020204" pitchFamily="34" charset="0"/>
              </a:rPr>
              <a:t>Formative</a:t>
            </a:r>
          </a:p>
        </p:txBody>
      </p:sp>
      <p:sp>
        <p:nvSpPr>
          <p:cNvPr id="6" name="Title 5">
            <a:extLst>
              <a:ext uri="{FF2B5EF4-FFF2-40B4-BE49-F238E27FC236}">
                <a16:creationId xmlns:a16="http://schemas.microsoft.com/office/drawing/2014/main" id="{DF1EAAB5-262D-4AAB-0372-F457485514EE}"/>
              </a:ext>
            </a:extLst>
          </p:cNvPr>
          <p:cNvSpPr>
            <a:spLocks noGrp="1"/>
          </p:cNvSpPr>
          <p:nvPr>
            <p:ph type="title"/>
          </p:nvPr>
        </p:nvSpPr>
        <p:spPr>
          <a:xfrm>
            <a:off x="838200" y="970495"/>
            <a:ext cx="10515600" cy="1325563"/>
          </a:xfrm>
          <a:prstGeom prst="hexagon">
            <a:avLst/>
          </a:prstGeom>
          <a:solidFill>
            <a:srgbClr val="A13983"/>
          </a:solidFill>
          <a:ln w="38100" cap="flat" cmpd="sng" algn="ctr">
            <a:solidFill>
              <a:schemeClr val="tx1"/>
            </a:solid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lnSpc>
                <a:spcPct val="100000"/>
              </a:lnSpc>
              <a:spcBef>
                <a:spcPts val="0"/>
              </a:spcBef>
              <a:defRPr/>
            </a:pPr>
            <a:r>
              <a:rPr lang="en-IE" sz="2800" b="1">
                <a:latin typeface="Arial" panose="020B0604020202020204" pitchFamily="34" charset="0"/>
                <a:cs typeface="Arial" panose="020B0604020202020204" pitchFamily="34" charset="0"/>
              </a:rPr>
              <a:t>Assessment and Learning in Science</a:t>
            </a:r>
          </a:p>
        </p:txBody>
      </p:sp>
      <p:sp>
        <p:nvSpPr>
          <p:cNvPr id="17" name="Content Placeholder 16">
            <a:extLst>
              <a:ext uri="{FF2B5EF4-FFF2-40B4-BE49-F238E27FC236}">
                <a16:creationId xmlns:a16="http://schemas.microsoft.com/office/drawing/2014/main" id="{E6916E51-6CFA-1ADF-E2CD-E5D3C75B94D6}"/>
              </a:ext>
            </a:extLst>
          </p:cNvPr>
          <p:cNvSpPr>
            <a:spLocks noGrp="1"/>
          </p:cNvSpPr>
          <p:nvPr>
            <p:ph idx="1"/>
          </p:nvPr>
        </p:nvSpPr>
        <p:spPr/>
        <p:txBody>
          <a:bodyPr/>
          <a:lstStyle/>
          <a:p>
            <a:endParaRPr lang="en-IE"/>
          </a:p>
        </p:txBody>
      </p:sp>
    </p:spTree>
    <p:extLst>
      <p:ext uri="{BB962C8B-B14F-4D97-AF65-F5344CB8AC3E}">
        <p14:creationId xmlns:p14="http://schemas.microsoft.com/office/powerpoint/2010/main" val="332784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57456-750B-4816-A1D5-5245BE13399E}"/>
              </a:ext>
            </a:extLst>
          </p:cNvPr>
          <p:cNvSpPr>
            <a:spLocks noGrp="1"/>
          </p:cNvSpPr>
          <p:nvPr>
            <p:ph type="title"/>
          </p:nvPr>
        </p:nvSpPr>
        <p:spPr/>
        <p:txBody>
          <a:bodyPr>
            <a:normAutofit/>
          </a:bodyPr>
          <a:lstStyle/>
          <a:p>
            <a:r>
              <a:rPr lang="en-IE" sz="4400">
                <a:solidFill>
                  <a:srgbClr val="24647C"/>
                </a:solidFill>
                <a:latin typeface="Arial" panose="020B0604020202020204" pitchFamily="34" charset="0"/>
                <a:cs typeface="Arial" panose="020B0604020202020204" pitchFamily="34" charset="0"/>
              </a:rPr>
              <a:t>Learning Intention</a:t>
            </a:r>
          </a:p>
        </p:txBody>
      </p:sp>
      <p:sp>
        <p:nvSpPr>
          <p:cNvPr id="3" name="Content Placeholder 2">
            <a:extLst>
              <a:ext uri="{FF2B5EF4-FFF2-40B4-BE49-F238E27FC236}">
                <a16:creationId xmlns:a16="http://schemas.microsoft.com/office/drawing/2014/main" id="{F7E76507-6903-4ED3-AAAF-15B63190B4B1}"/>
              </a:ext>
            </a:extLst>
          </p:cNvPr>
          <p:cNvSpPr>
            <a:spLocks noGrp="1"/>
          </p:cNvSpPr>
          <p:nvPr>
            <p:ph idx="1"/>
          </p:nvPr>
        </p:nvSpPr>
        <p:spPr/>
        <p:txBody>
          <a:bodyPr>
            <a:normAutofit/>
          </a:bodyPr>
          <a:lstStyle/>
          <a:p>
            <a:pPr fontAlgn="ctr">
              <a:spcBef>
                <a:spcPts val="0"/>
              </a:spcBef>
            </a:pPr>
            <a:r>
              <a:rPr lang="en-IE" sz="2800">
                <a:solidFill>
                  <a:srgbClr val="1987A8"/>
                </a:solidFill>
                <a:ea typeface="Calibri" panose="020F0502020204030204" pitchFamily="34" charset="0"/>
              </a:rPr>
              <a:t>To appreciate the importance of assessment being an integral part of everyday teaching and learning</a:t>
            </a:r>
          </a:p>
          <a:p>
            <a:pPr fontAlgn="ctr">
              <a:spcBef>
                <a:spcPts val="0"/>
              </a:spcBef>
            </a:pPr>
            <a:endParaRPr lang="en-IE" sz="2800">
              <a:solidFill>
                <a:srgbClr val="1987A8"/>
              </a:solidFill>
              <a:ea typeface="Calibri" panose="020F0502020204030204" pitchFamily="34" charset="0"/>
            </a:endParaRPr>
          </a:p>
          <a:p>
            <a:pPr fontAlgn="ctr">
              <a:spcBef>
                <a:spcPts val="0"/>
              </a:spcBef>
            </a:pPr>
            <a:r>
              <a:rPr lang="en-IE" sz="2800">
                <a:solidFill>
                  <a:srgbClr val="1987A8"/>
                </a:solidFill>
                <a:ea typeface="Calibri" panose="020F0502020204030204" pitchFamily="34" charset="0"/>
              </a:rPr>
              <a:t>Examining the role of effective questioning to support each student</a:t>
            </a:r>
          </a:p>
          <a:p>
            <a:pPr marL="0" indent="0" fontAlgn="ctr">
              <a:spcBef>
                <a:spcPts val="0"/>
              </a:spcBef>
              <a:buNone/>
            </a:pPr>
            <a:endParaRPr lang="en-IE" sz="2800">
              <a:ea typeface="Calibri" panose="020F0502020204030204" pitchFamily="34" charset="0"/>
            </a:endParaRPr>
          </a:p>
          <a:p>
            <a:pPr marL="0" indent="0" fontAlgn="ctr">
              <a:spcBef>
                <a:spcPts val="0"/>
              </a:spcBef>
              <a:buNone/>
            </a:pPr>
            <a:endParaRPr lang="en-IE" sz="2800">
              <a:latin typeface="Arial"/>
              <a:ea typeface="Calibri" panose="020F0502020204030204" pitchFamily="34" charset="0"/>
              <a:cs typeface="Arial"/>
            </a:endParaRPr>
          </a:p>
          <a:p>
            <a:pPr fontAlgn="ctr">
              <a:spcBef>
                <a:spcPts val="0"/>
              </a:spcBef>
              <a:buFont typeface="Wingdings" panose="05000000000000000000" pitchFamily="2" charset="2"/>
              <a:buChar char="Ø"/>
            </a:pPr>
            <a:endParaRPr lang="en-IE" sz="2800" b="1">
              <a:latin typeface="Arial"/>
              <a:ea typeface="Calibri" panose="020F0502020204030204" pitchFamily="34" charset="0"/>
              <a:cs typeface="Arial"/>
            </a:endParaRPr>
          </a:p>
          <a:p>
            <a:pPr fontAlgn="ctr">
              <a:spcBef>
                <a:spcPts val="0"/>
              </a:spcBef>
              <a:buFont typeface="Wingdings" panose="05000000000000000000" pitchFamily="2" charset="2"/>
              <a:buChar char="Ø"/>
            </a:pPr>
            <a:endParaRPr lang="en-IE" sz="2800" b="1">
              <a:latin typeface="Arial"/>
              <a:ea typeface="Calibri" panose="020F0502020204030204" pitchFamily="34" charset="0"/>
              <a:cs typeface="Arial"/>
            </a:endParaRPr>
          </a:p>
          <a:p>
            <a:pPr fontAlgn="ctr">
              <a:spcBef>
                <a:spcPts val="0"/>
              </a:spcBef>
              <a:buFont typeface="Wingdings" panose="05000000000000000000" pitchFamily="2" charset="2"/>
              <a:buChar char="Ø"/>
            </a:pPr>
            <a:endParaRPr lang="en-IE" sz="2800"/>
          </a:p>
          <a:p>
            <a:pPr fontAlgn="ctr">
              <a:spcBef>
                <a:spcPts val="0"/>
              </a:spcBef>
              <a:buFont typeface="+mj-lt"/>
              <a:buAutoNum type="arabicPeriod" startAt="2"/>
            </a:pPr>
            <a:endParaRPr lang="en-IE" sz="2800"/>
          </a:p>
          <a:p>
            <a:endParaRPr lang="en-IE" sz="2800"/>
          </a:p>
        </p:txBody>
      </p:sp>
      <p:pic>
        <p:nvPicPr>
          <p:cNvPr id="5" name="Picture 4" descr="hexagon with assessment and learning written on it">
            <a:extLst>
              <a:ext uri="{FF2B5EF4-FFF2-40B4-BE49-F238E27FC236}">
                <a16:creationId xmlns:a16="http://schemas.microsoft.com/office/drawing/2014/main" id="{7F43890D-166D-030E-E738-29F06ED0E1B1}"/>
              </a:ext>
            </a:extLst>
          </p:cNvPr>
          <p:cNvPicPr>
            <a:picLocks noChangeAspect="1"/>
          </p:cNvPicPr>
          <p:nvPr/>
        </p:nvPicPr>
        <p:blipFill>
          <a:blip r:embed="rId3"/>
          <a:stretch>
            <a:fillRect/>
          </a:stretch>
        </p:blipFill>
        <p:spPr>
          <a:xfrm>
            <a:off x="2508738" y="3958992"/>
            <a:ext cx="2789162" cy="2213040"/>
          </a:xfrm>
          <a:prstGeom prst="rect">
            <a:avLst/>
          </a:prstGeom>
        </p:spPr>
      </p:pic>
      <p:pic>
        <p:nvPicPr>
          <p:cNvPr id="7" name="Picture 6" descr="DNA double helix with effective questions on the assessment link between the 2 ">
            <a:extLst>
              <a:ext uri="{FF2B5EF4-FFF2-40B4-BE49-F238E27FC236}">
                <a16:creationId xmlns:a16="http://schemas.microsoft.com/office/drawing/2014/main" id="{1012EF39-7FB0-D972-3964-F6F8E639FB20}"/>
              </a:ext>
            </a:extLst>
          </p:cNvPr>
          <p:cNvPicPr>
            <a:picLocks noChangeAspect="1"/>
          </p:cNvPicPr>
          <p:nvPr/>
        </p:nvPicPr>
        <p:blipFill>
          <a:blip r:embed="rId4"/>
          <a:stretch>
            <a:fillRect/>
          </a:stretch>
        </p:blipFill>
        <p:spPr>
          <a:xfrm>
            <a:off x="6764701" y="3826581"/>
            <a:ext cx="2496531" cy="2244687"/>
          </a:xfrm>
          <a:prstGeom prst="rect">
            <a:avLst/>
          </a:prstGeom>
        </p:spPr>
      </p:pic>
    </p:spTree>
    <p:extLst>
      <p:ext uri="{BB962C8B-B14F-4D97-AF65-F5344CB8AC3E}">
        <p14:creationId xmlns:p14="http://schemas.microsoft.com/office/powerpoint/2010/main" val="54205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3">
                                            <p:txEl>
                                              <p:pRg st="0" end="0"/>
                                            </p:txEl>
                                          </p:spTgt>
                                        </p:tgtEl>
                                      </p:cBhvr>
                                    </p:animEffect>
                                    <p:set>
                                      <p:cBhvr>
                                        <p:cTn id="9"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NA chain with effective questions on it&#10;&#10;">
            <a:extLst>
              <a:ext uri="{FF2B5EF4-FFF2-40B4-BE49-F238E27FC236}">
                <a16:creationId xmlns:a16="http://schemas.microsoft.com/office/drawing/2014/main" id="{1597DE2A-3F16-7AEE-9027-20FEDC7F8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94290" y="-1708424"/>
            <a:ext cx="8196292" cy="10711727"/>
          </a:xfrm>
          <a:prstGeom prst="rect">
            <a:avLst/>
          </a:prstGeom>
        </p:spPr>
      </p:pic>
      <p:sp>
        <p:nvSpPr>
          <p:cNvPr id="3" name="Title 2">
            <a:extLst>
              <a:ext uri="{FF2B5EF4-FFF2-40B4-BE49-F238E27FC236}">
                <a16:creationId xmlns:a16="http://schemas.microsoft.com/office/drawing/2014/main" id="{0B458ECB-7EFA-D5B3-9A8D-644D4C6FA7F1}"/>
              </a:ext>
            </a:extLst>
          </p:cNvPr>
          <p:cNvSpPr>
            <a:spLocks noGrp="1"/>
          </p:cNvSpPr>
          <p:nvPr>
            <p:ph type="title"/>
          </p:nvPr>
        </p:nvSpPr>
        <p:spPr/>
        <p:txBody>
          <a:bodyPr anchor="ctr">
            <a:normAutofit/>
          </a:bodyPr>
          <a:lstStyle/>
          <a:p>
            <a:r>
              <a:rPr lang="en-IE" sz="4400">
                <a:solidFill>
                  <a:srgbClr val="24647C"/>
                </a:solidFill>
                <a:latin typeface="Arial"/>
                <a:cs typeface="Arial"/>
              </a:rPr>
              <a:t>Assessment and Learning</a:t>
            </a:r>
          </a:p>
        </p:txBody>
      </p:sp>
      <p:sp>
        <p:nvSpPr>
          <p:cNvPr id="2" name="Content Placeholder 1">
            <a:extLst>
              <a:ext uri="{FF2B5EF4-FFF2-40B4-BE49-F238E27FC236}">
                <a16:creationId xmlns:a16="http://schemas.microsoft.com/office/drawing/2014/main" id="{95E759A8-59A2-232F-8B85-743797F31CB9}"/>
              </a:ext>
            </a:extLst>
          </p:cNvPr>
          <p:cNvSpPr>
            <a:spLocks noGrp="1"/>
          </p:cNvSpPr>
          <p:nvPr>
            <p:ph idx="1"/>
          </p:nvPr>
        </p:nvSpPr>
        <p:spPr/>
        <p:txBody>
          <a:bodyPr/>
          <a:lstStyle/>
          <a:p>
            <a:endParaRPr lang="en-IE"/>
          </a:p>
        </p:txBody>
      </p:sp>
      <p:sp>
        <p:nvSpPr>
          <p:cNvPr id="34" name="TextBox 33">
            <a:extLst>
              <a:ext uri="{FF2B5EF4-FFF2-40B4-BE49-F238E27FC236}">
                <a16:creationId xmlns:a16="http://schemas.microsoft.com/office/drawing/2014/main" id="{B81E857D-64C9-B77C-E056-7A8C0DC7ECA7}"/>
              </a:ext>
            </a:extLst>
          </p:cNvPr>
          <p:cNvSpPr txBox="1"/>
          <p:nvPr/>
        </p:nvSpPr>
        <p:spPr>
          <a:xfrm>
            <a:off x="1832234" y="2444292"/>
            <a:ext cx="1587294" cy="523220"/>
          </a:xfrm>
          <a:prstGeom prst="rect">
            <a:avLst/>
          </a:prstGeom>
          <a:noFill/>
        </p:spPr>
        <p:txBody>
          <a:bodyPr wrap="none" rtlCol="0">
            <a:spAutoFit/>
          </a:bodyPr>
          <a:lstStyle/>
          <a:p>
            <a:r>
              <a:rPr lang="en-IE" sz="2800">
                <a:solidFill>
                  <a:srgbClr val="1987A8"/>
                </a:solidFill>
                <a:latin typeface="Arial" panose="020B0604020202020204" pitchFamily="34" charset="0"/>
                <a:cs typeface="Arial" panose="020B0604020202020204" pitchFamily="34" charset="0"/>
              </a:rPr>
              <a:t>Learning</a:t>
            </a:r>
            <a:endParaRPr lang="en-IE" sz="2000">
              <a:solidFill>
                <a:srgbClr val="1987A8"/>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14060ACE-67B8-BF41-B270-71CB94355D2A}"/>
              </a:ext>
            </a:extLst>
          </p:cNvPr>
          <p:cNvSpPr txBox="1"/>
          <p:nvPr/>
        </p:nvSpPr>
        <p:spPr>
          <a:xfrm>
            <a:off x="1415453" y="4109398"/>
            <a:ext cx="2004075" cy="954107"/>
          </a:xfrm>
          <a:prstGeom prst="rect">
            <a:avLst/>
          </a:prstGeom>
          <a:noFill/>
        </p:spPr>
        <p:txBody>
          <a:bodyPr wrap="none" rtlCol="0">
            <a:spAutoFit/>
          </a:bodyPr>
          <a:lstStyle/>
          <a:p>
            <a:pPr algn="ctr"/>
            <a:r>
              <a:rPr lang="en-GB" sz="2800">
                <a:solidFill>
                  <a:srgbClr val="1987A8"/>
                </a:solidFill>
                <a:latin typeface="Arial" panose="020B0604020202020204" pitchFamily="34" charset="0"/>
                <a:cs typeface="Arial" panose="020B0604020202020204" pitchFamily="34" charset="0"/>
              </a:rPr>
              <a:t>C</a:t>
            </a:r>
            <a:r>
              <a:rPr lang="en-IE" sz="2800" err="1">
                <a:solidFill>
                  <a:srgbClr val="1987A8"/>
                </a:solidFill>
                <a:latin typeface="Arial" panose="020B0604020202020204" pitchFamily="34" charset="0"/>
                <a:cs typeface="Arial" panose="020B0604020202020204" pitchFamily="34" charset="0"/>
              </a:rPr>
              <a:t>lassroom</a:t>
            </a:r>
            <a:r>
              <a:rPr lang="en-IE" sz="2800">
                <a:solidFill>
                  <a:srgbClr val="1987A8"/>
                </a:solidFill>
                <a:latin typeface="Arial" panose="020B0604020202020204" pitchFamily="34" charset="0"/>
                <a:cs typeface="Arial" panose="020B0604020202020204" pitchFamily="34" charset="0"/>
              </a:rPr>
              <a:t> </a:t>
            </a:r>
          </a:p>
          <a:p>
            <a:pPr algn="ctr"/>
            <a:r>
              <a:rPr lang="en-IE" sz="2800">
                <a:solidFill>
                  <a:srgbClr val="1987A8"/>
                </a:solidFill>
                <a:latin typeface="Arial" panose="020B0604020202020204" pitchFamily="34" charset="0"/>
                <a:cs typeface="Arial" panose="020B0604020202020204" pitchFamily="34" charset="0"/>
              </a:rPr>
              <a:t>Experience</a:t>
            </a:r>
            <a:endParaRPr lang="en-IE" sz="2000">
              <a:solidFill>
                <a:srgbClr val="1987A8"/>
              </a:solidFill>
              <a:latin typeface="Arial" panose="020B0604020202020204" pitchFamily="34" charset="0"/>
              <a:cs typeface="Arial" panose="020B0604020202020204" pitchFamily="34" charset="0"/>
            </a:endParaRPr>
          </a:p>
        </p:txBody>
      </p:sp>
      <p:cxnSp>
        <p:nvCxnSpPr>
          <p:cNvPr id="36" name="Straight Arrow Connector 35">
            <a:extLst>
              <a:ext uri="{FF2B5EF4-FFF2-40B4-BE49-F238E27FC236}">
                <a16:creationId xmlns:a16="http://schemas.microsoft.com/office/drawing/2014/main" id="{C9DC88F9-469A-A4CB-6421-9179744927F0}"/>
              </a:ext>
            </a:extLst>
          </p:cNvPr>
          <p:cNvCxnSpPr>
            <a:cxnSpLocks/>
            <a:stCxn id="34" idx="3"/>
          </p:cNvCxnSpPr>
          <p:nvPr/>
        </p:nvCxnSpPr>
        <p:spPr>
          <a:xfrm>
            <a:off x="3419528" y="2705902"/>
            <a:ext cx="1222983" cy="0"/>
          </a:xfrm>
          <a:prstGeom prst="straightConnector1">
            <a:avLst/>
          </a:prstGeom>
          <a:ln w="38100">
            <a:solidFill>
              <a:srgbClr val="23BFD7"/>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5191E0F-C129-1BD8-F621-89E664C8CAF9}"/>
              </a:ext>
            </a:extLst>
          </p:cNvPr>
          <p:cNvSpPr txBox="1"/>
          <p:nvPr/>
        </p:nvSpPr>
        <p:spPr>
          <a:xfrm>
            <a:off x="7831030" y="1459860"/>
            <a:ext cx="2141933" cy="523220"/>
          </a:xfrm>
          <a:prstGeom prst="rect">
            <a:avLst/>
          </a:prstGeom>
          <a:noFill/>
        </p:spPr>
        <p:txBody>
          <a:bodyPr wrap="none" rtlCol="0">
            <a:spAutoFit/>
          </a:bodyPr>
          <a:lstStyle/>
          <a:p>
            <a:r>
              <a:rPr lang="en-GB" sz="2800">
                <a:solidFill>
                  <a:srgbClr val="1987A8"/>
                </a:solidFill>
                <a:latin typeface="Arial" panose="020B0604020202020204" pitchFamily="34" charset="0"/>
                <a:cs typeface="Arial" panose="020B0604020202020204" pitchFamily="34" charset="0"/>
              </a:rPr>
              <a:t>A</a:t>
            </a:r>
            <a:r>
              <a:rPr lang="en-IE" sz="2800" err="1">
                <a:solidFill>
                  <a:srgbClr val="1987A8"/>
                </a:solidFill>
                <a:latin typeface="Arial" panose="020B0604020202020204" pitchFamily="34" charset="0"/>
                <a:cs typeface="Arial" panose="020B0604020202020204" pitchFamily="34" charset="0"/>
              </a:rPr>
              <a:t>ssessment</a:t>
            </a:r>
            <a:endParaRPr lang="en-IE" sz="2800">
              <a:solidFill>
                <a:srgbClr val="1987A8"/>
              </a:solidFill>
              <a:latin typeface="Arial" panose="020B0604020202020204" pitchFamily="34" charset="0"/>
              <a:cs typeface="Arial" panose="020B0604020202020204" pitchFamily="34" charset="0"/>
            </a:endParaRPr>
          </a:p>
        </p:txBody>
      </p:sp>
      <p:cxnSp>
        <p:nvCxnSpPr>
          <p:cNvPr id="6" name="Straight Arrow Connector 5">
            <a:extLst>
              <a:ext uri="{FF2B5EF4-FFF2-40B4-BE49-F238E27FC236}">
                <a16:creationId xmlns:a16="http://schemas.microsoft.com/office/drawing/2014/main" id="{57D58084-2BDE-9566-FD02-C4420E7BB0D4}"/>
              </a:ext>
            </a:extLst>
          </p:cNvPr>
          <p:cNvCxnSpPr>
            <a:cxnSpLocks/>
          </p:cNvCxnSpPr>
          <p:nvPr/>
        </p:nvCxnSpPr>
        <p:spPr>
          <a:xfrm>
            <a:off x="3419528" y="4548522"/>
            <a:ext cx="1222983" cy="0"/>
          </a:xfrm>
          <a:prstGeom prst="straightConnector1">
            <a:avLst/>
          </a:prstGeom>
          <a:ln w="38100">
            <a:solidFill>
              <a:srgbClr val="23BFD7"/>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7DE960D-065C-36F5-8780-B158968F9727}"/>
              </a:ext>
            </a:extLst>
          </p:cNvPr>
          <p:cNvCxnSpPr>
            <a:cxnSpLocks/>
          </p:cNvCxnSpPr>
          <p:nvPr/>
        </p:nvCxnSpPr>
        <p:spPr>
          <a:xfrm flipH="1">
            <a:off x="8646160" y="1921524"/>
            <a:ext cx="115572" cy="174623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525B0340-1451-FF14-7D96-F5E329D355CA}"/>
              </a:ext>
            </a:extLst>
          </p:cNvPr>
          <p:cNvCxnSpPr>
            <a:cxnSpLocks/>
          </p:cNvCxnSpPr>
          <p:nvPr/>
        </p:nvCxnSpPr>
        <p:spPr>
          <a:xfrm>
            <a:off x="8761732" y="1921524"/>
            <a:ext cx="250189" cy="174623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BFAD233C-D1F9-101C-B3A9-9BE148EB5332}"/>
              </a:ext>
            </a:extLst>
          </p:cNvPr>
          <p:cNvCxnSpPr>
            <a:cxnSpLocks/>
          </p:cNvCxnSpPr>
          <p:nvPr/>
        </p:nvCxnSpPr>
        <p:spPr>
          <a:xfrm flipH="1">
            <a:off x="8209281" y="1921524"/>
            <a:ext cx="563193" cy="172591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04FBAC08-9994-BD72-BEAE-FFEEED3E1B90}"/>
              </a:ext>
            </a:extLst>
          </p:cNvPr>
          <p:cNvCxnSpPr>
            <a:cxnSpLocks/>
          </p:cNvCxnSpPr>
          <p:nvPr/>
        </p:nvCxnSpPr>
        <p:spPr>
          <a:xfrm flipH="1">
            <a:off x="7799620" y="1931685"/>
            <a:ext cx="962112" cy="164971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9DADF4A9-37F6-511D-5D27-156431A123C9}"/>
              </a:ext>
            </a:extLst>
          </p:cNvPr>
          <p:cNvSpPr/>
          <p:nvPr/>
        </p:nvSpPr>
        <p:spPr>
          <a:xfrm rot="16200000">
            <a:off x="5992179" y="3338063"/>
            <a:ext cx="2843573" cy="830997"/>
          </a:xfrm>
          <a:prstGeom prst="rect">
            <a:avLst/>
          </a:prstGeom>
          <a:noFill/>
        </p:spPr>
        <p:txBody>
          <a:bodyPr wrap="square" lIns="91440" tIns="45720" rIns="91440" bIns="45720">
            <a:spAutoFit/>
          </a:bodyPr>
          <a:lstStyle/>
          <a:p>
            <a:pPr algn="ctr"/>
            <a:r>
              <a:rPr lang="en-US" sz="2400" b="1" spc="50">
                <a:ln w="9525" cmpd="sng">
                  <a:noFill/>
                  <a:prstDash val="solid"/>
                </a:ln>
                <a:solidFill>
                  <a:srgbClr val="E75F61"/>
                </a:solidFill>
                <a:effectLst>
                  <a:glow rad="228600">
                    <a:schemeClr val="accent1">
                      <a:satMod val="175000"/>
                      <a:alpha val="40000"/>
                    </a:schemeClr>
                  </a:glow>
                </a:effectLst>
                <a:latin typeface="Arial" panose="020B0604020202020204" pitchFamily="34" charset="0"/>
                <a:cs typeface="Arial" panose="020B0604020202020204" pitchFamily="34" charset="0"/>
              </a:rPr>
              <a:t>Effective</a:t>
            </a:r>
            <a:r>
              <a:rPr lang="en-US" sz="2400" b="1" spc="50">
                <a:ln w="9525" cmpd="sng">
                  <a:noFill/>
                  <a:prstDash val="solid"/>
                </a:ln>
                <a:solidFill>
                  <a:srgbClr val="E75F61"/>
                </a:solidFill>
                <a:effectLst>
                  <a:glow rad="38100">
                    <a:schemeClr val="accent1">
                      <a:alpha val="40000"/>
                    </a:schemeClr>
                  </a:glow>
                </a:effectLst>
                <a:latin typeface="Arial" panose="020B0604020202020204" pitchFamily="34" charset="0"/>
                <a:cs typeface="Arial" panose="020B0604020202020204" pitchFamily="34" charset="0"/>
              </a:rPr>
              <a:t> </a:t>
            </a:r>
            <a:r>
              <a:rPr lang="en-US" sz="2400" b="1" spc="50">
                <a:ln w="9525" cmpd="sng">
                  <a:noFill/>
                  <a:prstDash val="solid"/>
                </a:ln>
                <a:solidFill>
                  <a:srgbClr val="E75F61"/>
                </a:solidFill>
                <a:effectLst>
                  <a:glow rad="228600">
                    <a:schemeClr val="accent1">
                      <a:satMod val="175000"/>
                      <a:alpha val="40000"/>
                    </a:schemeClr>
                  </a:glow>
                </a:effectLst>
                <a:latin typeface="Arial" panose="020B0604020202020204" pitchFamily="34" charset="0"/>
                <a:cs typeface="Arial" panose="020B0604020202020204" pitchFamily="34" charset="0"/>
              </a:rPr>
              <a:t>Questioning</a:t>
            </a:r>
          </a:p>
        </p:txBody>
      </p:sp>
    </p:spTree>
    <p:extLst>
      <p:ext uri="{BB962C8B-B14F-4D97-AF65-F5344CB8AC3E}">
        <p14:creationId xmlns:p14="http://schemas.microsoft.com/office/powerpoint/2010/main" val="4084219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2|3"/>
</p:tagLst>
</file>

<file path=ppt/tags/tag2.xml><?xml version="1.0" encoding="utf-8"?>
<p:tagLst xmlns:a="http://schemas.openxmlformats.org/drawingml/2006/main" xmlns:r="http://schemas.openxmlformats.org/officeDocument/2006/relationships" xmlns:p="http://schemas.openxmlformats.org/presentationml/2006/main">
  <p:tag name="TIMING" val="|2.9|5.2|10.8|7.2"/>
</p:tagLst>
</file>

<file path=ppt/tags/tag3.xml><?xml version="1.0" encoding="utf-8"?>
<p:tagLst xmlns:a="http://schemas.openxmlformats.org/drawingml/2006/main" xmlns:r="http://schemas.openxmlformats.org/officeDocument/2006/relationships" xmlns:p="http://schemas.openxmlformats.org/presentationml/2006/main">
  <p:tag name="TIMING" val="|3.8|8.4"/>
</p:tagLst>
</file>

<file path=ppt/tags/tag4.xml><?xml version="1.0" encoding="utf-8"?>
<p:tagLst xmlns:a="http://schemas.openxmlformats.org/drawingml/2006/main" xmlns:r="http://schemas.openxmlformats.org/officeDocument/2006/relationships" xmlns:p="http://schemas.openxmlformats.org/presentationml/2006/main">
  <p:tag name="TIMING" val="|1.6|6|2.3|2.8|2.3|3.5"/>
</p:tagLst>
</file>

<file path=ppt/tags/tag5.xml><?xml version="1.0" encoding="utf-8"?>
<p:tagLst xmlns:a="http://schemas.openxmlformats.org/drawingml/2006/main" xmlns:r="http://schemas.openxmlformats.org/officeDocument/2006/relationships" xmlns:p="http://schemas.openxmlformats.org/presentationml/2006/main">
  <p:tag name="TIMING" val="|2.4|1.9|1.6|1.3|3.5"/>
</p:tagLst>
</file>

<file path=ppt/tags/tag6.xml><?xml version="1.0" encoding="utf-8"?>
<p:tagLst xmlns:a="http://schemas.openxmlformats.org/drawingml/2006/main" xmlns:r="http://schemas.openxmlformats.org/officeDocument/2006/relationships" xmlns:p="http://schemas.openxmlformats.org/presentationml/2006/main">
  <p:tag name="TIMING" val="|16.1"/>
</p:tagLst>
</file>

<file path=ppt/tags/tag7.xml><?xml version="1.0" encoding="utf-8"?>
<p:tagLst xmlns:a="http://schemas.openxmlformats.org/drawingml/2006/main" xmlns:r="http://schemas.openxmlformats.org/officeDocument/2006/relationships" xmlns:p="http://schemas.openxmlformats.org/presentationml/2006/main">
  <p:tag name="TIMING" val="|23.4|2.7|2.3|7.5"/>
</p:tagLst>
</file>

<file path=ppt/tags/tag8.xml><?xml version="1.0" encoding="utf-8"?>
<p:tagLst xmlns:a="http://schemas.openxmlformats.org/drawingml/2006/main" xmlns:r="http://schemas.openxmlformats.org/officeDocument/2006/relationships" xmlns:p="http://schemas.openxmlformats.org/presentationml/2006/main">
  <p:tag name="TIMING" val="|10.4|6.7|5.7|2.3|2.4"/>
</p:tagLst>
</file>

<file path=ppt/tags/tag9.xml><?xml version="1.0" encoding="utf-8"?>
<p:tagLst xmlns:a="http://schemas.openxmlformats.org/drawingml/2006/main" xmlns:r="http://schemas.openxmlformats.org/officeDocument/2006/relationships" xmlns:p="http://schemas.openxmlformats.org/presentationml/2006/main">
  <p:tag name="TIMING" val="|13.2"/>
</p:tagLst>
</file>

<file path=ppt/theme/theme1.xml><?xml version="1.0" encoding="utf-8"?>
<a:theme xmlns:a="http://schemas.openxmlformats.org/drawingml/2006/main" name="Oide blue theme_mark_state gold_state green_whit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ptx" id="{C5A06A77-7294-465F-AE37-720F180271B2}" vid="{E036CE79-CD5E-4BD1-9A13-1D262CF54053}"/>
    </a:ext>
  </a:extLst>
</a:theme>
</file>

<file path=ppt/theme/theme2.xml><?xml version="1.0" encoding="utf-8"?>
<a:theme xmlns:a="http://schemas.openxmlformats.org/drawingml/2006/main" name="Oide 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ptx" id="{C5A06A77-7294-465F-AE37-720F180271B2}" vid="{41CBA32D-9633-4CED-B611-F105E3FD3279}"/>
    </a:ext>
  </a:extLst>
</a:theme>
</file>

<file path=ppt/theme/theme3.xml><?xml version="1.0" encoding="utf-8"?>
<a:theme xmlns:a="http://schemas.openxmlformats.org/drawingml/2006/main" name="1_Oide 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ptx" id="{C5A06A77-7294-465F-AE37-720F180271B2}" vid="{41CBA32D-9633-4CED-B611-F105E3FD3279}"/>
    </a:ext>
  </a:extLst>
</a:theme>
</file>

<file path=ppt/theme/theme4.xml><?xml version="1.0" encoding="utf-8"?>
<a:theme xmlns:a="http://schemas.openxmlformats.org/drawingml/2006/main" name="1_Oide blue theme_mark_state gold_state green_whit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ptx" id="{C5A06A77-7294-465F-AE37-720F180271B2}" vid="{E036CE79-CD5E-4BD1-9A13-1D262CF5405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1592</Words>
  <Application>Microsoft Office PowerPoint</Application>
  <PresentationFormat>Widescreen</PresentationFormat>
  <Paragraphs>338</Paragraphs>
  <Slides>58</Slides>
  <Notes>58</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58</vt:i4>
      </vt:variant>
    </vt:vector>
  </HeadingPairs>
  <TitlesOfParts>
    <vt:vector size="66" baseType="lpstr">
      <vt:lpstr>Arial</vt:lpstr>
      <vt:lpstr>Arial Body</vt:lpstr>
      <vt:lpstr>Calibri</vt:lpstr>
      <vt:lpstr>Wingdings</vt:lpstr>
      <vt:lpstr>Oide blue theme_mark_state gold_state green_white tagline</vt:lpstr>
      <vt:lpstr>Oide title slides</vt:lpstr>
      <vt:lpstr>1_Oide title slides</vt:lpstr>
      <vt:lpstr>1_Oide blue theme_mark_state gold_state green_white tagline</vt:lpstr>
      <vt:lpstr>Junior Cycle Science  Online CPD Workshop  2022-2023</vt:lpstr>
      <vt:lpstr>Learning Intentions</vt:lpstr>
      <vt:lpstr>Can you match the material to its source in Ireland?</vt:lpstr>
      <vt:lpstr>Learning Intention</vt:lpstr>
      <vt:lpstr>Assessment and Learning</vt:lpstr>
      <vt:lpstr>Dylan Wiliam Quote </vt:lpstr>
      <vt:lpstr>Assessment and Learning in Science</vt:lpstr>
      <vt:lpstr>Learning Intention</vt:lpstr>
      <vt:lpstr>Assessment and Learning</vt:lpstr>
      <vt:lpstr>NCCA, Effective Questioning, 2015, p. 5</vt:lpstr>
      <vt:lpstr>PowerPoint Presentation</vt:lpstr>
      <vt:lpstr>Sample Unit of Learning</vt:lpstr>
      <vt:lpstr>Constructing Effective Questions</vt:lpstr>
      <vt:lpstr>PowerPoint Presentation</vt:lpstr>
      <vt:lpstr>Hexagonal Thinking</vt:lpstr>
      <vt:lpstr>Hexagonal Thinking</vt:lpstr>
      <vt:lpstr>PowerPoint Presentation</vt:lpstr>
      <vt:lpstr>Learning Intention</vt:lpstr>
      <vt:lpstr>Sample Unit of Learning</vt:lpstr>
      <vt:lpstr>PowerPoint Presentation</vt:lpstr>
      <vt:lpstr>Strategies for Student Learning</vt:lpstr>
      <vt:lpstr>PowerPoint Presentation</vt:lpstr>
      <vt:lpstr>Material Stimuli</vt:lpstr>
      <vt:lpstr>PowerPoint Presentation</vt:lpstr>
      <vt:lpstr>Assessment and Learning</vt:lpstr>
      <vt:lpstr>PowerPoint Presentation</vt:lpstr>
      <vt:lpstr>Focus of Learning</vt:lpstr>
      <vt:lpstr>PowerPoint Presentation</vt:lpstr>
      <vt:lpstr>Creating an Assessment </vt:lpstr>
      <vt:lpstr>Creating an Assessment</vt:lpstr>
      <vt:lpstr>Collaboration and the Framework</vt:lpstr>
      <vt:lpstr>Supporting the Process</vt:lpstr>
      <vt:lpstr>Looking at Our School (LAOS) 2022</vt:lpstr>
      <vt:lpstr>PowerPoint Presentation</vt:lpstr>
      <vt:lpstr>Learning Intention</vt:lpstr>
      <vt:lpstr>What are Level 2 Learning Programmes?</vt:lpstr>
      <vt:lpstr>What are Level 2 Learning Programmes?</vt:lpstr>
      <vt:lpstr>Working with L2LPs –  a Collaborative Journey</vt:lpstr>
      <vt:lpstr>Assessment in a Science Classroom</vt:lpstr>
      <vt:lpstr>PowerPoint Presentation</vt:lpstr>
      <vt:lpstr>Scientific Method - Scientific Inquiry</vt:lpstr>
      <vt:lpstr>PowerPoint Presentation</vt:lpstr>
      <vt:lpstr>Investigating in Science</vt:lpstr>
      <vt:lpstr>Investigations in the Science Classroom</vt:lpstr>
      <vt:lpstr>Inquiry Continuum</vt:lpstr>
      <vt:lpstr>Approaches to Inquiry</vt:lpstr>
      <vt:lpstr>Phenomenon Based Inquiry</vt:lpstr>
      <vt:lpstr>Breakout Room Instructions</vt:lpstr>
      <vt:lpstr>Priority Learning Units</vt:lpstr>
      <vt:lpstr>L2LP in the Science Classroom</vt:lpstr>
      <vt:lpstr>Inquiry and L2LP</vt:lpstr>
      <vt:lpstr>Including the Students Engaging in an L2LP in the Mainstream Classroom</vt:lpstr>
      <vt:lpstr>Including Students Engaging in an L2LP</vt:lpstr>
      <vt:lpstr>Methods of Gathering Evidence (L2LP)</vt:lpstr>
      <vt:lpstr>Portfolio (L2LP)</vt:lpstr>
      <vt:lpstr>Gathering Evidence of Learning (L2LP)</vt:lpstr>
      <vt:lpstr>Learning Intention</vt:lpstr>
      <vt:lpstr>Supporting the Process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2023-12-15T13:09:10Z</dcterms:created>
  <dcterms:modified xsi:type="dcterms:W3CDTF">2023-12-15T13:48:03Z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1756428-4d52-4035-8892-3fe934e1c91d_Enabled">
    <vt:lpwstr>true</vt:lpwstr>
  </property>
  <property fmtid="{D5CDD505-2E9C-101B-9397-08002B2CF9AE}" pid="3" name="MSIP_Label_d1756428-4d52-4035-8892-3fe934e1c91d_SetDate">
    <vt:lpwstr>2023-12-15T13:09:51Z</vt:lpwstr>
  </property>
  <property fmtid="{D5CDD505-2E9C-101B-9397-08002B2CF9AE}" pid="4" name="MSIP_Label_d1756428-4d52-4035-8892-3fe934e1c91d_Method">
    <vt:lpwstr>Standard</vt:lpwstr>
  </property>
  <property fmtid="{D5CDD505-2E9C-101B-9397-08002B2CF9AE}" pid="5" name="MSIP_Label_d1756428-4d52-4035-8892-3fe934e1c91d_Name">
    <vt:lpwstr>defa4170-0d19-0005-0004-bc88714345d2</vt:lpwstr>
  </property>
  <property fmtid="{D5CDD505-2E9C-101B-9397-08002B2CF9AE}" pid="6" name="MSIP_Label_d1756428-4d52-4035-8892-3fe934e1c91d_SiteId">
    <vt:lpwstr>a37bb191-a98b-4c55-a0b0-f9ab5f345e6d</vt:lpwstr>
  </property>
  <property fmtid="{D5CDD505-2E9C-101B-9397-08002B2CF9AE}" pid="7" name="MSIP_Label_d1756428-4d52-4035-8892-3fe934e1c91d_ActionId">
    <vt:lpwstr>386fd6b9-42d4-42bc-a23d-5d6e1bd947bb</vt:lpwstr>
  </property>
  <property fmtid="{D5CDD505-2E9C-101B-9397-08002B2CF9AE}" pid="8" name="MSIP_Label_d1756428-4d52-4035-8892-3fe934e1c91d_ContentBits">
    <vt:lpwstr>0</vt:lpwstr>
  </property>
</Properties>
</file>