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x="18288000" cy="10287000"/>
  <p:notesSz cx="6858000" cy="9144000"/>
  <p:embeddedFontLst>
    <p:embeddedFont>
      <p:font typeface="Childos Arabic Bold" charset="1" panose="00000800000000000000"/>
      <p:regular r:id="rId61"/>
    </p:embeddedFont>
    <p:embeddedFont>
      <p:font typeface="Canva Sans Bold" charset="1" panose="020B0803030501040103"/>
      <p:regular r:id="rId62"/>
    </p:embeddedFont>
    <p:embeddedFont>
      <p:font typeface="Canva Sans" charset="1" panose="020B0503030501040103"/>
      <p:regular r:id="rId63"/>
    </p:embeddedFont>
    <p:embeddedFont>
      <p:font typeface="Arial Bold" charset="1" panose="020B0802020202020204"/>
      <p:regular r:id="rId64"/>
    </p:embeddedFont>
    <p:embeddedFont>
      <p:font typeface="Arial" charset="1" panose="020B0502020202020204"/>
      <p:regular r:id="rId65"/>
    </p:embeddedFont>
    <p:embeddedFont>
      <p:font typeface="Childos Arabic" charset="1" panose="00000500000000000000"/>
      <p:regular r:id="rId66"/>
    </p:embeddedFont>
    <p:embeddedFont>
      <p:font typeface="Nourd Bold" charset="1" panose="00000800000000000000"/>
      <p:regular r:id="rId67"/>
    </p:embeddedFont>
    <p:embeddedFont>
      <p:font typeface="KG Primary Penmanship" charset="1" panose="02000506000000020003"/>
      <p:regular r:id="rId68"/>
    </p:embeddedFont>
    <p:embeddedFont>
      <p:font typeface="Libre Franklin Light" charset="1" panose="00000400000000000000"/>
      <p:regular r:id="rId69"/>
    </p:embeddedFont>
    <p:embeddedFont>
      <p:font typeface="Fredoka" charset="1" panose="02000000000000000000"/>
      <p:regular r:id="rId70"/>
    </p:embeddedFont>
    <p:embeddedFont>
      <p:font typeface="Bobby Jones" charset="1" panose="0000000000000000000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2.png" Type="http://schemas.openxmlformats.org/officeDocument/2006/relationships/image"/><Relationship Id="rId5" Target="../media/image56.png" Type="http://schemas.openxmlformats.org/officeDocument/2006/relationships/image"/><Relationship Id="rId6" Target="../media/image57.svg" Type="http://schemas.openxmlformats.org/officeDocument/2006/relationships/image"/><Relationship Id="rId7" Target="https://www.youtube.com/watch?v=9RrOcpFCPl0"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2.png" Type="http://schemas.openxmlformats.org/officeDocument/2006/relationships/image"/><Relationship Id="rId5" Target="../media/image56.png" Type="http://schemas.openxmlformats.org/officeDocument/2006/relationships/image"/><Relationship Id="rId6" Target="../media/image57.svg" Type="http://schemas.openxmlformats.org/officeDocument/2006/relationships/image"/><Relationship Id="rId7" Target="../media/image58.png" Type="http://schemas.openxmlformats.org/officeDocument/2006/relationships/image"/><Relationship Id="rId8" Target="../media/image59.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30.png" Type="http://schemas.openxmlformats.org/officeDocument/2006/relationships/image"/><Relationship Id="rId8" Target="../media/image29.png" Type="http://schemas.openxmlformats.org/officeDocument/2006/relationships/image"/><Relationship Id="rId9"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6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3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3.png" Type="http://schemas.openxmlformats.org/officeDocument/2006/relationships/image"/><Relationship Id="rId8" Target="../media/image30.png" Type="http://schemas.openxmlformats.org/officeDocument/2006/relationships/image"/><Relationship Id="rId9" Target="../media/image2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30.png" Type="http://schemas.openxmlformats.org/officeDocument/2006/relationships/image"/><Relationship Id="rId8" Target="../media/image29.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3.png" Type="http://schemas.openxmlformats.org/officeDocument/2006/relationships/image"/><Relationship Id="rId8" Target="../media/image30.png" Type="http://schemas.openxmlformats.org/officeDocument/2006/relationships/image"/><Relationship Id="rId9" Target="../media/image2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3.png" Type="http://schemas.openxmlformats.org/officeDocument/2006/relationships/image"/><Relationship Id="rId7" Target="../media/image30.png" Type="http://schemas.openxmlformats.org/officeDocument/2006/relationships/image"/><Relationship Id="rId8" Target="../media/image2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21.png" Type="http://schemas.openxmlformats.org/officeDocument/2006/relationships/image"/><Relationship Id="rId12" Target="../media/image22.png" Type="http://schemas.openxmlformats.org/officeDocument/2006/relationships/image"/><Relationship Id="rId13" Target="../media/image23.png" Type="http://schemas.openxmlformats.org/officeDocument/2006/relationships/image"/><Relationship Id="rId14" Target="../media/image24.png" Type="http://schemas.openxmlformats.org/officeDocument/2006/relationships/image"/><Relationship Id="rId15" Target="../media/image25.svg" Type="http://schemas.openxmlformats.org/officeDocument/2006/relationships/image"/><Relationship Id="rId16" Target="../media/image26.png" Type="http://schemas.openxmlformats.org/officeDocument/2006/relationships/image"/><Relationship Id="rId17" Target="../media/image27.svg" Type="http://schemas.openxmlformats.org/officeDocument/2006/relationships/image"/><Relationship Id="rId18" Target="../media/image28.png" Type="http://schemas.openxmlformats.org/officeDocument/2006/relationships/image"/><Relationship Id="rId19" Target="../media/image29.png" Type="http://schemas.openxmlformats.org/officeDocument/2006/relationships/image"/><Relationship Id="rId2" Target="../media/image12.png" Type="http://schemas.openxmlformats.org/officeDocument/2006/relationships/image"/><Relationship Id="rId20" Target="../media/image30.png" Type="http://schemas.openxmlformats.org/officeDocument/2006/relationships/image"/><Relationship Id="rId21" Target="../media/image31.png" Type="http://schemas.openxmlformats.org/officeDocument/2006/relationships/image"/><Relationship Id="rId22" Target="../media/image32.sv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3.png" Type="http://schemas.openxmlformats.org/officeDocument/2006/relationships/image"/><Relationship Id="rId8" Target="../media/image30.png" Type="http://schemas.openxmlformats.org/officeDocument/2006/relationships/image"/><Relationship Id="rId9" Target="../media/image2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3.png" Type="http://schemas.openxmlformats.org/officeDocument/2006/relationships/image"/><Relationship Id="rId6" Target="../media/image30.png" Type="http://schemas.openxmlformats.org/officeDocument/2006/relationships/image"/><Relationship Id="rId7" Target="../media/image29.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3.png" Type="http://schemas.openxmlformats.org/officeDocument/2006/relationships/image"/><Relationship Id="rId8" Target="../media/image30.png" Type="http://schemas.openxmlformats.org/officeDocument/2006/relationships/image"/><Relationship Id="rId9" Target="../media/image2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3.png" Type="http://schemas.openxmlformats.org/officeDocument/2006/relationships/image"/><Relationship Id="rId8" Target="../media/image30.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61.png" Type="http://schemas.openxmlformats.org/officeDocument/2006/relationships/image"/><Relationship Id="rId7" Target="../media/image62.svg" Type="http://schemas.openxmlformats.org/officeDocument/2006/relationships/image"/><Relationship Id="rId8" Target="../media/image63.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63.jpeg" Type="http://schemas.openxmlformats.org/officeDocument/2006/relationships/image"/><Relationship Id="rId7" Target="../media/image6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69.png" Type="http://schemas.openxmlformats.org/officeDocument/2006/relationships/image"/><Relationship Id="rId7" Target="../media/image70.png" Type="http://schemas.openxmlformats.org/officeDocument/2006/relationships/image"/><Relationship Id="rId8" Target="../media/image71.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72.png" Type="http://schemas.openxmlformats.org/officeDocument/2006/relationships/image"/><Relationship Id="rId4" Target="../media/image73.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 Id="rId7" Target="https://wordwall.net/resource/79420104/meaitse%C3%A1il-an-dath" TargetMode="External" Type="http://schemas.openxmlformats.org/officeDocument/2006/relationships/hyperlink"/><Relationship Id="rId8" Target="https://wordwall.net/resource/79418723/c%C3%A9n-dath-at%C3%A1-air" TargetMode="External" Type="http://schemas.openxmlformats.org/officeDocument/2006/relationships/hyperlink"/></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75.png" Type="http://schemas.openxmlformats.org/officeDocument/2006/relationships/image"/><Relationship Id="rId4" Target="../media/image76.svg" Type="http://schemas.openxmlformats.org/officeDocument/2006/relationships/image"/><Relationship Id="rId5" Target="../media/image77.png" Type="http://schemas.openxmlformats.org/officeDocument/2006/relationships/image"/><Relationship Id="rId6" Target="../media/image78.png" Type="http://schemas.openxmlformats.org/officeDocument/2006/relationships/image"/><Relationship Id="rId7" Target="../media/image79.svg" Type="http://schemas.openxmlformats.org/officeDocument/2006/relationships/image"/><Relationship Id="rId8" Target="../media/image80.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65.pn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81.png" Type="http://schemas.openxmlformats.org/officeDocument/2006/relationships/image"/><Relationship Id="rId4" Target="../media/image82.svg" Type="http://schemas.openxmlformats.org/officeDocument/2006/relationships/image"/><Relationship Id="rId5" Target="../media/image85.png" Type="http://schemas.openxmlformats.org/officeDocument/2006/relationships/image"/><Relationship Id="rId6" Target="../media/image86.sv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2.svg" Type="http://schemas.openxmlformats.org/officeDocument/2006/relationships/image"/><Relationship Id="rId11" Target="../media/image85.png" Type="http://schemas.openxmlformats.org/officeDocument/2006/relationships/image"/><Relationship Id="rId12" Target="../media/image86.svg" Type="http://schemas.openxmlformats.org/officeDocument/2006/relationships/image"/><Relationship Id="rId13" Target="../media/image93.png" Type="http://schemas.openxmlformats.org/officeDocument/2006/relationships/image"/><Relationship Id="rId2" Target="../media/image81.png" Type="http://schemas.openxmlformats.org/officeDocument/2006/relationships/image"/><Relationship Id="rId3" Target="../media/image82.svg" Type="http://schemas.openxmlformats.org/officeDocument/2006/relationships/image"/><Relationship Id="rId4" Target="../media/image65.png" Type="http://schemas.openxmlformats.org/officeDocument/2006/relationships/image"/><Relationship Id="rId5" Target="../media/image89.pn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90.png" Type="http://schemas.openxmlformats.org/officeDocument/2006/relationships/image"/><Relationship Id="rId9" Target="../media/image9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94.png" Type="http://schemas.openxmlformats.org/officeDocument/2006/relationships/image"/><Relationship Id="rId5" Target="../media/image95.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93.png" Type="http://schemas.openxmlformats.org/officeDocument/2006/relationships/image"/><Relationship Id="rId5" Target="../media/image96.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 Id="rId3" Target="../media/image98.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99.png" Type="http://schemas.openxmlformats.org/officeDocument/2006/relationships/image"/><Relationship Id="rId5" Target="https://www.seideansi.ie/dep/files/connacht/An_Tusa_mo_Mhamai.html" TargetMode="External" Type="http://schemas.openxmlformats.org/officeDocument/2006/relationships/hyperlink"/><Relationship Id="rId6" Target="https://www.seideansi.ie/dep/files/connacht/Is_maith_liom.html"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338469" y="0"/>
            <a:ext cx="4141998" cy="3810639"/>
          </a:xfrm>
          <a:custGeom>
            <a:avLst/>
            <a:gdLst/>
            <a:ahLst/>
            <a:cxnLst/>
            <a:rect r="r" b="b" t="t" l="l"/>
            <a:pathLst>
              <a:path h="3810639" w="4141998">
                <a:moveTo>
                  <a:pt x="0" y="0"/>
                </a:moveTo>
                <a:lnTo>
                  <a:pt x="4141999" y="0"/>
                </a:lnTo>
                <a:lnTo>
                  <a:pt x="4141999" y="3810639"/>
                </a:lnTo>
                <a:lnTo>
                  <a:pt x="0" y="38106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684254" y="8276708"/>
            <a:ext cx="3741945" cy="1628847"/>
          </a:xfrm>
          <a:custGeom>
            <a:avLst/>
            <a:gdLst/>
            <a:ahLst/>
            <a:cxnLst/>
            <a:rect r="r" b="b" t="t" l="l"/>
            <a:pathLst>
              <a:path h="1628847" w="3741945">
                <a:moveTo>
                  <a:pt x="0" y="0"/>
                </a:moveTo>
                <a:lnTo>
                  <a:pt x="3741945" y="0"/>
                </a:lnTo>
                <a:lnTo>
                  <a:pt x="3741945" y="1628847"/>
                </a:lnTo>
                <a:lnTo>
                  <a:pt x="0" y="1628847"/>
                </a:lnTo>
                <a:lnTo>
                  <a:pt x="0" y="0"/>
                </a:lnTo>
                <a:close/>
              </a:path>
            </a:pathLst>
          </a:custGeom>
          <a:blipFill>
            <a:blip r:embed="rId5"/>
            <a:stretch>
              <a:fillRect l="0" t="0" r="0" b="0"/>
            </a:stretch>
          </a:blipFill>
        </p:spPr>
      </p:sp>
      <p:sp>
        <p:nvSpPr>
          <p:cNvPr name="Freeform 5" id="5"/>
          <p:cNvSpPr/>
          <p:nvPr/>
        </p:nvSpPr>
        <p:spPr>
          <a:xfrm flipH="false" flipV="false" rot="0">
            <a:off x="9963394" y="8276708"/>
            <a:ext cx="2693631" cy="1644709"/>
          </a:xfrm>
          <a:custGeom>
            <a:avLst/>
            <a:gdLst/>
            <a:ahLst/>
            <a:cxnLst/>
            <a:rect r="r" b="b" t="t" l="l"/>
            <a:pathLst>
              <a:path h="1644709" w="2693631">
                <a:moveTo>
                  <a:pt x="0" y="0"/>
                </a:moveTo>
                <a:lnTo>
                  <a:pt x="2693631" y="0"/>
                </a:lnTo>
                <a:lnTo>
                  <a:pt x="2693631" y="1644709"/>
                </a:lnTo>
                <a:lnTo>
                  <a:pt x="0" y="1644709"/>
                </a:lnTo>
                <a:lnTo>
                  <a:pt x="0" y="0"/>
                </a:lnTo>
                <a:close/>
              </a:path>
            </a:pathLst>
          </a:custGeom>
          <a:blipFill>
            <a:blip r:embed="rId6"/>
            <a:stretch>
              <a:fillRect l="0" t="0" r="0" b="0"/>
            </a:stretch>
          </a:blipFill>
        </p:spPr>
      </p:sp>
      <p:sp>
        <p:nvSpPr>
          <p:cNvPr name="Freeform 6" id="6"/>
          <p:cNvSpPr/>
          <p:nvPr/>
        </p:nvSpPr>
        <p:spPr>
          <a:xfrm flipH="false" flipV="false" rot="0">
            <a:off x="338469" y="4895161"/>
            <a:ext cx="4082892" cy="4082892"/>
          </a:xfrm>
          <a:custGeom>
            <a:avLst/>
            <a:gdLst/>
            <a:ahLst/>
            <a:cxnLst/>
            <a:rect r="r" b="b" t="t" l="l"/>
            <a:pathLst>
              <a:path h="4082892" w="4082892">
                <a:moveTo>
                  <a:pt x="0" y="0"/>
                </a:moveTo>
                <a:lnTo>
                  <a:pt x="4082892" y="0"/>
                </a:lnTo>
                <a:lnTo>
                  <a:pt x="4082892" y="4082892"/>
                </a:lnTo>
                <a:lnTo>
                  <a:pt x="0" y="40828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4120234" y="485548"/>
            <a:ext cx="2971685" cy="2336487"/>
          </a:xfrm>
          <a:custGeom>
            <a:avLst/>
            <a:gdLst/>
            <a:ahLst/>
            <a:cxnLst/>
            <a:rect r="r" b="b" t="t" l="l"/>
            <a:pathLst>
              <a:path h="2336487" w="2971685">
                <a:moveTo>
                  <a:pt x="0" y="0"/>
                </a:moveTo>
                <a:lnTo>
                  <a:pt x="2971686" y="0"/>
                </a:lnTo>
                <a:lnTo>
                  <a:pt x="2971686" y="2336488"/>
                </a:lnTo>
                <a:lnTo>
                  <a:pt x="0" y="233648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4850345" y="1425192"/>
            <a:ext cx="8782114" cy="4801238"/>
          </a:xfrm>
          <a:prstGeom prst="rect">
            <a:avLst/>
          </a:prstGeom>
        </p:spPr>
        <p:txBody>
          <a:bodyPr anchor="t" rtlCol="false" tIns="0" lIns="0" bIns="0" rIns="0">
            <a:spAutoFit/>
          </a:bodyPr>
          <a:lstStyle/>
          <a:p>
            <a:pPr algn="ctr">
              <a:lnSpc>
                <a:spcPts val="11199"/>
              </a:lnSpc>
            </a:pPr>
            <a:r>
              <a:rPr lang="en-US" sz="7999" b="true">
                <a:solidFill>
                  <a:srgbClr val="028FD6"/>
                </a:solidFill>
                <a:latin typeface="Childos Arabic Bold"/>
                <a:ea typeface="Childos Arabic Bold"/>
                <a:cs typeface="Childos Arabic Bold"/>
                <a:sym typeface="Childos Arabic Bold"/>
              </a:rPr>
              <a:t>CORPOIDEACHAS </a:t>
            </a:r>
          </a:p>
          <a:p>
            <a:pPr algn="ctr">
              <a:lnSpc>
                <a:spcPts val="6579"/>
              </a:lnSpc>
            </a:pPr>
            <a:r>
              <a:rPr lang="en-US" sz="4699" b="true">
                <a:solidFill>
                  <a:srgbClr val="000000"/>
                </a:solidFill>
                <a:latin typeface="Childos Arabic Bold"/>
                <a:ea typeface="Childos Arabic Bold"/>
                <a:cs typeface="Childos Arabic Bold"/>
                <a:sym typeface="Childos Arabic Bold"/>
              </a:rPr>
              <a:t>Naíonáin: </a:t>
            </a:r>
            <a:r>
              <a:rPr lang="en-US" sz="4699" b="true">
                <a:solidFill>
                  <a:srgbClr val="000000"/>
                </a:solidFill>
                <a:latin typeface="Childos Arabic Bold"/>
                <a:ea typeface="Childos Arabic Bold"/>
                <a:cs typeface="Childos Arabic Bold"/>
                <a:sym typeface="Childos Arabic Bold"/>
              </a:rPr>
              <a:t>Ceacht 1</a:t>
            </a:r>
          </a:p>
          <a:p>
            <a:pPr algn="ctr">
              <a:lnSpc>
                <a:spcPts val="6579"/>
              </a:lnSpc>
            </a:pPr>
            <a:r>
              <a:rPr lang="en-US" sz="4699" b="true">
                <a:solidFill>
                  <a:srgbClr val="000000"/>
                </a:solidFill>
                <a:latin typeface="Childos Arabic Bold"/>
                <a:ea typeface="Childos Arabic Bold"/>
                <a:cs typeface="Childos Arabic Bold"/>
                <a:sym typeface="Childos Arabic Bold"/>
              </a:rPr>
              <a:t>Snáithe: Gníomhaíochtaí lasmuigh &amp; gníomhaíochtaí eachtraíochta Snáithaonad: Treodóireacht</a:t>
            </a:r>
          </a:p>
        </p:txBody>
      </p:sp>
      <p:sp>
        <p:nvSpPr>
          <p:cNvPr name="Freeform 9" id="9"/>
          <p:cNvSpPr/>
          <p:nvPr/>
        </p:nvSpPr>
        <p:spPr>
          <a:xfrm flipH="false" flipV="false" rot="0">
            <a:off x="13632458" y="3810639"/>
            <a:ext cx="4444112" cy="5961614"/>
          </a:xfrm>
          <a:custGeom>
            <a:avLst/>
            <a:gdLst/>
            <a:ahLst/>
            <a:cxnLst/>
            <a:rect r="r" b="b" t="t" l="l"/>
            <a:pathLst>
              <a:path h="5961614" w="4444112">
                <a:moveTo>
                  <a:pt x="0" y="0"/>
                </a:moveTo>
                <a:lnTo>
                  <a:pt x="4444113" y="0"/>
                </a:lnTo>
                <a:lnTo>
                  <a:pt x="4444113" y="5961614"/>
                </a:lnTo>
                <a:lnTo>
                  <a:pt x="0" y="59616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505578" y="2057400"/>
            <a:ext cx="12753722" cy="8044802"/>
            <a:chOff x="0" y="0"/>
            <a:chExt cx="3359005" cy="2118796"/>
          </a:xfrm>
        </p:grpSpPr>
        <p:sp>
          <p:nvSpPr>
            <p:cNvPr name="Freeform 6" id="6"/>
            <p:cNvSpPr/>
            <p:nvPr/>
          </p:nvSpPr>
          <p:spPr>
            <a:xfrm flipH="false" flipV="false" rot="0">
              <a:off x="0" y="0"/>
              <a:ext cx="3359005" cy="2118796"/>
            </a:xfrm>
            <a:custGeom>
              <a:avLst/>
              <a:gdLst/>
              <a:ahLst/>
              <a:cxnLst/>
              <a:rect r="r" b="b" t="t" l="l"/>
              <a:pathLst>
                <a:path h="2118796" w="3359005">
                  <a:moveTo>
                    <a:pt x="30959" y="0"/>
                  </a:moveTo>
                  <a:lnTo>
                    <a:pt x="3328046" y="0"/>
                  </a:lnTo>
                  <a:cubicBezTo>
                    <a:pt x="3336257" y="0"/>
                    <a:pt x="3344132" y="3262"/>
                    <a:pt x="3349937" y="9068"/>
                  </a:cubicBezTo>
                  <a:cubicBezTo>
                    <a:pt x="3355743" y="14873"/>
                    <a:pt x="3359005" y="22748"/>
                    <a:pt x="3359005" y="30959"/>
                  </a:cubicBezTo>
                  <a:lnTo>
                    <a:pt x="3359005" y="2087837"/>
                  </a:lnTo>
                  <a:cubicBezTo>
                    <a:pt x="3359005" y="2096048"/>
                    <a:pt x="3355743" y="2103922"/>
                    <a:pt x="3349937" y="2109728"/>
                  </a:cubicBezTo>
                  <a:cubicBezTo>
                    <a:pt x="3344132" y="2115534"/>
                    <a:pt x="3336257" y="2118796"/>
                    <a:pt x="3328046" y="2118796"/>
                  </a:cubicBezTo>
                  <a:lnTo>
                    <a:pt x="30959" y="2118796"/>
                  </a:lnTo>
                  <a:cubicBezTo>
                    <a:pt x="22748" y="2118796"/>
                    <a:pt x="14873" y="2115534"/>
                    <a:pt x="9068" y="2109728"/>
                  </a:cubicBezTo>
                  <a:cubicBezTo>
                    <a:pt x="3262" y="2103922"/>
                    <a:pt x="0" y="2096048"/>
                    <a:pt x="0" y="2087837"/>
                  </a:cubicBezTo>
                  <a:lnTo>
                    <a:pt x="0" y="30959"/>
                  </a:lnTo>
                  <a:cubicBezTo>
                    <a:pt x="0" y="22748"/>
                    <a:pt x="3262" y="14873"/>
                    <a:pt x="9068" y="9068"/>
                  </a:cubicBezTo>
                  <a:cubicBezTo>
                    <a:pt x="14873" y="3262"/>
                    <a:pt x="22748" y="0"/>
                    <a:pt x="30959" y="0"/>
                  </a:cubicBezTo>
                  <a:close/>
                </a:path>
              </a:pathLst>
            </a:custGeom>
            <a:solidFill>
              <a:srgbClr val="FFFFFF"/>
            </a:solidFill>
            <a:ln w="161925" cap="rnd">
              <a:solidFill>
                <a:srgbClr val="000000"/>
              </a:solidFill>
              <a:prstDash val="solid"/>
              <a:round/>
            </a:ln>
          </p:spPr>
        </p:sp>
        <p:sp>
          <p:nvSpPr>
            <p:cNvPr name="TextBox 7" id="7"/>
            <p:cNvSpPr txBox="true"/>
            <p:nvPr/>
          </p:nvSpPr>
          <p:spPr>
            <a:xfrm>
              <a:off x="0" y="-38100"/>
              <a:ext cx="3359005" cy="215689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3965790" y="2098668"/>
            <a:ext cx="10948068" cy="7819391"/>
          </a:xfrm>
          <a:prstGeom prst="rect">
            <a:avLst/>
          </a:prstGeom>
        </p:spPr>
        <p:txBody>
          <a:bodyPr anchor="t" rtlCol="false" tIns="0" lIns="0" bIns="0" rIns="0">
            <a:spAutoFit/>
          </a:bodyPr>
          <a:lstStyle/>
          <a:p>
            <a:pPr algn="ctr" marL="0" indent="0" lvl="0">
              <a:lnSpc>
                <a:spcPts val="6859"/>
              </a:lnSpc>
              <a:spcBef>
                <a:spcPct val="0"/>
              </a:spcBef>
            </a:pPr>
          </a:p>
          <a:p>
            <a:pPr algn="ctr" marL="0" indent="0" lvl="0">
              <a:lnSpc>
                <a:spcPts val="6859"/>
              </a:lnSpc>
              <a:spcBef>
                <a:spcPct val="0"/>
              </a:spcBef>
            </a:pPr>
            <a:r>
              <a:rPr lang="en-US" sz="4899" strike="noStrike" u="sng">
                <a:solidFill>
                  <a:srgbClr val="FF3131"/>
                </a:solidFill>
                <a:latin typeface="Childos Arabic"/>
                <a:ea typeface="Childos Arabic"/>
                <a:cs typeface="Childos Arabic"/>
                <a:sym typeface="Childos Arabic"/>
              </a:rPr>
              <a:t>Dearg</a:t>
            </a:r>
            <a:r>
              <a:rPr lang="en-US" sz="4899" strike="noStrike" u="sng">
                <a:solidFill>
                  <a:srgbClr val="000000"/>
                </a:solidFill>
                <a:latin typeface="Childos Arabic"/>
                <a:ea typeface="Childos Arabic"/>
                <a:cs typeface="Childos Arabic"/>
                <a:sym typeface="Childos Arabic"/>
              </a:rPr>
              <a:t> agus </a:t>
            </a:r>
            <a:r>
              <a:rPr lang="en-US" sz="4899" strike="noStrike" u="sng">
                <a:solidFill>
                  <a:srgbClr val="2A8F26"/>
                </a:solidFill>
                <a:latin typeface="Childos Arabic"/>
                <a:ea typeface="Childos Arabic"/>
                <a:cs typeface="Childos Arabic"/>
                <a:sym typeface="Childos Arabic"/>
              </a:rPr>
              <a:t>glas</a:t>
            </a:r>
            <a:r>
              <a:rPr lang="en-US" sz="4899" strike="noStrike" u="sng">
                <a:solidFill>
                  <a:srgbClr val="000000"/>
                </a:solidFill>
                <a:latin typeface="Childos Arabic"/>
                <a:ea typeface="Childos Arabic"/>
                <a:cs typeface="Childos Arabic"/>
                <a:sym typeface="Childos Arabic"/>
              </a:rPr>
              <a:t> </a:t>
            </a:r>
          </a:p>
          <a:p>
            <a:pPr algn="ctr" marL="0" indent="0" lvl="0">
              <a:lnSpc>
                <a:spcPts val="6859"/>
              </a:lnSpc>
              <a:spcBef>
                <a:spcPct val="0"/>
              </a:spcBef>
            </a:pPr>
            <a:r>
              <a:rPr lang="en-US" sz="4899" strike="noStrike" u="sng">
                <a:solidFill>
                  <a:srgbClr val="3875C4"/>
                </a:solidFill>
                <a:latin typeface="Childos Arabic"/>
                <a:ea typeface="Childos Arabic"/>
                <a:cs typeface="Childos Arabic"/>
                <a:sym typeface="Childos Arabic"/>
              </a:rPr>
              <a:t>Gorm</a:t>
            </a:r>
            <a:r>
              <a:rPr lang="en-US" sz="4899" strike="noStrike" u="sng">
                <a:solidFill>
                  <a:srgbClr val="000000"/>
                </a:solidFill>
                <a:latin typeface="Childos Arabic"/>
                <a:ea typeface="Childos Arabic"/>
                <a:cs typeface="Childos Arabic"/>
                <a:sym typeface="Childos Arabic"/>
              </a:rPr>
              <a:t> agus </a:t>
            </a:r>
            <a:r>
              <a:rPr lang="en-US" sz="4899" strike="noStrike" u="sng">
                <a:solidFill>
                  <a:srgbClr val="FFD13D"/>
                </a:solidFill>
                <a:latin typeface="Childos Arabic"/>
                <a:ea typeface="Childos Arabic"/>
                <a:cs typeface="Childos Arabic"/>
                <a:sym typeface="Childos Arabic"/>
              </a:rPr>
              <a:t>buí</a:t>
            </a:r>
          </a:p>
          <a:p>
            <a:pPr algn="ctr" marL="0" indent="0" lvl="0">
              <a:lnSpc>
                <a:spcPts val="6859"/>
              </a:lnSpc>
              <a:spcBef>
                <a:spcPct val="0"/>
              </a:spcBef>
            </a:pPr>
            <a:r>
              <a:rPr lang="en-US" sz="4899" strike="noStrike" u="sng">
                <a:solidFill>
                  <a:srgbClr val="000000"/>
                </a:solidFill>
                <a:latin typeface="Childos Arabic"/>
                <a:ea typeface="Childos Arabic"/>
                <a:cs typeface="Childos Arabic"/>
                <a:sym typeface="Childos Arabic"/>
              </a:rPr>
              <a:t> Féach sa spéir -</a:t>
            </a:r>
          </a:p>
          <a:p>
            <a:pPr algn="ctr" marL="0" indent="0" lvl="0">
              <a:lnSpc>
                <a:spcPts val="6859"/>
              </a:lnSpc>
              <a:spcBef>
                <a:spcPct val="0"/>
              </a:spcBef>
            </a:pPr>
            <a:r>
              <a:rPr lang="en-US" sz="4899" strike="noStrike" u="sng">
                <a:solidFill>
                  <a:srgbClr val="000000"/>
                </a:solidFill>
                <a:latin typeface="Childos Arabic"/>
                <a:ea typeface="Childos Arabic"/>
                <a:cs typeface="Childos Arabic"/>
                <a:sym typeface="Childos Arabic"/>
              </a:rPr>
              <a:t> An bogha báistí.</a:t>
            </a:r>
          </a:p>
          <a:p>
            <a:pPr algn="ctr" marL="0" indent="0" lvl="0">
              <a:lnSpc>
                <a:spcPts val="6859"/>
              </a:lnSpc>
              <a:spcBef>
                <a:spcPct val="0"/>
              </a:spcBef>
            </a:pPr>
            <a:r>
              <a:rPr lang="en-US" sz="4899" strike="noStrike" u="sng">
                <a:solidFill>
                  <a:srgbClr val="000000"/>
                </a:solidFill>
                <a:latin typeface="Childos Arabic"/>
                <a:ea typeface="Childos Arabic"/>
                <a:cs typeface="Childos Arabic"/>
                <a:sym typeface="Childos Arabic"/>
              </a:rPr>
              <a:t>Ag ceann an bhogha </a:t>
            </a:r>
          </a:p>
          <a:p>
            <a:pPr algn="ctr" marL="0" indent="0" lvl="0">
              <a:lnSpc>
                <a:spcPts val="6859"/>
              </a:lnSpc>
              <a:spcBef>
                <a:spcPct val="0"/>
              </a:spcBef>
            </a:pPr>
            <a:r>
              <a:rPr lang="en-US" sz="4899" strike="noStrike" u="sng">
                <a:solidFill>
                  <a:srgbClr val="000000"/>
                </a:solidFill>
                <a:latin typeface="Childos Arabic"/>
                <a:ea typeface="Childos Arabic"/>
                <a:cs typeface="Childos Arabic"/>
                <a:sym typeface="Childos Arabic"/>
              </a:rPr>
              <a:t>Tá pota breá mór </a:t>
            </a:r>
          </a:p>
          <a:p>
            <a:pPr algn="ctr" marL="0" indent="0" lvl="0">
              <a:lnSpc>
                <a:spcPts val="6859"/>
              </a:lnSpc>
              <a:spcBef>
                <a:spcPct val="0"/>
              </a:spcBef>
            </a:pPr>
            <a:r>
              <a:rPr lang="en-US" sz="4899" strike="noStrike" u="sng">
                <a:solidFill>
                  <a:srgbClr val="000000"/>
                </a:solidFill>
                <a:latin typeface="Childos Arabic"/>
                <a:ea typeface="Childos Arabic"/>
                <a:cs typeface="Childos Arabic"/>
                <a:sym typeface="Childos Arabic"/>
              </a:rPr>
              <a:t>Féach isteach ann – </a:t>
            </a:r>
          </a:p>
          <a:p>
            <a:pPr algn="ctr" marL="0" indent="0" lvl="0">
              <a:lnSpc>
                <a:spcPts val="6859"/>
              </a:lnSpc>
              <a:spcBef>
                <a:spcPct val="0"/>
              </a:spcBef>
            </a:pPr>
            <a:r>
              <a:rPr lang="en-US" sz="4899" strike="noStrike" u="sng">
                <a:solidFill>
                  <a:srgbClr val="000000"/>
                </a:solidFill>
                <a:latin typeface="Childos Arabic"/>
                <a:ea typeface="Childos Arabic"/>
                <a:cs typeface="Childos Arabic"/>
                <a:sym typeface="Childos Arabic"/>
              </a:rPr>
              <a:t>Is leatsa an t-ór.</a:t>
            </a:r>
          </a:p>
        </p:txBody>
      </p:sp>
      <p:sp>
        <p:nvSpPr>
          <p:cNvPr name="Freeform 9" id="9"/>
          <p:cNvSpPr/>
          <p:nvPr/>
        </p:nvSpPr>
        <p:spPr>
          <a:xfrm flipH="false" flipV="false" rot="0">
            <a:off x="12760807" y="3937363"/>
            <a:ext cx="4306101" cy="5980696"/>
          </a:xfrm>
          <a:custGeom>
            <a:avLst/>
            <a:gdLst/>
            <a:ahLst/>
            <a:cxnLst/>
            <a:rect r="r" b="b" t="t" l="l"/>
            <a:pathLst>
              <a:path h="5980696" w="4306101">
                <a:moveTo>
                  <a:pt x="0" y="0"/>
                </a:moveTo>
                <a:lnTo>
                  <a:pt x="4306101" y="0"/>
                </a:lnTo>
                <a:lnTo>
                  <a:pt x="4306101" y="5980696"/>
                </a:lnTo>
                <a:lnTo>
                  <a:pt x="0" y="59806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754591" y="-233051"/>
            <a:ext cx="17370465" cy="2290451"/>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Dán: Bogha Báistí</a:t>
            </a:r>
          </a:p>
          <a:p>
            <a:pPr algn="ctr">
              <a:lnSpc>
                <a:spcPts val="4620"/>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544489" y="1868146"/>
            <a:ext cx="7547611" cy="8234056"/>
            <a:chOff x="0" y="0"/>
            <a:chExt cx="1987848" cy="2168640"/>
          </a:xfrm>
        </p:grpSpPr>
        <p:sp>
          <p:nvSpPr>
            <p:cNvPr name="Freeform 6" id="6"/>
            <p:cNvSpPr/>
            <p:nvPr/>
          </p:nvSpPr>
          <p:spPr>
            <a:xfrm flipH="false" flipV="false" rot="0">
              <a:off x="0" y="0"/>
              <a:ext cx="1987848" cy="2168640"/>
            </a:xfrm>
            <a:custGeom>
              <a:avLst/>
              <a:gdLst/>
              <a:ahLst/>
              <a:cxnLst/>
              <a:rect r="r" b="b" t="t" l="l"/>
              <a:pathLst>
                <a:path h="2168640" w="1987848">
                  <a:moveTo>
                    <a:pt x="52313" y="0"/>
                  </a:moveTo>
                  <a:lnTo>
                    <a:pt x="1935535" y="0"/>
                  </a:lnTo>
                  <a:cubicBezTo>
                    <a:pt x="1964427" y="0"/>
                    <a:pt x="1987848" y="23421"/>
                    <a:pt x="1987848" y="52313"/>
                  </a:cubicBezTo>
                  <a:lnTo>
                    <a:pt x="1987848" y="2116327"/>
                  </a:lnTo>
                  <a:cubicBezTo>
                    <a:pt x="1987848" y="2145219"/>
                    <a:pt x="1964427" y="2168640"/>
                    <a:pt x="1935535" y="2168640"/>
                  </a:cubicBezTo>
                  <a:lnTo>
                    <a:pt x="52313" y="2168640"/>
                  </a:lnTo>
                  <a:cubicBezTo>
                    <a:pt x="23421" y="2168640"/>
                    <a:pt x="0" y="2145219"/>
                    <a:pt x="0" y="2116327"/>
                  </a:cubicBezTo>
                  <a:lnTo>
                    <a:pt x="0" y="52313"/>
                  </a:lnTo>
                  <a:cubicBezTo>
                    <a:pt x="0" y="23421"/>
                    <a:pt x="23421" y="0"/>
                    <a:pt x="52313"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1987848"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252385" y="7898525"/>
            <a:ext cx="3923573" cy="2388475"/>
          </a:xfrm>
          <a:custGeom>
            <a:avLst/>
            <a:gdLst/>
            <a:ahLst/>
            <a:cxnLst/>
            <a:rect r="r" b="b" t="t" l="l"/>
            <a:pathLst>
              <a:path h="2388475" w="3923573">
                <a:moveTo>
                  <a:pt x="0" y="0"/>
                </a:moveTo>
                <a:lnTo>
                  <a:pt x="3923573" y="0"/>
                </a:lnTo>
                <a:lnTo>
                  <a:pt x="3923573" y="2388475"/>
                </a:lnTo>
                <a:lnTo>
                  <a:pt x="0" y="2388475"/>
                </a:lnTo>
                <a:lnTo>
                  <a:pt x="0" y="0"/>
                </a:lnTo>
                <a:close/>
              </a:path>
            </a:pathLst>
          </a:custGeom>
          <a:blipFill>
            <a:blip r:embed="rId4"/>
            <a:stretch>
              <a:fillRect l="0" t="0" r="0" b="0"/>
            </a:stretch>
          </a:blipFill>
        </p:spPr>
      </p:sp>
      <p:sp>
        <p:nvSpPr>
          <p:cNvPr name="Freeform 10" id="10"/>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3643070" y="7898525"/>
            <a:ext cx="3923573" cy="2388475"/>
          </a:xfrm>
          <a:custGeom>
            <a:avLst/>
            <a:gdLst/>
            <a:ahLst/>
            <a:cxnLst/>
            <a:rect r="r" b="b" t="t" l="l"/>
            <a:pathLst>
              <a:path h="2388475" w="3923573">
                <a:moveTo>
                  <a:pt x="0" y="0"/>
                </a:moveTo>
                <a:lnTo>
                  <a:pt x="3923573" y="0"/>
                </a:lnTo>
                <a:lnTo>
                  <a:pt x="3923573" y="2388475"/>
                </a:lnTo>
                <a:lnTo>
                  <a:pt x="0" y="2388475"/>
                </a:lnTo>
                <a:lnTo>
                  <a:pt x="0" y="0"/>
                </a:lnTo>
                <a:close/>
              </a:path>
            </a:pathLst>
          </a:custGeom>
          <a:blipFill>
            <a:blip r:embed="rId4"/>
            <a:stretch>
              <a:fillRect l="0" t="0" r="0" b="0"/>
            </a:stretch>
          </a:blipFill>
        </p:spPr>
      </p:sp>
      <p:sp>
        <p:nvSpPr>
          <p:cNvPr name="Freeform 12" id="12"/>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7526318" y="2437401"/>
            <a:ext cx="3766393" cy="6698615"/>
          </a:xfrm>
          <a:prstGeom prst="rect">
            <a:avLst/>
          </a:prstGeom>
        </p:spPr>
        <p:txBody>
          <a:bodyPr anchor="t" rtlCol="false" tIns="0" lIns="0" bIns="0" rIns="0">
            <a:spAutoFit/>
          </a:bodyPr>
          <a:lstStyle/>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An Hócaí Pócaí</a:t>
            </a:r>
          </a:p>
          <a:p>
            <a:pPr algn="ctr" marL="0" indent="0" lvl="0">
              <a:lnSpc>
                <a:spcPts val="4060"/>
              </a:lnSpc>
              <a:spcBef>
                <a:spcPct val="0"/>
              </a:spcBef>
            </a:pP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Cuir do dhá lámh isteach</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 Is do dhá lámh amach. </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Do dhá lámh isteach</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Is amach, isteach, amach.</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 Déan an Hócaí Pócaí </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Agus cas, cas thart</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Sin mar a dhéantar é.</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Ó! Hócaí Pócaí Pócaí</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 Ó! Hócaí Pócaí Pócaí </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Ó! Hócaí Pócaí Pócaí</a:t>
            </a:r>
          </a:p>
          <a:p>
            <a:pPr algn="ctr" marL="0" indent="0" lvl="0">
              <a:lnSpc>
                <a:spcPts val="4060"/>
              </a:lnSpc>
              <a:spcBef>
                <a:spcPct val="0"/>
              </a:spcBef>
            </a:pPr>
            <a:r>
              <a:rPr lang="en-US" sz="2900" strike="noStrike" u="sng">
                <a:solidFill>
                  <a:srgbClr val="000000"/>
                </a:solidFill>
                <a:latin typeface="Childos Arabic"/>
                <a:ea typeface="Childos Arabic"/>
                <a:cs typeface="Childos Arabic"/>
                <a:sym typeface="Childos Arabic"/>
              </a:rPr>
              <a:t> Sin mar a dhéantar é</a:t>
            </a:r>
          </a:p>
        </p:txBody>
      </p:sp>
      <p:sp>
        <p:nvSpPr>
          <p:cNvPr name="Freeform 14" id="14">
            <a:hlinkClick r:id="rId7" tooltip="https://www.youtube.com/watch?v=9RrOcpFCPl0"/>
          </p:cNvPr>
          <p:cNvSpPr/>
          <p:nvPr/>
        </p:nvSpPr>
        <p:spPr>
          <a:xfrm flipH="false" flipV="false" rot="0">
            <a:off x="16127303" y="1882894"/>
            <a:ext cx="861112" cy="1280464"/>
          </a:xfrm>
          <a:custGeom>
            <a:avLst/>
            <a:gdLst/>
            <a:ahLst/>
            <a:cxnLst/>
            <a:rect r="r" b="b" t="t" l="l"/>
            <a:pathLst>
              <a:path h="1280464" w="861112">
                <a:moveTo>
                  <a:pt x="0" y="0"/>
                </a:moveTo>
                <a:lnTo>
                  <a:pt x="861112" y="0"/>
                </a:lnTo>
                <a:lnTo>
                  <a:pt x="861112" y="1280464"/>
                </a:lnTo>
                <a:lnTo>
                  <a:pt x="0" y="12804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14192637" y="3868866"/>
            <a:ext cx="4095363" cy="1362606"/>
          </a:xfrm>
          <a:prstGeom prst="rect">
            <a:avLst/>
          </a:prstGeom>
        </p:spPr>
        <p:txBody>
          <a:bodyPr anchor="t" rtlCol="false" tIns="0" lIns="0" bIns="0" rIns="0">
            <a:spAutoFit/>
          </a:bodyPr>
          <a:lstStyle/>
          <a:p>
            <a:pPr algn="ctr">
              <a:lnSpc>
                <a:spcPts val="3645"/>
              </a:lnSpc>
              <a:spcBef>
                <a:spcPct val="0"/>
              </a:spcBef>
            </a:pPr>
            <a:r>
              <a:rPr lang="en-US" sz="2604">
                <a:solidFill>
                  <a:srgbClr val="FFDE17"/>
                </a:solidFill>
                <a:latin typeface="Canva Sans"/>
                <a:ea typeface="Canva Sans"/>
                <a:cs typeface="Canva Sans"/>
                <a:sym typeface="Canva Sans"/>
              </a:rPr>
              <a:t>Cliceáil anseo chun dul an t-amhrán a chloisteáil ar YouTube.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666018" y="1217676"/>
            <a:ext cx="7547611" cy="8915908"/>
            <a:chOff x="0" y="0"/>
            <a:chExt cx="1987848" cy="2348223"/>
          </a:xfrm>
        </p:grpSpPr>
        <p:sp>
          <p:nvSpPr>
            <p:cNvPr name="Freeform 6" id="6"/>
            <p:cNvSpPr/>
            <p:nvPr/>
          </p:nvSpPr>
          <p:spPr>
            <a:xfrm flipH="false" flipV="false" rot="0">
              <a:off x="0" y="0"/>
              <a:ext cx="1987848" cy="2348223"/>
            </a:xfrm>
            <a:custGeom>
              <a:avLst/>
              <a:gdLst/>
              <a:ahLst/>
              <a:cxnLst/>
              <a:rect r="r" b="b" t="t" l="l"/>
              <a:pathLst>
                <a:path h="2348223" w="1987848">
                  <a:moveTo>
                    <a:pt x="52313" y="0"/>
                  </a:moveTo>
                  <a:lnTo>
                    <a:pt x="1935535" y="0"/>
                  </a:lnTo>
                  <a:cubicBezTo>
                    <a:pt x="1964427" y="0"/>
                    <a:pt x="1987848" y="23421"/>
                    <a:pt x="1987848" y="52313"/>
                  </a:cubicBezTo>
                  <a:lnTo>
                    <a:pt x="1987848" y="2295910"/>
                  </a:lnTo>
                  <a:cubicBezTo>
                    <a:pt x="1987848" y="2324801"/>
                    <a:pt x="1964427" y="2348223"/>
                    <a:pt x="1935535" y="2348223"/>
                  </a:cubicBezTo>
                  <a:lnTo>
                    <a:pt x="52313" y="2348223"/>
                  </a:lnTo>
                  <a:cubicBezTo>
                    <a:pt x="23421" y="2348223"/>
                    <a:pt x="0" y="2324801"/>
                    <a:pt x="0" y="2295910"/>
                  </a:cubicBezTo>
                  <a:lnTo>
                    <a:pt x="0" y="52313"/>
                  </a:lnTo>
                  <a:cubicBezTo>
                    <a:pt x="0" y="23421"/>
                    <a:pt x="23421" y="0"/>
                    <a:pt x="52313"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1987848" cy="2386323"/>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252385" y="7898525"/>
            <a:ext cx="3923573" cy="2388475"/>
          </a:xfrm>
          <a:custGeom>
            <a:avLst/>
            <a:gdLst/>
            <a:ahLst/>
            <a:cxnLst/>
            <a:rect r="r" b="b" t="t" l="l"/>
            <a:pathLst>
              <a:path h="2388475" w="3923573">
                <a:moveTo>
                  <a:pt x="0" y="0"/>
                </a:moveTo>
                <a:lnTo>
                  <a:pt x="3923573" y="0"/>
                </a:lnTo>
                <a:lnTo>
                  <a:pt x="3923573" y="2388475"/>
                </a:lnTo>
                <a:lnTo>
                  <a:pt x="0" y="2388475"/>
                </a:lnTo>
                <a:lnTo>
                  <a:pt x="0" y="0"/>
                </a:lnTo>
                <a:close/>
              </a:path>
            </a:pathLst>
          </a:custGeom>
          <a:blipFill>
            <a:blip r:embed="rId4"/>
            <a:stretch>
              <a:fillRect l="0" t="0" r="0" b="0"/>
            </a:stretch>
          </a:blipFill>
        </p:spPr>
      </p:sp>
      <p:sp>
        <p:nvSpPr>
          <p:cNvPr name="Freeform 10" id="10"/>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3643070" y="7898525"/>
            <a:ext cx="3923573" cy="2388475"/>
          </a:xfrm>
          <a:custGeom>
            <a:avLst/>
            <a:gdLst/>
            <a:ahLst/>
            <a:cxnLst/>
            <a:rect r="r" b="b" t="t" l="l"/>
            <a:pathLst>
              <a:path h="2388475" w="3923573">
                <a:moveTo>
                  <a:pt x="0" y="0"/>
                </a:moveTo>
                <a:lnTo>
                  <a:pt x="3923573" y="0"/>
                </a:lnTo>
                <a:lnTo>
                  <a:pt x="3923573" y="2388475"/>
                </a:lnTo>
                <a:lnTo>
                  <a:pt x="0" y="2388475"/>
                </a:lnTo>
                <a:lnTo>
                  <a:pt x="0" y="0"/>
                </a:lnTo>
                <a:close/>
              </a:path>
            </a:pathLst>
          </a:custGeom>
          <a:blipFill>
            <a:blip r:embed="rId4"/>
            <a:stretch>
              <a:fillRect l="0" t="0" r="0" b="0"/>
            </a:stretch>
          </a:blipFill>
        </p:spPr>
      </p:sp>
      <p:sp>
        <p:nvSpPr>
          <p:cNvPr name="Freeform 12" id="12"/>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5888655" y="3331828"/>
            <a:ext cx="861112" cy="1280464"/>
          </a:xfrm>
          <a:custGeom>
            <a:avLst/>
            <a:gdLst/>
            <a:ahLst/>
            <a:cxnLst/>
            <a:rect r="r" b="b" t="t" l="l"/>
            <a:pathLst>
              <a:path h="1280464" w="861112">
                <a:moveTo>
                  <a:pt x="0" y="0"/>
                </a:moveTo>
                <a:lnTo>
                  <a:pt x="861112" y="0"/>
                </a:lnTo>
                <a:lnTo>
                  <a:pt x="861112" y="1280464"/>
                </a:lnTo>
                <a:lnTo>
                  <a:pt x="0" y="12804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7211295" y="1326521"/>
            <a:ext cx="4946005" cy="8103870"/>
          </a:xfrm>
          <a:prstGeom prst="rect">
            <a:avLst/>
          </a:prstGeom>
        </p:spPr>
        <p:txBody>
          <a:bodyPr anchor="t" rtlCol="false" tIns="0" lIns="0" bIns="0" rIns="0">
            <a:spAutoFit/>
          </a:bodyPr>
          <a:lstStyle/>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Siúl</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siúl,</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siúl, </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Hé hó mo Dhaidí ó,</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siúl. (x2)</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rith,</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rith,</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Hé hó mo Dhaidí ó,</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rith. (x2)</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léim,</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 Is maith liom bheith ag léim, </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Hé hó mo Dhaidí ó,</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léim. (x2)</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scipeáil, </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scipeáil, </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Hé hó mo Dhaidí ó,</a:t>
            </a:r>
          </a:p>
          <a:p>
            <a:pPr algn="ctr" marL="0" indent="0" lvl="0">
              <a:lnSpc>
                <a:spcPts val="3780"/>
              </a:lnSpc>
              <a:spcBef>
                <a:spcPct val="0"/>
              </a:spcBef>
            </a:pPr>
            <a:r>
              <a:rPr lang="en-US" sz="2700" strike="noStrike">
                <a:solidFill>
                  <a:srgbClr val="000000"/>
                </a:solidFill>
                <a:latin typeface="Childos Arabic"/>
                <a:ea typeface="Childos Arabic"/>
                <a:cs typeface="Childos Arabic"/>
                <a:sym typeface="Childos Arabic"/>
              </a:rPr>
              <a:t>Is maith liom bheith ag scipeáil. (x2)</a:t>
            </a:r>
          </a:p>
        </p:txBody>
      </p:sp>
      <p:sp>
        <p:nvSpPr>
          <p:cNvPr name="Freeform 15" id="15"/>
          <p:cNvSpPr/>
          <p:nvPr/>
        </p:nvSpPr>
        <p:spPr>
          <a:xfrm flipH="false" flipV="false" rot="0">
            <a:off x="1137488" y="1105958"/>
            <a:ext cx="2875216" cy="4114800"/>
          </a:xfrm>
          <a:custGeom>
            <a:avLst/>
            <a:gdLst/>
            <a:ahLst/>
            <a:cxnLst/>
            <a:rect r="r" b="b" t="t" l="l"/>
            <a:pathLst>
              <a:path h="4114800" w="2875216">
                <a:moveTo>
                  <a:pt x="0" y="0"/>
                </a:moveTo>
                <a:lnTo>
                  <a:pt x="2875216" y="0"/>
                </a:lnTo>
                <a:lnTo>
                  <a:pt x="287521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13534140" y="5067300"/>
            <a:ext cx="4709029" cy="1436370"/>
          </a:xfrm>
          <a:prstGeom prst="rect">
            <a:avLst/>
          </a:prstGeom>
        </p:spPr>
        <p:txBody>
          <a:bodyPr anchor="t" rtlCol="false" tIns="0" lIns="0" bIns="0" rIns="0">
            <a:spAutoFit/>
          </a:bodyPr>
          <a:lstStyle/>
          <a:p>
            <a:pPr algn="ctr" marL="0" indent="0" lvl="0">
              <a:lnSpc>
                <a:spcPts val="3780"/>
              </a:lnSpc>
              <a:spcBef>
                <a:spcPct val="0"/>
              </a:spcBef>
            </a:pPr>
            <a:r>
              <a:rPr lang="en-US" sz="2700" strike="noStrike" u="none">
                <a:solidFill>
                  <a:srgbClr val="FFDE17"/>
                </a:solidFill>
                <a:latin typeface="Childos Arabic"/>
                <a:ea typeface="Childos Arabic"/>
                <a:cs typeface="Childos Arabic"/>
                <a:sym typeface="Childos Arabic"/>
              </a:rPr>
              <a:t>Cantar an t-amhrán seo le fonn ‘Tá teidí ag siúl’ nó ‘The Farmer in the Dell’</a:t>
            </a:r>
          </a:p>
        </p:txBody>
      </p:sp>
      <p:sp>
        <p:nvSpPr>
          <p:cNvPr name="TextBox 17" id="17"/>
          <p:cNvSpPr txBox="true"/>
          <p:nvPr/>
        </p:nvSpPr>
        <p:spPr>
          <a:xfrm rot="0">
            <a:off x="754591" y="-233051"/>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Is Maith liom bheith ag... </a:t>
            </a:r>
          </a:p>
        </p:txBody>
      </p:sp>
      <p:sp>
        <p:nvSpPr>
          <p:cNvPr name="TextBox 18" id="18"/>
          <p:cNvSpPr txBox="true"/>
          <p:nvPr/>
        </p:nvSpPr>
        <p:spPr>
          <a:xfrm rot="0">
            <a:off x="520208" y="5209986"/>
            <a:ext cx="4330601" cy="960120"/>
          </a:xfrm>
          <a:prstGeom prst="rect">
            <a:avLst/>
          </a:prstGeom>
        </p:spPr>
        <p:txBody>
          <a:bodyPr anchor="t" rtlCol="false" tIns="0" lIns="0" bIns="0" rIns="0">
            <a:spAutoFit/>
          </a:bodyPr>
          <a:lstStyle/>
          <a:p>
            <a:pPr algn="ctr" marL="0" indent="0" lvl="0">
              <a:lnSpc>
                <a:spcPts val="3780"/>
              </a:lnSpc>
              <a:spcBef>
                <a:spcPct val="0"/>
              </a:spcBef>
            </a:pPr>
            <a:r>
              <a:rPr lang="en-US" sz="2700" strike="noStrike" u="none">
                <a:solidFill>
                  <a:srgbClr val="FFDE17"/>
                </a:solidFill>
                <a:latin typeface="Childos Arabic"/>
                <a:ea typeface="Childos Arabic"/>
                <a:cs typeface="Childos Arabic"/>
                <a:sym typeface="Childos Arabic"/>
              </a:rPr>
              <a:t>Úsáid geaitsí chun an t-amhrán </a:t>
            </a:r>
          </a:p>
          <a:p>
            <a:pPr algn="ctr" marL="0" indent="0" lvl="0">
              <a:lnSpc>
                <a:spcPts val="3780"/>
              </a:lnSpc>
              <a:spcBef>
                <a:spcPct val="0"/>
              </a:spcBef>
            </a:pPr>
            <a:r>
              <a:rPr lang="en-US" sz="2700" strike="noStrike" u="none">
                <a:solidFill>
                  <a:srgbClr val="FFDE17"/>
                </a:solidFill>
                <a:latin typeface="Childos Arabic"/>
                <a:ea typeface="Childos Arabic"/>
                <a:cs typeface="Childos Arabic"/>
                <a:sym typeface="Childos Arabic"/>
              </a:rPr>
              <a:t>seo a mhúineadh.</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159154" y="6052462"/>
            <a:ext cx="3020971" cy="2924048"/>
          </a:xfrm>
          <a:custGeom>
            <a:avLst/>
            <a:gdLst/>
            <a:ahLst/>
            <a:cxnLst/>
            <a:rect r="r" b="b" t="t" l="l"/>
            <a:pathLst>
              <a:path h="2924048" w="3020971">
                <a:moveTo>
                  <a:pt x="0" y="0"/>
                </a:moveTo>
                <a:lnTo>
                  <a:pt x="3020972" y="0"/>
                </a:lnTo>
                <a:lnTo>
                  <a:pt x="3020972"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12443686" y="5763491"/>
            <a:ext cx="2690903" cy="3213019"/>
          </a:xfrm>
          <a:custGeom>
            <a:avLst/>
            <a:gdLst/>
            <a:ahLst/>
            <a:cxnLst/>
            <a:rect r="r" b="b" t="t" l="l"/>
            <a:pathLst>
              <a:path h="3213019" w="2690903">
                <a:moveTo>
                  <a:pt x="0" y="0"/>
                </a:moveTo>
                <a:lnTo>
                  <a:pt x="2690903" y="0"/>
                </a:lnTo>
                <a:lnTo>
                  <a:pt x="2690903" y="3213019"/>
                </a:lnTo>
                <a:lnTo>
                  <a:pt x="0" y="32130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8355237"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7"/>
            <a:stretch>
              <a:fillRect l="0" t="0" r="0" b="0"/>
            </a:stretch>
          </a:blipFill>
        </p:spPr>
      </p:sp>
      <p:sp>
        <p:nvSpPr>
          <p:cNvPr name="Freeform 14" id="14"/>
          <p:cNvSpPr/>
          <p:nvPr/>
        </p:nvSpPr>
        <p:spPr>
          <a:xfrm flipH="false" flipV="false" rot="0">
            <a:off x="4850809" y="2291988"/>
            <a:ext cx="3202462" cy="3471503"/>
          </a:xfrm>
          <a:custGeom>
            <a:avLst/>
            <a:gdLst/>
            <a:ahLst/>
            <a:cxnLst/>
            <a:rect r="r" b="b" t="t" l="l"/>
            <a:pathLst>
              <a:path h="3471503" w="3202462">
                <a:moveTo>
                  <a:pt x="0" y="0"/>
                </a:moveTo>
                <a:lnTo>
                  <a:pt x="3202462" y="0"/>
                </a:lnTo>
                <a:lnTo>
                  <a:pt x="3202462" y="3471503"/>
                </a:lnTo>
                <a:lnTo>
                  <a:pt x="0" y="3471503"/>
                </a:lnTo>
                <a:lnTo>
                  <a:pt x="0" y="0"/>
                </a:lnTo>
                <a:close/>
              </a:path>
            </a:pathLst>
          </a:custGeom>
          <a:blipFill>
            <a:blip r:embed="rId8"/>
            <a:stretch>
              <a:fillRect l="0" t="0" r="0" b="0"/>
            </a:stretch>
          </a:blipFill>
        </p:spPr>
      </p:sp>
      <p:sp>
        <p:nvSpPr>
          <p:cNvPr name="Freeform 15" id="15"/>
          <p:cNvSpPr/>
          <p:nvPr/>
        </p:nvSpPr>
        <p:spPr>
          <a:xfrm flipH="false" flipV="false" rot="0">
            <a:off x="10053338" y="2130104"/>
            <a:ext cx="4367240" cy="3013396"/>
          </a:xfrm>
          <a:custGeom>
            <a:avLst/>
            <a:gdLst/>
            <a:ahLst/>
            <a:cxnLst/>
            <a:rect r="r" b="b" t="t" l="l"/>
            <a:pathLst>
              <a:path h="3013396" w="4367240">
                <a:moveTo>
                  <a:pt x="0" y="0"/>
                </a:moveTo>
                <a:lnTo>
                  <a:pt x="4367240" y="0"/>
                </a:lnTo>
                <a:lnTo>
                  <a:pt x="4367240" y="3013396"/>
                </a:lnTo>
                <a:lnTo>
                  <a:pt x="0" y="3013396"/>
                </a:lnTo>
                <a:lnTo>
                  <a:pt x="0" y="0"/>
                </a:lnTo>
                <a:close/>
              </a:path>
            </a:pathLst>
          </a:custGeom>
          <a:blipFill>
            <a:blip r:embed="rId9"/>
            <a:stretch>
              <a:fillRect l="0" t="0" r="0" b="0"/>
            </a:stretch>
          </a:blipFill>
        </p:spPr>
      </p:sp>
      <p:sp>
        <p:nvSpPr>
          <p:cNvPr name="TextBox 16" id="16"/>
          <p:cNvSpPr txBox="true"/>
          <p:nvPr/>
        </p:nvSpPr>
        <p:spPr>
          <a:xfrm rot="0">
            <a:off x="754591" y="-233051"/>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Na hAinmhithe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679416" y="7860450"/>
            <a:ext cx="3741945" cy="1628847"/>
          </a:xfrm>
          <a:custGeom>
            <a:avLst/>
            <a:gdLst/>
            <a:ahLst/>
            <a:cxnLst/>
            <a:rect r="r" b="b" t="t" l="l"/>
            <a:pathLst>
              <a:path h="1628847" w="3741945">
                <a:moveTo>
                  <a:pt x="0" y="0"/>
                </a:moveTo>
                <a:lnTo>
                  <a:pt x="3741945" y="0"/>
                </a:lnTo>
                <a:lnTo>
                  <a:pt x="3741945" y="1628847"/>
                </a:lnTo>
                <a:lnTo>
                  <a:pt x="0" y="1628847"/>
                </a:lnTo>
                <a:lnTo>
                  <a:pt x="0" y="0"/>
                </a:lnTo>
                <a:close/>
              </a:path>
            </a:pathLst>
          </a:custGeom>
          <a:blipFill>
            <a:blip r:embed="rId3"/>
            <a:stretch>
              <a:fillRect l="0" t="0" r="0" b="0"/>
            </a:stretch>
          </a:blipFill>
        </p:spPr>
      </p:sp>
      <p:sp>
        <p:nvSpPr>
          <p:cNvPr name="Freeform 4" id="4"/>
          <p:cNvSpPr/>
          <p:nvPr/>
        </p:nvSpPr>
        <p:spPr>
          <a:xfrm flipH="false" flipV="false" rot="0">
            <a:off x="4697342" y="7844588"/>
            <a:ext cx="2693631" cy="1644709"/>
          </a:xfrm>
          <a:custGeom>
            <a:avLst/>
            <a:gdLst/>
            <a:ahLst/>
            <a:cxnLst/>
            <a:rect r="r" b="b" t="t" l="l"/>
            <a:pathLst>
              <a:path h="1644709" w="2693631">
                <a:moveTo>
                  <a:pt x="0" y="0"/>
                </a:moveTo>
                <a:lnTo>
                  <a:pt x="2693631" y="0"/>
                </a:lnTo>
                <a:lnTo>
                  <a:pt x="2693631" y="1644709"/>
                </a:lnTo>
                <a:lnTo>
                  <a:pt x="0" y="1644709"/>
                </a:lnTo>
                <a:lnTo>
                  <a:pt x="0" y="0"/>
                </a:lnTo>
                <a:close/>
              </a:path>
            </a:pathLst>
          </a:custGeom>
          <a:blipFill>
            <a:blip r:embed="rId4"/>
            <a:stretch>
              <a:fillRect l="0" t="0" r="0" b="0"/>
            </a:stretch>
          </a:blipFill>
        </p:spPr>
      </p:sp>
      <p:sp>
        <p:nvSpPr>
          <p:cNvPr name="Freeform 5" id="5"/>
          <p:cNvSpPr/>
          <p:nvPr/>
        </p:nvSpPr>
        <p:spPr>
          <a:xfrm flipH="false" flipV="false" rot="0">
            <a:off x="9144000" y="646190"/>
            <a:ext cx="6750619" cy="9055709"/>
          </a:xfrm>
          <a:custGeom>
            <a:avLst/>
            <a:gdLst/>
            <a:ahLst/>
            <a:cxnLst/>
            <a:rect r="r" b="b" t="t" l="l"/>
            <a:pathLst>
              <a:path h="9055709" w="6750619">
                <a:moveTo>
                  <a:pt x="0" y="0"/>
                </a:moveTo>
                <a:lnTo>
                  <a:pt x="6750619" y="0"/>
                </a:lnTo>
                <a:lnTo>
                  <a:pt x="6750619" y="9055709"/>
                </a:lnTo>
                <a:lnTo>
                  <a:pt x="0" y="90557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896127" y="2196589"/>
            <a:ext cx="7050469" cy="3342685"/>
          </a:xfrm>
          <a:prstGeom prst="rect">
            <a:avLst/>
          </a:prstGeom>
        </p:spPr>
        <p:txBody>
          <a:bodyPr anchor="t" rtlCol="false" tIns="0" lIns="0" bIns="0" rIns="0">
            <a:spAutoFit/>
          </a:bodyPr>
          <a:lstStyle/>
          <a:p>
            <a:pPr algn="ctr">
              <a:lnSpc>
                <a:spcPts val="5282"/>
              </a:lnSpc>
            </a:pPr>
            <a:r>
              <a:rPr lang="en-US" sz="3773" b="true">
                <a:solidFill>
                  <a:srgbClr val="000000"/>
                </a:solidFill>
                <a:latin typeface="Childos Arabic Bold"/>
                <a:ea typeface="Childos Arabic Bold"/>
                <a:cs typeface="Childos Arabic Bold"/>
                <a:sym typeface="Childos Arabic Bold"/>
              </a:rPr>
              <a:t>Is féidir liom na dathanna a ainmniú.</a:t>
            </a:r>
          </a:p>
          <a:p>
            <a:pPr algn="ctr">
              <a:lnSpc>
                <a:spcPts val="5282"/>
              </a:lnSpc>
            </a:pPr>
            <a:r>
              <a:rPr lang="en-US" sz="3773" b="true">
                <a:solidFill>
                  <a:srgbClr val="000000"/>
                </a:solidFill>
                <a:latin typeface="Childos Arabic Bold"/>
                <a:ea typeface="Childos Arabic Bold"/>
                <a:cs typeface="Childos Arabic Bold"/>
                <a:sym typeface="Childos Arabic Bold"/>
              </a:rPr>
              <a:t>Is féidir liom roinnt ainmhithe a ainmniú.</a:t>
            </a:r>
          </a:p>
          <a:p>
            <a:pPr algn="ctr">
              <a:lnSpc>
                <a:spcPts val="5282"/>
              </a:lnSpc>
            </a:pPr>
            <a:r>
              <a:rPr lang="en-US" sz="3773" b="true">
                <a:solidFill>
                  <a:srgbClr val="000000"/>
                </a:solidFill>
                <a:latin typeface="Childos Arabic Bold"/>
                <a:ea typeface="Childos Arabic Bold"/>
                <a:cs typeface="Childos Arabic Bold"/>
                <a:sym typeface="Childos Arabic Bold"/>
              </a:rPr>
              <a:t>Is féidir liom dul ó chón go cón. </a:t>
            </a:r>
          </a:p>
        </p:txBody>
      </p:sp>
      <p:sp>
        <p:nvSpPr>
          <p:cNvPr name="TextBox 7" id="7"/>
          <p:cNvSpPr txBox="true"/>
          <p:nvPr/>
        </p:nvSpPr>
        <p:spPr>
          <a:xfrm rot="0">
            <a:off x="351466" y="417590"/>
            <a:ext cx="7876331" cy="1414898"/>
          </a:xfrm>
          <a:prstGeom prst="rect">
            <a:avLst/>
          </a:prstGeom>
        </p:spPr>
        <p:txBody>
          <a:bodyPr anchor="t" rtlCol="false" tIns="0" lIns="0" bIns="0" rIns="0">
            <a:spAutoFit/>
          </a:bodyPr>
          <a:lstStyle/>
          <a:p>
            <a:pPr algn="ctr">
              <a:lnSpc>
                <a:spcPts val="10901"/>
              </a:lnSpc>
              <a:spcBef>
                <a:spcPct val="0"/>
              </a:spcBef>
            </a:pPr>
            <a:r>
              <a:rPr lang="en-US" b="true" sz="7786">
                <a:solidFill>
                  <a:srgbClr val="000000"/>
                </a:solidFill>
                <a:latin typeface="Childos Arabic Bold"/>
                <a:ea typeface="Childos Arabic Bold"/>
                <a:cs typeface="Childos Arabic Bold"/>
                <a:sym typeface="Childos Arabic Bold"/>
              </a:rPr>
              <a:t>Treodóireacht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E898"/>
        </a:solidFill>
      </p:bgPr>
    </p:bg>
    <p:spTree>
      <p:nvGrpSpPr>
        <p:cNvPr id="1" name=""/>
        <p:cNvGrpSpPr/>
        <p:nvPr/>
      </p:nvGrpSpPr>
      <p:grpSpPr>
        <a:xfrm>
          <a:off x="0" y="0"/>
          <a:ext cx="0" cy="0"/>
          <a:chOff x="0" y="0"/>
          <a:chExt cx="0" cy="0"/>
        </a:xfrm>
      </p:grpSpPr>
      <p:sp>
        <p:nvSpPr>
          <p:cNvPr name="Freeform 2" id="2"/>
          <p:cNvSpPr/>
          <p:nvPr/>
        </p:nvSpPr>
        <p:spPr>
          <a:xfrm flipH="false" flipV="false" rot="0">
            <a:off x="7577553" y="6454623"/>
            <a:ext cx="3675493" cy="3595268"/>
          </a:xfrm>
          <a:custGeom>
            <a:avLst/>
            <a:gdLst/>
            <a:ahLst/>
            <a:cxnLst/>
            <a:rect r="r" b="b" t="t" l="l"/>
            <a:pathLst>
              <a:path h="3595268" w="3675493">
                <a:moveTo>
                  <a:pt x="0" y="0"/>
                </a:moveTo>
                <a:lnTo>
                  <a:pt x="3675493" y="0"/>
                </a:lnTo>
                <a:lnTo>
                  <a:pt x="3675493" y="3595268"/>
                </a:lnTo>
                <a:lnTo>
                  <a:pt x="0" y="35952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2798076" y="7150562"/>
            <a:ext cx="4862606" cy="2899329"/>
          </a:xfrm>
          <a:custGeom>
            <a:avLst/>
            <a:gdLst/>
            <a:ahLst/>
            <a:cxnLst/>
            <a:rect r="r" b="b" t="t" l="l"/>
            <a:pathLst>
              <a:path h="2899329" w="4862606">
                <a:moveTo>
                  <a:pt x="0" y="0"/>
                </a:moveTo>
                <a:lnTo>
                  <a:pt x="4862606" y="0"/>
                </a:lnTo>
                <a:lnTo>
                  <a:pt x="4862606" y="2899329"/>
                </a:lnTo>
                <a:lnTo>
                  <a:pt x="0" y="2899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17788" y="7473958"/>
            <a:ext cx="4862606" cy="2899329"/>
          </a:xfrm>
          <a:custGeom>
            <a:avLst/>
            <a:gdLst/>
            <a:ahLst/>
            <a:cxnLst/>
            <a:rect r="r" b="b" t="t" l="l"/>
            <a:pathLst>
              <a:path h="2899329" w="4862606">
                <a:moveTo>
                  <a:pt x="0" y="0"/>
                </a:moveTo>
                <a:lnTo>
                  <a:pt x="4862606" y="0"/>
                </a:lnTo>
                <a:lnTo>
                  <a:pt x="4862606" y="2899329"/>
                </a:lnTo>
                <a:lnTo>
                  <a:pt x="0" y="2899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1701770" y="1746920"/>
            <a:ext cx="5958911" cy="3396580"/>
          </a:xfrm>
          <a:custGeom>
            <a:avLst/>
            <a:gdLst/>
            <a:ahLst/>
            <a:cxnLst/>
            <a:rect r="r" b="b" t="t" l="l"/>
            <a:pathLst>
              <a:path h="3396580" w="5958911">
                <a:moveTo>
                  <a:pt x="0" y="0"/>
                </a:moveTo>
                <a:lnTo>
                  <a:pt x="5958912" y="0"/>
                </a:lnTo>
                <a:lnTo>
                  <a:pt x="5958912" y="3396580"/>
                </a:lnTo>
                <a:lnTo>
                  <a:pt x="0" y="3396580"/>
                </a:lnTo>
                <a:lnTo>
                  <a:pt x="0" y="0"/>
                </a:lnTo>
                <a:close/>
              </a:path>
            </a:pathLst>
          </a:custGeom>
          <a:blipFill>
            <a:blip r:embed="rId6"/>
            <a:stretch>
              <a:fillRect l="0" t="0" r="0" b="0"/>
            </a:stretch>
          </a:blipFill>
        </p:spPr>
      </p:sp>
      <p:sp>
        <p:nvSpPr>
          <p:cNvPr name="TextBox 6" id="6"/>
          <p:cNvSpPr txBox="true"/>
          <p:nvPr/>
        </p:nvSpPr>
        <p:spPr>
          <a:xfrm rot="0">
            <a:off x="6627952" y="79328"/>
            <a:ext cx="4263330" cy="1059413"/>
          </a:xfrm>
          <a:prstGeom prst="rect">
            <a:avLst/>
          </a:prstGeom>
        </p:spPr>
        <p:txBody>
          <a:bodyPr anchor="t" rtlCol="false" tIns="0" lIns="0" bIns="0" rIns="0">
            <a:spAutoFit/>
          </a:bodyPr>
          <a:lstStyle/>
          <a:p>
            <a:pPr algn="ctr">
              <a:lnSpc>
                <a:spcPts val="8282"/>
              </a:lnSpc>
            </a:pPr>
            <a:r>
              <a:rPr lang="en-US" sz="5915">
                <a:solidFill>
                  <a:srgbClr val="000000"/>
                </a:solidFill>
                <a:latin typeface="Childos Arabic"/>
                <a:ea typeface="Childos Arabic"/>
                <a:cs typeface="Childos Arabic"/>
                <a:sym typeface="Childos Arabic"/>
              </a:rPr>
              <a:t>Na hAinmhithe</a:t>
            </a:r>
          </a:p>
        </p:txBody>
      </p:sp>
      <p:sp>
        <p:nvSpPr>
          <p:cNvPr name="TextBox 7" id="7"/>
          <p:cNvSpPr txBox="true"/>
          <p:nvPr/>
        </p:nvSpPr>
        <p:spPr>
          <a:xfrm rot="0">
            <a:off x="829958" y="899599"/>
            <a:ext cx="9445975" cy="5155565"/>
          </a:xfrm>
          <a:prstGeom prst="rect">
            <a:avLst/>
          </a:prstGeom>
        </p:spPr>
        <p:txBody>
          <a:bodyPr anchor="t" rtlCol="false" tIns="0" lIns="0" bIns="0" rIns="0">
            <a:spAutoFit/>
          </a:bodyPr>
          <a:lstStyle/>
          <a:p>
            <a:pPr algn="ctr">
              <a:lnSpc>
                <a:spcPts val="4060"/>
              </a:lnSpc>
            </a:pPr>
          </a:p>
          <a:p>
            <a:pPr algn="ctr">
              <a:lnSpc>
                <a:spcPts val="4060"/>
              </a:lnSpc>
            </a:pPr>
          </a:p>
          <a:p>
            <a:pPr algn="ctr">
              <a:lnSpc>
                <a:spcPts val="4060"/>
              </a:lnSpc>
            </a:pPr>
            <a:r>
              <a:rPr lang="en-US" sz="2900" b="true">
                <a:solidFill>
                  <a:srgbClr val="000000"/>
                </a:solidFill>
                <a:latin typeface="Childos Arabic Bold"/>
                <a:ea typeface="Childos Arabic Bold"/>
                <a:cs typeface="Childos Arabic Bold"/>
                <a:sym typeface="Childos Arabic Bold"/>
              </a:rPr>
              <a:t>Le múineadh: na hAinmhithe</a:t>
            </a:r>
          </a:p>
          <a:p>
            <a:pPr algn="ctr">
              <a:lnSpc>
                <a:spcPts val="4060"/>
              </a:lnSpc>
            </a:pPr>
            <a:r>
              <a:rPr lang="en-US" sz="2900">
                <a:solidFill>
                  <a:srgbClr val="000000"/>
                </a:solidFill>
                <a:latin typeface="Childos Arabic"/>
                <a:ea typeface="Childos Arabic"/>
                <a:cs typeface="Childos Arabic"/>
                <a:sym typeface="Childos Arabic"/>
              </a:rPr>
              <a:t>Taispeáin na hainmhithe difriúla don rang. Abair iad agus tabhair deis do na páistí iad a chleachtadh. Ansin múin an dán do na páistí. </a:t>
            </a:r>
          </a:p>
          <a:p>
            <a:pPr algn="ctr">
              <a:lnSpc>
                <a:spcPts val="4060"/>
              </a:lnSpc>
            </a:pPr>
          </a:p>
          <a:p>
            <a:pPr algn="ctr">
              <a:lnSpc>
                <a:spcPts val="4060"/>
              </a:lnSpc>
            </a:pPr>
            <a:r>
              <a:rPr lang="en-US" sz="2900">
                <a:solidFill>
                  <a:srgbClr val="000000"/>
                </a:solidFill>
                <a:latin typeface="Childos Arabic"/>
                <a:ea typeface="Childos Arabic"/>
                <a:cs typeface="Childos Arabic"/>
                <a:sym typeface="Childos Arabic"/>
              </a:rPr>
              <a:t>Bain úsáid as Cluiche Kim chun na hainmhithe a mhúineadh do na Naíonáin. </a:t>
            </a:r>
          </a:p>
          <a:p>
            <a:pPr algn="ctr">
              <a:lnSpc>
                <a:spcPts val="4060"/>
              </a:lnSpc>
            </a:pPr>
          </a:p>
        </p:txBody>
      </p:sp>
      <p:sp>
        <p:nvSpPr>
          <p:cNvPr name="TextBox 8" id="8"/>
          <p:cNvSpPr txBox="true"/>
          <p:nvPr/>
        </p:nvSpPr>
        <p:spPr>
          <a:xfrm rot="0">
            <a:off x="8713375" y="6940971"/>
            <a:ext cx="1851720" cy="2261871"/>
          </a:xfrm>
          <a:prstGeom prst="rect">
            <a:avLst/>
          </a:prstGeom>
        </p:spPr>
        <p:txBody>
          <a:bodyPr anchor="t" rtlCol="false" tIns="0" lIns="0" bIns="0" rIns="0">
            <a:spAutoFit/>
          </a:bodyPr>
          <a:lstStyle/>
          <a:p>
            <a:pPr algn="ctr">
              <a:lnSpc>
                <a:spcPts val="4479"/>
              </a:lnSpc>
            </a:pPr>
            <a:r>
              <a:rPr lang="en-US" sz="3199">
                <a:solidFill>
                  <a:srgbClr val="15151F"/>
                </a:solidFill>
                <a:latin typeface="Childos Arabic"/>
                <a:ea typeface="Childos Arabic"/>
                <a:cs typeface="Childos Arabic"/>
                <a:sym typeface="Childos Arabic"/>
              </a:rPr>
              <a:t>Cad í seo?</a:t>
            </a:r>
            <a:r>
              <a:rPr lang="en-US" sz="3199">
                <a:solidFill>
                  <a:srgbClr val="15151F"/>
                </a:solidFill>
                <a:latin typeface="Childos Arabic"/>
                <a:ea typeface="Childos Arabic"/>
                <a:cs typeface="Childos Arabic"/>
                <a:sym typeface="Childos Arabic"/>
              </a:rPr>
              <a:t> </a:t>
            </a:r>
          </a:p>
          <a:p>
            <a:pPr algn="ctr">
              <a:lnSpc>
                <a:spcPts val="4479"/>
              </a:lnSpc>
            </a:pPr>
            <a:r>
              <a:rPr lang="en-US" sz="3199">
                <a:solidFill>
                  <a:srgbClr val="15151F"/>
                </a:solidFill>
                <a:latin typeface="Childos Arabic"/>
                <a:ea typeface="Childos Arabic"/>
                <a:cs typeface="Childos Arabic"/>
                <a:sym typeface="Childos Arabic"/>
              </a:rPr>
              <a:t>Is bóín Dé í.</a:t>
            </a:r>
          </a:p>
          <a:p>
            <a:pPr algn="ctr">
              <a:lnSpc>
                <a:spcPts val="4479"/>
              </a:lnSpc>
            </a:pPr>
            <a:r>
              <a:rPr lang="en-US" sz="3199">
                <a:solidFill>
                  <a:srgbClr val="15151F"/>
                </a:solidFill>
                <a:latin typeface="Childos Arabic"/>
                <a:ea typeface="Childos Arabic"/>
                <a:cs typeface="Childos Arabic"/>
                <a:sym typeface="Childos Arabic"/>
              </a:rPr>
              <a:t>Is cearc í</a:t>
            </a:r>
            <a:r>
              <a:rPr lang="en-US" sz="3199">
                <a:solidFill>
                  <a:srgbClr val="15151F"/>
                </a:solidFill>
                <a:latin typeface="Childos Arabic"/>
                <a:ea typeface="Childos Arabic"/>
                <a:cs typeface="Childos Arabic"/>
                <a:sym typeface="Childos Arabic"/>
              </a:rPr>
              <a:t>.</a:t>
            </a:r>
          </a:p>
          <a:p>
            <a:pPr algn="ctr">
              <a:lnSpc>
                <a:spcPts val="4479"/>
              </a:lnSpc>
            </a:pPr>
          </a:p>
        </p:txBody>
      </p:sp>
      <p:sp>
        <p:nvSpPr>
          <p:cNvPr name="TextBox 9" id="9"/>
          <p:cNvSpPr txBox="true"/>
          <p:nvPr/>
        </p:nvSpPr>
        <p:spPr>
          <a:xfrm rot="0">
            <a:off x="2065658" y="8024281"/>
            <a:ext cx="3966865" cy="1137921"/>
          </a:xfrm>
          <a:prstGeom prst="rect">
            <a:avLst/>
          </a:prstGeom>
        </p:spPr>
        <p:txBody>
          <a:bodyPr anchor="t" rtlCol="false" tIns="0" lIns="0" bIns="0" rIns="0">
            <a:spAutoFit/>
          </a:bodyPr>
          <a:lstStyle/>
          <a:p>
            <a:pPr algn="ctr">
              <a:lnSpc>
                <a:spcPts val="4479"/>
              </a:lnSpc>
            </a:pPr>
            <a:r>
              <a:rPr lang="en-US" sz="3199">
                <a:solidFill>
                  <a:srgbClr val="17130F"/>
                </a:solidFill>
                <a:latin typeface="Childos Arabic"/>
                <a:ea typeface="Childos Arabic"/>
                <a:cs typeface="Childos Arabic"/>
                <a:sym typeface="Childos Arabic"/>
              </a:rPr>
              <a:t>Cad é seo? </a:t>
            </a:r>
          </a:p>
          <a:p>
            <a:pPr algn="ctr">
              <a:lnSpc>
                <a:spcPts val="4479"/>
              </a:lnSpc>
            </a:pPr>
            <a:r>
              <a:rPr lang="en-US" sz="3199">
                <a:solidFill>
                  <a:srgbClr val="17130F"/>
                </a:solidFill>
                <a:latin typeface="Childos Arabic"/>
                <a:ea typeface="Childos Arabic"/>
                <a:cs typeface="Childos Arabic"/>
                <a:sym typeface="Childos Arabic"/>
              </a:rPr>
              <a:t>Is béar/madra/capall  é.</a:t>
            </a:r>
          </a:p>
        </p:txBody>
      </p:sp>
      <p:sp>
        <p:nvSpPr>
          <p:cNvPr name="TextBox 10" id="10"/>
          <p:cNvSpPr txBox="true"/>
          <p:nvPr/>
        </p:nvSpPr>
        <p:spPr>
          <a:xfrm rot="0">
            <a:off x="14055199" y="7898161"/>
            <a:ext cx="2348359" cy="575946"/>
          </a:xfrm>
          <a:prstGeom prst="rect">
            <a:avLst/>
          </a:prstGeom>
        </p:spPr>
        <p:txBody>
          <a:bodyPr anchor="t" rtlCol="false" tIns="0" lIns="0" bIns="0" rIns="0">
            <a:spAutoFit/>
          </a:bodyPr>
          <a:lstStyle/>
          <a:p>
            <a:pPr algn="ctr">
              <a:lnSpc>
                <a:spcPts val="4479"/>
              </a:lnSpc>
            </a:pPr>
            <a:r>
              <a:rPr lang="en-US" sz="3199">
                <a:solidFill>
                  <a:srgbClr val="15151F"/>
                </a:solidFill>
                <a:latin typeface="Childos Arabic"/>
                <a:ea typeface="Childos Arabic"/>
                <a:cs typeface="Childos Arabic"/>
                <a:sym typeface="Childos Arabic"/>
              </a:rPr>
              <a:t>Abraigí é arís!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897807" y="3617356"/>
            <a:ext cx="4222410" cy="4577138"/>
          </a:xfrm>
          <a:custGeom>
            <a:avLst/>
            <a:gdLst/>
            <a:ahLst/>
            <a:cxnLst/>
            <a:rect r="r" b="b" t="t" l="l"/>
            <a:pathLst>
              <a:path h="4577138" w="4222410">
                <a:moveTo>
                  <a:pt x="0" y="0"/>
                </a:moveTo>
                <a:lnTo>
                  <a:pt x="4222410" y="0"/>
                </a:lnTo>
                <a:lnTo>
                  <a:pt x="4222410" y="4577138"/>
                </a:lnTo>
                <a:lnTo>
                  <a:pt x="0" y="4577138"/>
                </a:lnTo>
                <a:lnTo>
                  <a:pt x="0" y="0"/>
                </a:lnTo>
                <a:close/>
              </a:path>
            </a:pathLst>
          </a:custGeom>
          <a:blipFill>
            <a:blip r:embed="rId4"/>
            <a:stretch>
              <a:fillRect l="0" t="0" r="0" b="0"/>
            </a:stretch>
          </a:blipFill>
        </p:spPr>
      </p:sp>
      <p:sp>
        <p:nvSpPr>
          <p:cNvPr name="TextBox 12" id="12"/>
          <p:cNvSpPr txBox="true"/>
          <p:nvPr/>
        </p:nvSpPr>
        <p:spPr>
          <a:xfrm rot="0">
            <a:off x="8819396" y="3168071"/>
            <a:ext cx="5427698" cy="5415132"/>
          </a:xfrm>
          <a:prstGeom prst="rect">
            <a:avLst/>
          </a:prstGeom>
        </p:spPr>
        <p:txBody>
          <a:bodyPr anchor="t" rtlCol="false" tIns="0" lIns="0" bIns="0" rIns="0">
            <a:spAutoFit/>
          </a:bodyPr>
          <a:lstStyle/>
          <a:p>
            <a:pPr algn="ctr" marL="0" indent="0" lvl="0">
              <a:lnSpc>
                <a:spcPts val="10663"/>
              </a:lnSpc>
              <a:spcBef>
                <a:spcPct val="0"/>
              </a:spcBef>
            </a:pPr>
            <a:r>
              <a:rPr lang="en-US" sz="7616" strike="noStrike">
                <a:solidFill>
                  <a:srgbClr val="000000"/>
                </a:solidFill>
                <a:latin typeface="Childos Arabic"/>
                <a:ea typeface="Childos Arabic"/>
                <a:cs typeface="Childos Arabic"/>
                <a:sym typeface="Childos Arabic"/>
              </a:rPr>
              <a:t>Is capall é, </a:t>
            </a:r>
          </a:p>
          <a:p>
            <a:pPr algn="ctr" marL="0" indent="0" lvl="0">
              <a:lnSpc>
                <a:spcPts val="10663"/>
              </a:lnSpc>
              <a:spcBef>
                <a:spcPct val="0"/>
              </a:spcBef>
            </a:pPr>
            <a:r>
              <a:rPr lang="en-US" sz="7616" strike="noStrike">
                <a:solidFill>
                  <a:srgbClr val="000000"/>
                </a:solidFill>
                <a:latin typeface="Childos Arabic"/>
                <a:ea typeface="Childos Arabic"/>
                <a:cs typeface="Childos Arabic"/>
                <a:sym typeface="Childos Arabic"/>
              </a:rPr>
              <a:t>Né..., Né...,</a:t>
            </a:r>
          </a:p>
          <a:p>
            <a:pPr algn="ctr" marL="0" indent="0" lvl="0">
              <a:lnSpc>
                <a:spcPts val="10663"/>
              </a:lnSpc>
              <a:spcBef>
                <a:spcPct val="0"/>
              </a:spcBef>
            </a:pPr>
            <a:r>
              <a:rPr lang="en-US" sz="7616" strike="noStrike">
                <a:solidFill>
                  <a:srgbClr val="000000"/>
                </a:solidFill>
                <a:latin typeface="Childos Arabic"/>
                <a:ea typeface="Childos Arabic"/>
                <a:cs typeface="Childos Arabic"/>
                <a:sym typeface="Childos Arabic"/>
              </a:rPr>
              <a:t>Is breá liom é!</a:t>
            </a:r>
          </a:p>
          <a:p>
            <a:pPr algn="ctr" marL="0" indent="0" lvl="0">
              <a:lnSpc>
                <a:spcPts val="10663"/>
              </a:lnSpc>
              <a:spcBef>
                <a:spcPct val="0"/>
              </a:spcBef>
            </a:pPr>
            <a:r>
              <a:rPr lang="en-US" sz="7616" strike="noStrike">
                <a:solidFill>
                  <a:srgbClr val="000000"/>
                </a:solidFill>
                <a:latin typeface="Childos Arabic"/>
                <a:ea typeface="Childos Arabic"/>
                <a:cs typeface="Childos Arabic"/>
                <a:sym typeface="Childos Arabic"/>
              </a:rPr>
              <a:t>Is capall é.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0569849" y="3286925"/>
            <a:ext cx="4323351" cy="5751686"/>
          </a:xfrm>
          <a:custGeom>
            <a:avLst/>
            <a:gdLst/>
            <a:ahLst/>
            <a:cxnLst/>
            <a:rect r="r" b="b" t="t" l="l"/>
            <a:pathLst>
              <a:path h="5751686" w="4323351">
                <a:moveTo>
                  <a:pt x="0" y="0"/>
                </a:moveTo>
                <a:lnTo>
                  <a:pt x="4323351" y="0"/>
                </a:lnTo>
                <a:lnTo>
                  <a:pt x="4323351" y="5751686"/>
                </a:lnTo>
                <a:lnTo>
                  <a:pt x="0" y="5751686"/>
                </a:lnTo>
                <a:lnTo>
                  <a:pt x="0" y="0"/>
                </a:lnTo>
                <a:close/>
              </a:path>
            </a:pathLst>
          </a:custGeom>
          <a:blipFill>
            <a:blip r:embed="rId4"/>
            <a:stretch>
              <a:fillRect l="0" t="0" r="0" b="0"/>
            </a:stretch>
          </a:blipFill>
        </p:spPr>
      </p:sp>
      <p:sp>
        <p:nvSpPr>
          <p:cNvPr name="TextBox 12" id="12"/>
          <p:cNvSpPr txBox="true"/>
          <p:nvPr/>
        </p:nvSpPr>
        <p:spPr>
          <a:xfrm rot="0">
            <a:off x="3515906" y="3602804"/>
            <a:ext cx="5882134" cy="5435807"/>
          </a:xfrm>
          <a:prstGeom prst="rect">
            <a:avLst/>
          </a:prstGeom>
        </p:spPr>
        <p:txBody>
          <a:bodyPr anchor="t" rtlCol="false" tIns="0" lIns="0" bIns="0" rIns="0">
            <a:spAutoFit/>
          </a:bodyPr>
          <a:lstStyle/>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madra é,</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 Bhuf a deir sé,</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 Is breá liom é, </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madra é.</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0887181" y="5014426"/>
            <a:ext cx="5256420" cy="5087776"/>
          </a:xfrm>
          <a:custGeom>
            <a:avLst/>
            <a:gdLst/>
            <a:ahLst/>
            <a:cxnLst/>
            <a:rect r="r" b="b" t="t" l="l"/>
            <a:pathLst>
              <a:path h="5087776" w="5256420">
                <a:moveTo>
                  <a:pt x="0" y="0"/>
                </a:moveTo>
                <a:lnTo>
                  <a:pt x="5256420" y="0"/>
                </a:lnTo>
                <a:lnTo>
                  <a:pt x="5256420" y="5087776"/>
                </a:lnTo>
                <a:lnTo>
                  <a:pt x="0" y="5087776"/>
                </a:lnTo>
                <a:lnTo>
                  <a:pt x="0" y="0"/>
                </a:lnTo>
                <a:close/>
              </a:path>
            </a:pathLst>
          </a:custGeom>
          <a:blipFill>
            <a:blip r:embed="rId4"/>
            <a:stretch>
              <a:fillRect l="0" t="0" r="0" b="0"/>
            </a:stretch>
          </a:blipFill>
        </p:spPr>
      </p:sp>
      <p:sp>
        <p:nvSpPr>
          <p:cNvPr name="Freeform 11" id="11"/>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3338455" y="2469943"/>
            <a:ext cx="9531548" cy="6788357"/>
          </a:xfrm>
          <a:prstGeom prst="rect">
            <a:avLst/>
          </a:prstGeom>
        </p:spPr>
        <p:txBody>
          <a:bodyPr anchor="t" rtlCol="false" tIns="0" lIns="0" bIns="0" rIns="0">
            <a:spAutoFit/>
          </a:bodyPr>
          <a:lstStyle/>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béar é,</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Ag drannadh a bhíonn sé,</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breá liom é,</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béar é. </a:t>
            </a:r>
          </a:p>
          <a:p>
            <a:pPr algn="ctr" marL="0" indent="0" lvl="0">
              <a:lnSpc>
                <a:spcPts val="10663"/>
              </a:lnSpc>
              <a:spcBef>
                <a:spcPct val="0"/>
              </a:spcBef>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3990795" y="2365437"/>
            <a:ext cx="4666208" cy="6788357"/>
          </a:xfrm>
          <a:prstGeom prst="rect">
            <a:avLst/>
          </a:prstGeom>
        </p:spPr>
        <p:txBody>
          <a:bodyPr anchor="t" rtlCol="false" tIns="0" lIns="0" bIns="0" rIns="0">
            <a:spAutoFit/>
          </a:bodyPr>
          <a:lstStyle/>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cearc í, </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Yipí, Yipí, </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Í ag grágaíl,</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cearc í.</a:t>
            </a:r>
          </a:p>
          <a:p>
            <a:pPr algn="ctr" marL="0" indent="0" lvl="0">
              <a:lnSpc>
                <a:spcPts val="10663"/>
              </a:lnSpc>
              <a:spcBef>
                <a:spcPct val="0"/>
              </a:spcBef>
            </a:pPr>
          </a:p>
        </p:txBody>
      </p:sp>
      <p:sp>
        <p:nvSpPr>
          <p:cNvPr name="Freeform 12" id="12"/>
          <p:cNvSpPr/>
          <p:nvPr/>
        </p:nvSpPr>
        <p:spPr>
          <a:xfrm flipH="false" flipV="false" rot="201464">
            <a:off x="9398039" y="3238720"/>
            <a:ext cx="4600310" cy="5492907"/>
          </a:xfrm>
          <a:custGeom>
            <a:avLst/>
            <a:gdLst/>
            <a:ahLst/>
            <a:cxnLst/>
            <a:rect r="r" b="b" t="t" l="l"/>
            <a:pathLst>
              <a:path h="5492907" w="4600310">
                <a:moveTo>
                  <a:pt x="0" y="0"/>
                </a:moveTo>
                <a:lnTo>
                  <a:pt x="4600310" y="0"/>
                </a:lnTo>
                <a:lnTo>
                  <a:pt x="4600310" y="5492908"/>
                </a:lnTo>
                <a:lnTo>
                  <a:pt x="0" y="54929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3295707" y="2365437"/>
            <a:ext cx="7398693" cy="6788357"/>
          </a:xfrm>
          <a:prstGeom prst="rect">
            <a:avLst/>
          </a:prstGeom>
        </p:spPr>
        <p:txBody>
          <a:bodyPr anchor="t" rtlCol="false" tIns="0" lIns="0" bIns="0" rIns="0">
            <a:spAutoFit/>
          </a:bodyPr>
          <a:lstStyle/>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bóín Dé í,</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Yipí, Yipí,</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Féach ar na spotaí,</a:t>
            </a:r>
          </a:p>
          <a:p>
            <a:pPr algn="ctr" marL="0" indent="0" lvl="0">
              <a:lnSpc>
                <a:spcPts val="10663"/>
              </a:lnSpc>
              <a:spcBef>
                <a:spcPct val="0"/>
              </a:spcBef>
            </a:pPr>
            <a:r>
              <a:rPr lang="en-US" sz="7616" strike="noStrike" u="none">
                <a:solidFill>
                  <a:srgbClr val="000000"/>
                </a:solidFill>
                <a:latin typeface="Childos Arabic"/>
                <a:ea typeface="Childos Arabic"/>
                <a:cs typeface="Childos Arabic"/>
                <a:sym typeface="Childos Arabic"/>
              </a:rPr>
              <a:t>Is bóín Dé í.</a:t>
            </a:r>
          </a:p>
          <a:p>
            <a:pPr algn="ctr" marL="0" indent="0" lvl="0">
              <a:lnSpc>
                <a:spcPts val="10663"/>
              </a:lnSpc>
              <a:spcBef>
                <a:spcPct val="0"/>
              </a:spcBef>
            </a:pPr>
          </a:p>
        </p:txBody>
      </p:sp>
      <p:sp>
        <p:nvSpPr>
          <p:cNvPr name="Freeform 12" id="12"/>
          <p:cNvSpPr/>
          <p:nvPr/>
        </p:nvSpPr>
        <p:spPr>
          <a:xfrm flipH="false" flipV="false" rot="0">
            <a:off x="10923100" y="5495302"/>
            <a:ext cx="4367240" cy="3013396"/>
          </a:xfrm>
          <a:custGeom>
            <a:avLst/>
            <a:gdLst/>
            <a:ahLst/>
            <a:cxnLst/>
            <a:rect r="r" b="b" t="t" l="l"/>
            <a:pathLst>
              <a:path h="3013396" w="4367240">
                <a:moveTo>
                  <a:pt x="0" y="0"/>
                </a:moveTo>
                <a:lnTo>
                  <a:pt x="4367240" y="0"/>
                </a:lnTo>
                <a:lnTo>
                  <a:pt x="4367240" y="3013396"/>
                </a:lnTo>
                <a:lnTo>
                  <a:pt x="0" y="3013396"/>
                </a:lnTo>
                <a:lnTo>
                  <a:pt x="0" y="0"/>
                </a:lnTo>
                <a:close/>
              </a:path>
            </a:pathLst>
          </a:custGeom>
          <a:blipFill>
            <a:blip r:embed="rId4"/>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2808" y="6334252"/>
            <a:ext cx="3020971" cy="2924048"/>
          </a:xfrm>
          <a:custGeom>
            <a:avLst/>
            <a:gdLst/>
            <a:ahLst/>
            <a:cxnLst/>
            <a:rect r="r" b="b" t="t" l="l"/>
            <a:pathLst>
              <a:path h="2924048" w="3020971">
                <a:moveTo>
                  <a:pt x="0" y="0"/>
                </a:moveTo>
                <a:lnTo>
                  <a:pt x="3020971" y="0"/>
                </a:lnTo>
                <a:lnTo>
                  <a:pt x="3020971"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13084763" y="5985174"/>
            <a:ext cx="1976892" cy="2360468"/>
          </a:xfrm>
          <a:custGeom>
            <a:avLst/>
            <a:gdLst/>
            <a:ahLst/>
            <a:cxnLst/>
            <a:rect r="r" b="b" t="t" l="l"/>
            <a:pathLst>
              <a:path h="2360468" w="1976892">
                <a:moveTo>
                  <a:pt x="0" y="0"/>
                </a:moveTo>
                <a:lnTo>
                  <a:pt x="1976892" y="0"/>
                </a:lnTo>
                <a:lnTo>
                  <a:pt x="1976892" y="2360468"/>
                </a:lnTo>
                <a:lnTo>
                  <a:pt x="0" y="23604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535462" y="2719236"/>
            <a:ext cx="2981739" cy="2057400"/>
          </a:xfrm>
          <a:custGeom>
            <a:avLst/>
            <a:gdLst/>
            <a:ahLst/>
            <a:cxnLst/>
            <a:rect r="r" b="b" t="t" l="l"/>
            <a:pathLst>
              <a:path h="2057400" w="2981739">
                <a:moveTo>
                  <a:pt x="0" y="0"/>
                </a:moveTo>
                <a:lnTo>
                  <a:pt x="2981739" y="0"/>
                </a:lnTo>
                <a:lnTo>
                  <a:pt x="2981739" y="2057400"/>
                </a:lnTo>
                <a:lnTo>
                  <a:pt x="0" y="2057400"/>
                </a:lnTo>
                <a:lnTo>
                  <a:pt x="0" y="0"/>
                </a:lnTo>
                <a:close/>
              </a:path>
            </a:pathLst>
          </a:custGeom>
          <a:blipFill>
            <a:blip r:embed="rId7"/>
            <a:stretch>
              <a:fillRect l="0" t="0" r="0" b="0"/>
            </a:stretch>
          </a:blipFill>
        </p:spPr>
      </p:sp>
      <p:sp>
        <p:nvSpPr>
          <p:cNvPr name="Freeform 14" id="14"/>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8"/>
            <a:stretch>
              <a:fillRect l="0" t="0" r="0" b="0"/>
            </a:stretch>
          </a:blipFill>
        </p:spPr>
      </p:sp>
      <p:sp>
        <p:nvSpPr>
          <p:cNvPr name="Freeform 15" id="15"/>
          <p:cNvSpPr/>
          <p:nvPr/>
        </p:nvSpPr>
        <p:spPr>
          <a:xfrm flipH="false" flipV="false" rot="0">
            <a:off x="4203145" y="2513671"/>
            <a:ext cx="3202462" cy="3471503"/>
          </a:xfrm>
          <a:custGeom>
            <a:avLst/>
            <a:gdLst/>
            <a:ahLst/>
            <a:cxnLst/>
            <a:rect r="r" b="b" t="t" l="l"/>
            <a:pathLst>
              <a:path h="3471503" w="3202462">
                <a:moveTo>
                  <a:pt x="0" y="0"/>
                </a:moveTo>
                <a:lnTo>
                  <a:pt x="3202461" y="0"/>
                </a:lnTo>
                <a:lnTo>
                  <a:pt x="3202461" y="3471503"/>
                </a:lnTo>
                <a:lnTo>
                  <a:pt x="0" y="3471503"/>
                </a:lnTo>
                <a:lnTo>
                  <a:pt x="0" y="0"/>
                </a:lnTo>
                <a:close/>
              </a:path>
            </a:pathLst>
          </a:custGeom>
          <a:blipFill>
            <a:blip r:embed="rId9"/>
            <a:stretch>
              <a:fillRect l="0" t="0" r="0" b="0"/>
            </a:stretch>
          </a:blipFill>
        </p:spPr>
      </p:sp>
      <p:sp>
        <p:nvSpPr>
          <p:cNvPr name="TextBox 16" id="16"/>
          <p:cNvSpPr txBox="true"/>
          <p:nvPr/>
        </p:nvSpPr>
        <p:spPr>
          <a:xfrm rot="0">
            <a:off x="850229" y="82226"/>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2808" y="6334252"/>
            <a:ext cx="3020971" cy="2924048"/>
          </a:xfrm>
          <a:custGeom>
            <a:avLst/>
            <a:gdLst/>
            <a:ahLst/>
            <a:cxnLst/>
            <a:rect r="r" b="b" t="t" l="l"/>
            <a:pathLst>
              <a:path h="2924048" w="3020971">
                <a:moveTo>
                  <a:pt x="0" y="0"/>
                </a:moveTo>
                <a:lnTo>
                  <a:pt x="3020971" y="0"/>
                </a:lnTo>
                <a:lnTo>
                  <a:pt x="3020971"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13084763" y="5985174"/>
            <a:ext cx="1976892" cy="2360468"/>
          </a:xfrm>
          <a:custGeom>
            <a:avLst/>
            <a:gdLst/>
            <a:ahLst/>
            <a:cxnLst/>
            <a:rect r="r" b="b" t="t" l="l"/>
            <a:pathLst>
              <a:path h="2360468" w="1976892">
                <a:moveTo>
                  <a:pt x="0" y="0"/>
                </a:moveTo>
                <a:lnTo>
                  <a:pt x="1976892" y="0"/>
                </a:lnTo>
                <a:lnTo>
                  <a:pt x="1976892" y="2360468"/>
                </a:lnTo>
                <a:lnTo>
                  <a:pt x="0" y="23604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7"/>
            <a:stretch>
              <a:fillRect l="0" t="0" r="0" b="0"/>
            </a:stretch>
          </a:blipFill>
        </p:spPr>
      </p:sp>
      <p:sp>
        <p:nvSpPr>
          <p:cNvPr name="Freeform 14" id="14"/>
          <p:cNvSpPr/>
          <p:nvPr/>
        </p:nvSpPr>
        <p:spPr>
          <a:xfrm flipH="false" flipV="false" rot="0">
            <a:off x="4203145" y="2513671"/>
            <a:ext cx="3202462" cy="3471503"/>
          </a:xfrm>
          <a:custGeom>
            <a:avLst/>
            <a:gdLst/>
            <a:ahLst/>
            <a:cxnLst/>
            <a:rect r="r" b="b" t="t" l="l"/>
            <a:pathLst>
              <a:path h="3471503" w="3202462">
                <a:moveTo>
                  <a:pt x="0" y="0"/>
                </a:moveTo>
                <a:lnTo>
                  <a:pt x="3202461" y="0"/>
                </a:lnTo>
                <a:lnTo>
                  <a:pt x="3202461" y="3471503"/>
                </a:lnTo>
                <a:lnTo>
                  <a:pt x="0" y="3471503"/>
                </a:lnTo>
                <a:lnTo>
                  <a:pt x="0" y="0"/>
                </a:lnTo>
                <a:close/>
              </a:path>
            </a:pathLst>
          </a:custGeom>
          <a:blipFill>
            <a:blip r:embed="rId8"/>
            <a:stretch>
              <a:fillRect l="0" t="0" r="0" b="0"/>
            </a:stretch>
          </a:blipFill>
        </p:spPr>
      </p:sp>
      <p:sp>
        <p:nvSpPr>
          <p:cNvPr name="TextBox 15" id="15"/>
          <p:cNvSpPr txBox="true"/>
          <p:nvPr/>
        </p:nvSpPr>
        <p:spPr>
          <a:xfrm rot="0">
            <a:off x="712807" y="223220"/>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2808" y="6334252"/>
            <a:ext cx="3020971" cy="2924048"/>
          </a:xfrm>
          <a:custGeom>
            <a:avLst/>
            <a:gdLst/>
            <a:ahLst/>
            <a:cxnLst/>
            <a:rect r="r" b="b" t="t" l="l"/>
            <a:pathLst>
              <a:path h="2924048" w="3020971">
                <a:moveTo>
                  <a:pt x="0" y="0"/>
                </a:moveTo>
                <a:lnTo>
                  <a:pt x="3020971" y="0"/>
                </a:lnTo>
                <a:lnTo>
                  <a:pt x="3020971"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13084763" y="5985174"/>
            <a:ext cx="1976892" cy="2360468"/>
          </a:xfrm>
          <a:custGeom>
            <a:avLst/>
            <a:gdLst/>
            <a:ahLst/>
            <a:cxnLst/>
            <a:rect r="r" b="b" t="t" l="l"/>
            <a:pathLst>
              <a:path h="2360468" w="1976892">
                <a:moveTo>
                  <a:pt x="0" y="0"/>
                </a:moveTo>
                <a:lnTo>
                  <a:pt x="1976892" y="0"/>
                </a:lnTo>
                <a:lnTo>
                  <a:pt x="1976892" y="2360468"/>
                </a:lnTo>
                <a:lnTo>
                  <a:pt x="0" y="23604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535462" y="2719236"/>
            <a:ext cx="2981739" cy="2057400"/>
          </a:xfrm>
          <a:custGeom>
            <a:avLst/>
            <a:gdLst/>
            <a:ahLst/>
            <a:cxnLst/>
            <a:rect r="r" b="b" t="t" l="l"/>
            <a:pathLst>
              <a:path h="2057400" w="2981739">
                <a:moveTo>
                  <a:pt x="0" y="0"/>
                </a:moveTo>
                <a:lnTo>
                  <a:pt x="2981739" y="0"/>
                </a:lnTo>
                <a:lnTo>
                  <a:pt x="2981739" y="2057400"/>
                </a:lnTo>
                <a:lnTo>
                  <a:pt x="0" y="2057400"/>
                </a:lnTo>
                <a:lnTo>
                  <a:pt x="0" y="0"/>
                </a:lnTo>
                <a:close/>
              </a:path>
            </a:pathLst>
          </a:custGeom>
          <a:blipFill>
            <a:blip r:embed="rId7"/>
            <a:stretch>
              <a:fillRect l="0" t="0" r="0" b="0"/>
            </a:stretch>
          </a:blipFill>
        </p:spPr>
      </p:sp>
      <p:sp>
        <p:nvSpPr>
          <p:cNvPr name="Freeform 14" id="14"/>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8"/>
            <a:stretch>
              <a:fillRect l="0" t="0" r="0" b="0"/>
            </a:stretch>
          </a:blipFill>
        </p:spPr>
      </p:sp>
      <p:sp>
        <p:nvSpPr>
          <p:cNvPr name="Freeform 15" id="15"/>
          <p:cNvSpPr/>
          <p:nvPr/>
        </p:nvSpPr>
        <p:spPr>
          <a:xfrm flipH="false" flipV="false" rot="0">
            <a:off x="4203145" y="2513671"/>
            <a:ext cx="3202462" cy="3471503"/>
          </a:xfrm>
          <a:custGeom>
            <a:avLst/>
            <a:gdLst/>
            <a:ahLst/>
            <a:cxnLst/>
            <a:rect r="r" b="b" t="t" l="l"/>
            <a:pathLst>
              <a:path h="3471503" w="3202462">
                <a:moveTo>
                  <a:pt x="0" y="0"/>
                </a:moveTo>
                <a:lnTo>
                  <a:pt x="3202461" y="0"/>
                </a:lnTo>
                <a:lnTo>
                  <a:pt x="3202461" y="3471503"/>
                </a:lnTo>
                <a:lnTo>
                  <a:pt x="0" y="3471503"/>
                </a:lnTo>
                <a:lnTo>
                  <a:pt x="0" y="0"/>
                </a:lnTo>
                <a:close/>
              </a:path>
            </a:pathLst>
          </a:custGeom>
          <a:blipFill>
            <a:blip r:embed="rId9"/>
            <a:stretch>
              <a:fillRect l="0" t="0" r="0" b="0"/>
            </a:stretch>
          </a:blipFill>
        </p:spPr>
      </p:sp>
      <p:sp>
        <p:nvSpPr>
          <p:cNvPr name="TextBox 16" id="16"/>
          <p:cNvSpPr txBox="true"/>
          <p:nvPr/>
        </p:nvSpPr>
        <p:spPr>
          <a:xfrm rot="0">
            <a:off x="712807" y="223220"/>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3084763" y="5985174"/>
            <a:ext cx="1976892" cy="2360468"/>
          </a:xfrm>
          <a:custGeom>
            <a:avLst/>
            <a:gdLst/>
            <a:ahLst/>
            <a:cxnLst/>
            <a:rect r="r" b="b" t="t" l="l"/>
            <a:pathLst>
              <a:path h="2360468" w="1976892">
                <a:moveTo>
                  <a:pt x="0" y="0"/>
                </a:moveTo>
                <a:lnTo>
                  <a:pt x="1976892" y="0"/>
                </a:lnTo>
                <a:lnTo>
                  <a:pt x="1976892" y="2360468"/>
                </a:lnTo>
                <a:lnTo>
                  <a:pt x="0" y="23604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9535462" y="2719236"/>
            <a:ext cx="2981739" cy="2057400"/>
          </a:xfrm>
          <a:custGeom>
            <a:avLst/>
            <a:gdLst/>
            <a:ahLst/>
            <a:cxnLst/>
            <a:rect r="r" b="b" t="t" l="l"/>
            <a:pathLst>
              <a:path h="2057400" w="2981739">
                <a:moveTo>
                  <a:pt x="0" y="0"/>
                </a:moveTo>
                <a:lnTo>
                  <a:pt x="2981739" y="0"/>
                </a:lnTo>
                <a:lnTo>
                  <a:pt x="2981739" y="2057400"/>
                </a:lnTo>
                <a:lnTo>
                  <a:pt x="0" y="2057400"/>
                </a:lnTo>
                <a:lnTo>
                  <a:pt x="0" y="0"/>
                </a:lnTo>
                <a:close/>
              </a:path>
            </a:pathLst>
          </a:custGeom>
          <a:blipFill>
            <a:blip r:embed="rId6"/>
            <a:stretch>
              <a:fillRect l="0" t="0" r="0" b="0"/>
            </a:stretch>
          </a:blipFill>
        </p:spPr>
      </p:sp>
      <p:sp>
        <p:nvSpPr>
          <p:cNvPr name="Freeform 13" id="13"/>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7"/>
            <a:stretch>
              <a:fillRect l="0" t="0" r="0" b="0"/>
            </a:stretch>
          </a:blipFill>
        </p:spPr>
      </p:sp>
      <p:sp>
        <p:nvSpPr>
          <p:cNvPr name="Freeform 14" id="14"/>
          <p:cNvSpPr/>
          <p:nvPr/>
        </p:nvSpPr>
        <p:spPr>
          <a:xfrm flipH="false" flipV="false" rot="0">
            <a:off x="4203145" y="2513671"/>
            <a:ext cx="3202462" cy="3471503"/>
          </a:xfrm>
          <a:custGeom>
            <a:avLst/>
            <a:gdLst/>
            <a:ahLst/>
            <a:cxnLst/>
            <a:rect r="r" b="b" t="t" l="l"/>
            <a:pathLst>
              <a:path h="3471503" w="3202462">
                <a:moveTo>
                  <a:pt x="0" y="0"/>
                </a:moveTo>
                <a:lnTo>
                  <a:pt x="3202461" y="0"/>
                </a:lnTo>
                <a:lnTo>
                  <a:pt x="3202461" y="3471503"/>
                </a:lnTo>
                <a:lnTo>
                  <a:pt x="0" y="3471503"/>
                </a:lnTo>
                <a:lnTo>
                  <a:pt x="0" y="0"/>
                </a:lnTo>
                <a:close/>
              </a:path>
            </a:pathLst>
          </a:custGeom>
          <a:blipFill>
            <a:blip r:embed="rId8"/>
            <a:stretch>
              <a:fillRect l="0" t="0" r="0" b="0"/>
            </a:stretch>
          </a:blipFill>
        </p:spPr>
      </p:sp>
      <p:sp>
        <p:nvSpPr>
          <p:cNvPr name="TextBox 15" id="15"/>
          <p:cNvSpPr txBox="true"/>
          <p:nvPr/>
        </p:nvSpPr>
        <p:spPr>
          <a:xfrm rot="0">
            <a:off x="712807" y="223220"/>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83212" y="-86410"/>
            <a:ext cx="14721114" cy="10458967"/>
          </a:xfrm>
          <a:custGeom>
            <a:avLst/>
            <a:gdLst/>
            <a:ahLst/>
            <a:cxnLst/>
            <a:rect r="r" b="b" t="t" l="l"/>
            <a:pathLst>
              <a:path h="10458967" w="14721114">
                <a:moveTo>
                  <a:pt x="0" y="0"/>
                </a:moveTo>
                <a:lnTo>
                  <a:pt x="14721114" y="0"/>
                </a:lnTo>
                <a:lnTo>
                  <a:pt x="14721114" y="10458967"/>
                </a:lnTo>
                <a:lnTo>
                  <a:pt x="0" y="104589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103357" y="9117524"/>
            <a:ext cx="1969135" cy="1168637"/>
          </a:xfrm>
          <a:custGeom>
            <a:avLst/>
            <a:gdLst/>
            <a:ahLst/>
            <a:cxnLst/>
            <a:rect r="r" b="b" t="t" l="l"/>
            <a:pathLst>
              <a:path h="1168637" w="1969135">
                <a:moveTo>
                  <a:pt x="0" y="0"/>
                </a:moveTo>
                <a:lnTo>
                  <a:pt x="1969134" y="0"/>
                </a:lnTo>
                <a:lnTo>
                  <a:pt x="1969134" y="1168636"/>
                </a:lnTo>
                <a:lnTo>
                  <a:pt x="0" y="1168636"/>
                </a:lnTo>
                <a:lnTo>
                  <a:pt x="0" y="0"/>
                </a:lnTo>
                <a:close/>
              </a:path>
            </a:pathLst>
          </a:custGeom>
          <a:blipFill>
            <a:blip r:embed="rId4"/>
            <a:stretch>
              <a:fillRect l="0" t="0" r="0" b="-877"/>
            </a:stretch>
          </a:blipFill>
        </p:spPr>
      </p:sp>
      <p:sp>
        <p:nvSpPr>
          <p:cNvPr name="Freeform 4" id="4"/>
          <p:cNvSpPr/>
          <p:nvPr/>
        </p:nvSpPr>
        <p:spPr>
          <a:xfrm flipH="false" flipV="false" rot="0">
            <a:off x="1932093" y="160688"/>
            <a:ext cx="2311663" cy="2311663"/>
          </a:xfrm>
          <a:custGeom>
            <a:avLst/>
            <a:gdLst/>
            <a:ahLst/>
            <a:cxnLst/>
            <a:rect r="r" b="b" t="t" l="l"/>
            <a:pathLst>
              <a:path h="2311663" w="2311663">
                <a:moveTo>
                  <a:pt x="0" y="0"/>
                </a:moveTo>
                <a:lnTo>
                  <a:pt x="2311663" y="0"/>
                </a:lnTo>
                <a:lnTo>
                  <a:pt x="2311663" y="2311663"/>
                </a:lnTo>
                <a:lnTo>
                  <a:pt x="0" y="23116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4420522" y="762468"/>
            <a:ext cx="2697747" cy="5541466"/>
            <a:chOff x="0" y="0"/>
            <a:chExt cx="710518" cy="1459481"/>
          </a:xfrm>
        </p:grpSpPr>
        <p:sp>
          <p:nvSpPr>
            <p:cNvPr name="Freeform 6" id="6"/>
            <p:cNvSpPr/>
            <p:nvPr/>
          </p:nvSpPr>
          <p:spPr>
            <a:xfrm flipH="false" flipV="false" rot="0">
              <a:off x="0" y="0"/>
              <a:ext cx="710518" cy="1459481"/>
            </a:xfrm>
            <a:custGeom>
              <a:avLst/>
              <a:gdLst/>
              <a:ahLst/>
              <a:cxnLst/>
              <a:rect r="r" b="b" t="t" l="l"/>
              <a:pathLst>
                <a:path h="1459481" w="710518">
                  <a:moveTo>
                    <a:pt x="143489" y="0"/>
                  </a:moveTo>
                  <a:lnTo>
                    <a:pt x="567029" y="0"/>
                  </a:lnTo>
                  <a:cubicBezTo>
                    <a:pt x="646276" y="0"/>
                    <a:pt x="710518" y="64242"/>
                    <a:pt x="710518" y="143489"/>
                  </a:cubicBezTo>
                  <a:lnTo>
                    <a:pt x="710518" y="1315992"/>
                  </a:lnTo>
                  <a:cubicBezTo>
                    <a:pt x="710518" y="1354048"/>
                    <a:pt x="695400" y="1390544"/>
                    <a:pt x="668491" y="1417454"/>
                  </a:cubicBezTo>
                  <a:cubicBezTo>
                    <a:pt x="641582" y="1444363"/>
                    <a:pt x="605085" y="1459481"/>
                    <a:pt x="567029" y="1459481"/>
                  </a:cubicBezTo>
                  <a:lnTo>
                    <a:pt x="143489" y="1459481"/>
                  </a:lnTo>
                  <a:cubicBezTo>
                    <a:pt x="64242" y="1459481"/>
                    <a:pt x="0" y="1395239"/>
                    <a:pt x="0" y="1315992"/>
                  </a:cubicBezTo>
                  <a:lnTo>
                    <a:pt x="0" y="143489"/>
                  </a:lnTo>
                  <a:cubicBezTo>
                    <a:pt x="0" y="64242"/>
                    <a:pt x="64242" y="0"/>
                    <a:pt x="143489" y="0"/>
                  </a:cubicBezTo>
                  <a:close/>
                </a:path>
              </a:pathLst>
            </a:custGeom>
            <a:solidFill>
              <a:srgbClr val="BAE1ED"/>
            </a:solidFill>
          </p:spPr>
        </p:sp>
        <p:sp>
          <p:nvSpPr>
            <p:cNvPr name="TextBox 7" id="7"/>
            <p:cNvSpPr txBox="true"/>
            <p:nvPr/>
          </p:nvSpPr>
          <p:spPr>
            <a:xfrm>
              <a:off x="0" y="-104775"/>
              <a:ext cx="710518" cy="1564256"/>
            </a:xfrm>
            <a:prstGeom prst="rect">
              <a:avLst/>
            </a:prstGeom>
          </p:spPr>
          <p:txBody>
            <a:bodyPr anchor="ctr" rtlCol="false" tIns="69124" lIns="69124" bIns="69124" rIns="69124"/>
            <a:lstStyle/>
            <a:p>
              <a:pPr algn="ctr">
                <a:lnSpc>
                  <a:spcPts val="3059"/>
                </a:lnSpc>
              </a:pPr>
            </a:p>
          </p:txBody>
        </p:sp>
      </p:grpSp>
      <p:grpSp>
        <p:nvGrpSpPr>
          <p:cNvPr name="Group 8" id="8"/>
          <p:cNvGrpSpPr/>
          <p:nvPr/>
        </p:nvGrpSpPr>
        <p:grpSpPr>
          <a:xfrm rot="0">
            <a:off x="7276946" y="834148"/>
            <a:ext cx="3480345" cy="5095281"/>
            <a:chOff x="0" y="0"/>
            <a:chExt cx="916634" cy="1341967"/>
          </a:xfrm>
        </p:grpSpPr>
        <p:sp>
          <p:nvSpPr>
            <p:cNvPr name="Freeform 9" id="9"/>
            <p:cNvSpPr/>
            <p:nvPr/>
          </p:nvSpPr>
          <p:spPr>
            <a:xfrm flipH="false" flipV="false" rot="0">
              <a:off x="0" y="0"/>
              <a:ext cx="916634" cy="1341967"/>
            </a:xfrm>
            <a:custGeom>
              <a:avLst/>
              <a:gdLst/>
              <a:ahLst/>
              <a:cxnLst/>
              <a:rect r="r" b="b" t="t" l="l"/>
              <a:pathLst>
                <a:path h="1341967" w="916634">
                  <a:moveTo>
                    <a:pt x="111223" y="0"/>
                  </a:moveTo>
                  <a:lnTo>
                    <a:pt x="805411" y="0"/>
                  </a:lnTo>
                  <a:cubicBezTo>
                    <a:pt x="866838" y="0"/>
                    <a:pt x="916634" y="49796"/>
                    <a:pt x="916634" y="111223"/>
                  </a:cubicBezTo>
                  <a:lnTo>
                    <a:pt x="916634" y="1230743"/>
                  </a:lnTo>
                  <a:cubicBezTo>
                    <a:pt x="916634" y="1292171"/>
                    <a:pt x="866838" y="1341967"/>
                    <a:pt x="805411" y="1341967"/>
                  </a:cubicBezTo>
                  <a:lnTo>
                    <a:pt x="111223" y="1341967"/>
                  </a:lnTo>
                  <a:cubicBezTo>
                    <a:pt x="49796" y="1341967"/>
                    <a:pt x="0" y="1292171"/>
                    <a:pt x="0" y="1230743"/>
                  </a:cubicBezTo>
                  <a:lnTo>
                    <a:pt x="0" y="111223"/>
                  </a:lnTo>
                  <a:cubicBezTo>
                    <a:pt x="0" y="49796"/>
                    <a:pt x="49796" y="0"/>
                    <a:pt x="111223" y="0"/>
                  </a:cubicBezTo>
                  <a:close/>
                </a:path>
              </a:pathLst>
            </a:custGeom>
            <a:solidFill>
              <a:srgbClr val="BAE1ED"/>
            </a:solidFill>
          </p:spPr>
        </p:sp>
        <p:sp>
          <p:nvSpPr>
            <p:cNvPr name="TextBox 10" id="10"/>
            <p:cNvSpPr txBox="true"/>
            <p:nvPr/>
          </p:nvSpPr>
          <p:spPr>
            <a:xfrm>
              <a:off x="0" y="-104775"/>
              <a:ext cx="916634" cy="1446742"/>
            </a:xfrm>
            <a:prstGeom prst="rect">
              <a:avLst/>
            </a:prstGeom>
          </p:spPr>
          <p:txBody>
            <a:bodyPr anchor="ctr" rtlCol="false" tIns="69124" lIns="69124" bIns="69124" rIns="69124"/>
            <a:lstStyle/>
            <a:p>
              <a:pPr algn="ctr">
                <a:lnSpc>
                  <a:spcPts val="3059"/>
                </a:lnSpc>
              </a:pPr>
            </a:p>
          </p:txBody>
        </p:sp>
      </p:grpSp>
      <p:sp>
        <p:nvSpPr>
          <p:cNvPr name="TextBox 11" id="11"/>
          <p:cNvSpPr txBox="true"/>
          <p:nvPr/>
        </p:nvSpPr>
        <p:spPr>
          <a:xfrm rot="0">
            <a:off x="7364616" y="884467"/>
            <a:ext cx="3520803" cy="5044962"/>
          </a:xfrm>
          <a:prstGeom prst="rect">
            <a:avLst/>
          </a:prstGeom>
        </p:spPr>
        <p:txBody>
          <a:bodyPr anchor="t" rtlCol="false" tIns="0" lIns="0" bIns="0" rIns="0">
            <a:spAutoFit/>
          </a:bodyPr>
          <a:lstStyle/>
          <a:p>
            <a:pPr algn="ctr">
              <a:lnSpc>
                <a:spcPts val="1874"/>
              </a:lnSpc>
            </a:pPr>
            <a:r>
              <a:rPr lang="en-US" sz="1338" b="true">
                <a:solidFill>
                  <a:srgbClr val="000000"/>
                </a:solidFill>
                <a:latin typeface="Canva Sans Bold"/>
                <a:ea typeface="Canva Sans Bold"/>
                <a:cs typeface="Canva Sans Bold"/>
                <a:sym typeface="Canva Sans Bold"/>
              </a:rPr>
              <a:t>Is Maith Liom Bheith ag Siúl</a:t>
            </a:r>
          </a:p>
          <a:p>
            <a:pPr algn="ctr">
              <a:lnSpc>
                <a:spcPts val="1874"/>
              </a:lnSpc>
            </a:pPr>
          </a:p>
          <a:p>
            <a:pPr algn="ctr">
              <a:lnSpc>
                <a:spcPts val="1874"/>
              </a:lnSpc>
            </a:pPr>
            <a:r>
              <a:rPr lang="en-US" sz="1338">
                <a:solidFill>
                  <a:srgbClr val="000000"/>
                </a:solidFill>
                <a:latin typeface="Canva Sans"/>
                <a:ea typeface="Canva Sans"/>
                <a:cs typeface="Canva Sans"/>
                <a:sym typeface="Canva Sans"/>
              </a:rPr>
              <a:t>Is maith liom bheith ag siúl,</a:t>
            </a:r>
          </a:p>
          <a:p>
            <a:pPr algn="ctr">
              <a:lnSpc>
                <a:spcPts val="1874"/>
              </a:lnSpc>
            </a:pPr>
            <a:r>
              <a:rPr lang="en-US" sz="1338">
                <a:solidFill>
                  <a:srgbClr val="000000"/>
                </a:solidFill>
                <a:latin typeface="Canva Sans"/>
                <a:ea typeface="Canva Sans"/>
                <a:cs typeface="Canva Sans"/>
                <a:sym typeface="Canva Sans"/>
              </a:rPr>
              <a:t>Is maith liom bheith ag siúl, </a:t>
            </a:r>
          </a:p>
          <a:p>
            <a:pPr algn="ctr">
              <a:lnSpc>
                <a:spcPts val="1874"/>
              </a:lnSpc>
            </a:pPr>
            <a:r>
              <a:rPr lang="en-US" sz="1338">
                <a:solidFill>
                  <a:srgbClr val="000000"/>
                </a:solidFill>
                <a:latin typeface="Canva Sans"/>
                <a:ea typeface="Canva Sans"/>
                <a:cs typeface="Canva Sans"/>
                <a:sym typeface="Canva Sans"/>
              </a:rPr>
              <a:t>Hé hó mo Dhaidí ó,</a:t>
            </a:r>
          </a:p>
          <a:p>
            <a:pPr algn="ctr">
              <a:lnSpc>
                <a:spcPts val="1874"/>
              </a:lnSpc>
            </a:pPr>
            <a:r>
              <a:rPr lang="en-US" sz="1338">
                <a:solidFill>
                  <a:srgbClr val="000000"/>
                </a:solidFill>
                <a:latin typeface="Canva Sans"/>
                <a:ea typeface="Canva Sans"/>
                <a:cs typeface="Canva Sans"/>
                <a:sym typeface="Canva Sans"/>
              </a:rPr>
              <a:t>Is maith liom bheith ag siúl. (x2)</a:t>
            </a:r>
          </a:p>
          <a:p>
            <a:pPr algn="ctr">
              <a:lnSpc>
                <a:spcPts val="1874"/>
              </a:lnSpc>
            </a:pPr>
          </a:p>
          <a:p>
            <a:pPr algn="ctr">
              <a:lnSpc>
                <a:spcPts val="1874"/>
              </a:lnSpc>
            </a:pPr>
            <a:r>
              <a:rPr lang="en-US" sz="1338">
                <a:solidFill>
                  <a:srgbClr val="000000"/>
                </a:solidFill>
                <a:latin typeface="Canva Sans"/>
                <a:ea typeface="Canva Sans"/>
                <a:cs typeface="Canva Sans"/>
                <a:sym typeface="Canva Sans"/>
              </a:rPr>
              <a:t>Is maith liom bheith ag rith,</a:t>
            </a:r>
          </a:p>
          <a:p>
            <a:pPr algn="ctr">
              <a:lnSpc>
                <a:spcPts val="1874"/>
              </a:lnSpc>
            </a:pPr>
            <a:r>
              <a:rPr lang="en-US" sz="1338">
                <a:solidFill>
                  <a:srgbClr val="000000"/>
                </a:solidFill>
                <a:latin typeface="Canva Sans"/>
                <a:ea typeface="Canva Sans"/>
                <a:cs typeface="Canva Sans"/>
                <a:sym typeface="Canva Sans"/>
              </a:rPr>
              <a:t>Is maith liom bheith ag rith,</a:t>
            </a:r>
          </a:p>
          <a:p>
            <a:pPr algn="ctr">
              <a:lnSpc>
                <a:spcPts val="1874"/>
              </a:lnSpc>
            </a:pPr>
            <a:r>
              <a:rPr lang="en-US" sz="1338">
                <a:solidFill>
                  <a:srgbClr val="000000"/>
                </a:solidFill>
                <a:latin typeface="Canva Sans"/>
                <a:ea typeface="Canva Sans"/>
                <a:cs typeface="Canva Sans"/>
                <a:sym typeface="Canva Sans"/>
              </a:rPr>
              <a:t>Hé hó mo Dhaidí ó,</a:t>
            </a:r>
          </a:p>
          <a:p>
            <a:pPr algn="ctr">
              <a:lnSpc>
                <a:spcPts val="1874"/>
              </a:lnSpc>
            </a:pPr>
            <a:r>
              <a:rPr lang="en-US" sz="1338">
                <a:solidFill>
                  <a:srgbClr val="000000"/>
                </a:solidFill>
                <a:latin typeface="Canva Sans"/>
                <a:ea typeface="Canva Sans"/>
                <a:cs typeface="Canva Sans"/>
                <a:sym typeface="Canva Sans"/>
              </a:rPr>
              <a:t>Is maith liom bheith ag rith. (x2)</a:t>
            </a:r>
          </a:p>
          <a:p>
            <a:pPr algn="ctr">
              <a:lnSpc>
                <a:spcPts val="1874"/>
              </a:lnSpc>
            </a:pPr>
          </a:p>
          <a:p>
            <a:pPr algn="ctr">
              <a:lnSpc>
                <a:spcPts val="1874"/>
              </a:lnSpc>
            </a:pPr>
            <a:r>
              <a:rPr lang="en-US" sz="1338">
                <a:solidFill>
                  <a:srgbClr val="000000"/>
                </a:solidFill>
                <a:latin typeface="Canva Sans"/>
                <a:ea typeface="Canva Sans"/>
                <a:cs typeface="Canva Sans"/>
                <a:sym typeface="Canva Sans"/>
              </a:rPr>
              <a:t>Is maith liom bheith ag léim,</a:t>
            </a:r>
          </a:p>
          <a:p>
            <a:pPr algn="ctr">
              <a:lnSpc>
                <a:spcPts val="1874"/>
              </a:lnSpc>
            </a:pPr>
            <a:r>
              <a:rPr lang="en-US" sz="1338">
                <a:solidFill>
                  <a:srgbClr val="000000"/>
                </a:solidFill>
                <a:latin typeface="Canva Sans"/>
                <a:ea typeface="Canva Sans"/>
                <a:cs typeface="Canva Sans"/>
                <a:sym typeface="Canva Sans"/>
              </a:rPr>
              <a:t> Is maith liom bheith ag léim, </a:t>
            </a:r>
          </a:p>
          <a:p>
            <a:pPr algn="ctr">
              <a:lnSpc>
                <a:spcPts val="1874"/>
              </a:lnSpc>
            </a:pPr>
            <a:r>
              <a:rPr lang="en-US" sz="1338">
                <a:solidFill>
                  <a:srgbClr val="000000"/>
                </a:solidFill>
                <a:latin typeface="Canva Sans"/>
                <a:ea typeface="Canva Sans"/>
                <a:cs typeface="Canva Sans"/>
                <a:sym typeface="Canva Sans"/>
              </a:rPr>
              <a:t>Hé hó mo Dhaidí ó,</a:t>
            </a:r>
          </a:p>
          <a:p>
            <a:pPr algn="ctr">
              <a:lnSpc>
                <a:spcPts val="1874"/>
              </a:lnSpc>
            </a:pPr>
            <a:r>
              <a:rPr lang="en-US" sz="1338">
                <a:solidFill>
                  <a:srgbClr val="000000"/>
                </a:solidFill>
                <a:latin typeface="Canva Sans"/>
                <a:ea typeface="Canva Sans"/>
                <a:cs typeface="Canva Sans"/>
                <a:sym typeface="Canva Sans"/>
              </a:rPr>
              <a:t>Is maith liom bheith ag léim. (x2)</a:t>
            </a:r>
          </a:p>
          <a:p>
            <a:pPr algn="ctr">
              <a:lnSpc>
                <a:spcPts val="1874"/>
              </a:lnSpc>
            </a:pPr>
          </a:p>
          <a:p>
            <a:pPr algn="ctr">
              <a:lnSpc>
                <a:spcPts val="1874"/>
              </a:lnSpc>
            </a:pPr>
            <a:r>
              <a:rPr lang="en-US" sz="1338">
                <a:solidFill>
                  <a:srgbClr val="000000"/>
                </a:solidFill>
                <a:latin typeface="Canva Sans"/>
                <a:ea typeface="Canva Sans"/>
                <a:cs typeface="Canva Sans"/>
                <a:sym typeface="Canva Sans"/>
              </a:rPr>
              <a:t>Is maith liom bheith ag scipeáil, </a:t>
            </a:r>
          </a:p>
          <a:p>
            <a:pPr algn="ctr">
              <a:lnSpc>
                <a:spcPts val="1874"/>
              </a:lnSpc>
            </a:pPr>
            <a:r>
              <a:rPr lang="en-US" sz="1338">
                <a:solidFill>
                  <a:srgbClr val="000000"/>
                </a:solidFill>
                <a:latin typeface="Canva Sans"/>
                <a:ea typeface="Canva Sans"/>
                <a:cs typeface="Canva Sans"/>
                <a:sym typeface="Canva Sans"/>
              </a:rPr>
              <a:t>Is maith liom bheith ag scipeáil, </a:t>
            </a:r>
          </a:p>
          <a:p>
            <a:pPr algn="ctr">
              <a:lnSpc>
                <a:spcPts val="1874"/>
              </a:lnSpc>
            </a:pPr>
            <a:r>
              <a:rPr lang="en-US" sz="1338">
                <a:solidFill>
                  <a:srgbClr val="000000"/>
                </a:solidFill>
                <a:latin typeface="Canva Sans"/>
                <a:ea typeface="Canva Sans"/>
                <a:cs typeface="Canva Sans"/>
                <a:sym typeface="Canva Sans"/>
              </a:rPr>
              <a:t>Hé hó mo Dhaidí ó,</a:t>
            </a:r>
          </a:p>
          <a:p>
            <a:pPr algn="ctr">
              <a:lnSpc>
                <a:spcPts val="1874"/>
              </a:lnSpc>
            </a:pPr>
            <a:r>
              <a:rPr lang="en-US" sz="1338">
                <a:solidFill>
                  <a:srgbClr val="000000"/>
                </a:solidFill>
                <a:latin typeface="Canva Sans"/>
                <a:ea typeface="Canva Sans"/>
                <a:cs typeface="Canva Sans"/>
                <a:sym typeface="Canva Sans"/>
              </a:rPr>
              <a:t>Is maith liom bheith ag scipeáil. (x2)</a:t>
            </a:r>
          </a:p>
          <a:p>
            <a:pPr algn="ctr">
              <a:lnSpc>
                <a:spcPts val="1874"/>
              </a:lnSpc>
            </a:pPr>
          </a:p>
        </p:txBody>
      </p:sp>
      <p:grpSp>
        <p:nvGrpSpPr>
          <p:cNvPr name="Group 12" id="12"/>
          <p:cNvGrpSpPr/>
          <p:nvPr/>
        </p:nvGrpSpPr>
        <p:grpSpPr>
          <a:xfrm rot="0">
            <a:off x="7489656" y="6039896"/>
            <a:ext cx="8261431" cy="3103550"/>
            <a:chOff x="0" y="0"/>
            <a:chExt cx="2175850" cy="817396"/>
          </a:xfrm>
        </p:grpSpPr>
        <p:sp>
          <p:nvSpPr>
            <p:cNvPr name="Freeform 13" id="13"/>
            <p:cNvSpPr/>
            <p:nvPr/>
          </p:nvSpPr>
          <p:spPr>
            <a:xfrm flipH="false" flipV="false" rot="0">
              <a:off x="0" y="0"/>
              <a:ext cx="2175850" cy="817396"/>
            </a:xfrm>
            <a:custGeom>
              <a:avLst/>
              <a:gdLst/>
              <a:ahLst/>
              <a:cxnLst/>
              <a:rect r="r" b="b" t="t" l="l"/>
              <a:pathLst>
                <a:path h="817396" w="2175850">
                  <a:moveTo>
                    <a:pt x="46856" y="0"/>
                  </a:moveTo>
                  <a:lnTo>
                    <a:pt x="2128994" y="0"/>
                  </a:lnTo>
                  <a:cubicBezTo>
                    <a:pt x="2141421" y="0"/>
                    <a:pt x="2153339" y="4937"/>
                    <a:pt x="2162126" y="13724"/>
                  </a:cubicBezTo>
                  <a:cubicBezTo>
                    <a:pt x="2170914" y="22511"/>
                    <a:pt x="2175850" y="34429"/>
                    <a:pt x="2175850" y="46856"/>
                  </a:cubicBezTo>
                  <a:lnTo>
                    <a:pt x="2175850" y="770540"/>
                  </a:lnTo>
                  <a:cubicBezTo>
                    <a:pt x="2175850" y="782967"/>
                    <a:pt x="2170914" y="794885"/>
                    <a:pt x="2162126" y="803672"/>
                  </a:cubicBezTo>
                  <a:cubicBezTo>
                    <a:pt x="2153339" y="812459"/>
                    <a:pt x="2141421" y="817396"/>
                    <a:pt x="2128994" y="817396"/>
                  </a:cubicBezTo>
                  <a:lnTo>
                    <a:pt x="46856" y="817396"/>
                  </a:lnTo>
                  <a:cubicBezTo>
                    <a:pt x="34429" y="817396"/>
                    <a:pt x="22511" y="812459"/>
                    <a:pt x="13724" y="803672"/>
                  </a:cubicBezTo>
                  <a:cubicBezTo>
                    <a:pt x="4937" y="794885"/>
                    <a:pt x="0" y="782967"/>
                    <a:pt x="0" y="770540"/>
                  </a:cubicBezTo>
                  <a:lnTo>
                    <a:pt x="0" y="46856"/>
                  </a:lnTo>
                  <a:cubicBezTo>
                    <a:pt x="0" y="34429"/>
                    <a:pt x="4937" y="22511"/>
                    <a:pt x="13724" y="13724"/>
                  </a:cubicBezTo>
                  <a:cubicBezTo>
                    <a:pt x="22511" y="4937"/>
                    <a:pt x="34429" y="0"/>
                    <a:pt x="46856" y="0"/>
                  </a:cubicBezTo>
                  <a:close/>
                </a:path>
              </a:pathLst>
            </a:custGeom>
            <a:solidFill>
              <a:srgbClr val="BAE1ED"/>
            </a:solidFill>
          </p:spPr>
        </p:sp>
        <p:sp>
          <p:nvSpPr>
            <p:cNvPr name="TextBox 14" id="14"/>
            <p:cNvSpPr txBox="true"/>
            <p:nvPr/>
          </p:nvSpPr>
          <p:spPr>
            <a:xfrm>
              <a:off x="0" y="-104775"/>
              <a:ext cx="2175850" cy="922171"/>
            </a:xfrm>
            <a:prstGeom prst="rect">
              <a:avLst/>
            </a:prstGeom>
          </p:spPr>
          <p:txBody>
            <a:bodyPr anchor="ctr" rtlCol="false" tIns="69124" lIns="69124" bIns="69124" rIns="69124"/>
            <a:lstStyle/>
            <a:p>
              <a:pPr algn="ctr">
                <a:lnSpc>
                  <a:spcPts val="3059"/>
                </a:lnSpc>
              </a:pPr>
            </a:p>
          </p:txBody>
        </p:sp>
      </p:grpSp>
      <p:grpSp>
        <p:nvGrpSpPr>
          <p:cNvPr name="Group 15" id="15"/>
          <p:cNvGrpSpPr/>
          <p:nvPr/>
        </p:nvGrpSpPr>
        <p:grpSpPr>
          <a:xfrm rot="0">
            <a:off x="10848017" y="828534"/>
            <a:ext cx="4903070" cy="5100894"/>
            <a:chOff x="0" y="0"/>
            <a:chExt cx="1291344" cy="1343445"/>
          </a:xfrm>
        </p:grpSpPr>
        <p:sp>
          <p:nvSpPr>
            <p:cNvPr name="Freeform 16" id="16"/>
            <p:cNvSpPr/>
            <p:nvPr/>
          </p:nvSpPr>
          <p:spPr>
            <a:xfrm flipH="false" flipV="false" rot="0">
              <a:off x="0" y="0"/>
              <a:ext cx="1291344" cy="1343445"/>
            </a:xfrm>
            <a:custGeom>
              <a:avLst/>
              <a:gdLst/>
              <a:ahLst/>
              <a:cxnLst/>
              <a:rect r="r" b="b" t="t" l="l"/>
              <a:pathLst>
                <a:path h="1343445" w="1291344">
                  <a:moveTo>
                    <a:pt x="78950" y="0"/>
                  </a:moveTo>
                  <a:lnTo>
                    <a:pt x="1212394" y="0"/>
                  </a:lnTo>
                  <a:cubicBezTo>
                    <a:pt x="1255997" y="0"/>
                    <a:pt x="1291344" y="35347"/>
                    <a:pt x="1291344" y="78950"/>
                  </a:cubicBezTo>
                  <a:lnTo>
                    <a:pt x="1291344" y="1264496"/>
                  </a:lnTo>
                  <a:cubicBezTo>
                    <a:pt x="1291344" y="1308098"/>
                    <a:pt x="1255997" y="1343445"/>
                    <a:pt x="1212394" y="1343445"/>
                  </a:cubicBezTo>
                  <a:lnTo>
                    <a:pt x="78950" y="1343445"/>
                  </a:lnTo>
                  <a:cubicBezTo>
                    <a:pt x="35347" y="1343445"/>
                    <a:pt x="0" y="1308098"/>
                    <a:pt x="0" y="1264496"/>
                  </a:cubicBezTo>
                  <a:lnTo>
                    <a:pt x="0" y="78950"/>
                  </a:lnTo>
                  <a:cubicBezTo>
                    <a:pt x="0" y="35347"/>
                    <a:pt x="35347" y="0"/>
                    <a:pt x="78950" y="0"/>
                  </a:cubicBezTo>
                  <a:close/>
                </a:path>
              </a:pathLst>
            </a:custGeom>
            <a:solidFill>
              <a:srgbClr val="BAE1ED"/>
            </a:solidFill>
          </p:spPr>
        </p:sp>
        <p:sp>
          <p:nvSpPr>
            <p:cNvPr name="TextBox 17" id="17"/>
            <p:cNvSpPr txBox="true"/>
            <p:nvPr/>
          </p:nvSpPr>
          <p:spPr>
            <a:xfrm>
              <a:off x="0" y="-104775"/>
              <a:ext cx="1291344" cy="1448220"/>
            </a:xfrm>
            <a:prstGeom prst="rect">
              <a:avLst/>
            </a:prstGeom>
          </p:spPr>
          <p:txBody>
            <a:bodyPr anchor="ctr" rtlCol="false" tIns="69124" lIns="69124" bIns="69124" rIns="69124"/>
            <a:lstStyle/>
            <a:p>
              <a:pPr algn="ctr">
                <a:lnSpc>
                  <a:spcPts val="3059"/>
                </a:lnSpc>
              </a:pPr>
            </a:p>
          </p:txBody>
        </p:sp>
      </p:grpSp>
      <p:grpSp>
        <p:nvGrpSpPr>
          <p:cNvPr name="Group 18" id="18"/>
          <p:cNvGrpSpPr/>
          <p:nvPr/>
        </p:nvGrpSpPr>
        <p:grpSpPr>
          <a:xfrm rot="0">
            <a:off x="4331513" y="6369999"/>
            <a:ext cx="3033102" cy="2747524"/>
            <a:chOff x="0" y="0"/>
            <a:chExt cx="798842" cy="723628"/>
          </a:xfrm>
        </p:grpSpPr>
        <p:sp>
          <p:nvSpPr>
            <p:cNvPr name="Freeform 19" id="19"/>
            <p:cNvSpPr/>
            <p:nvPr/>
          </p:nvSpPr>
          <p:spPr>
            <a:xfrm flipH="false" flipV="false" rot="0">
              <a:off x="0" y="0"/>
              <a:ext cx="798842" cy="723628"/>
            </a:xfrm>
            <a:custGeom>
              <a:avLst/>
              <a:gdLst/>
              <a:ahLst/>
              <a:cxnLst/>
              <a:rect r="r" b="b" t="t" l="l"/>
              <a:pathLst>
                <a:path h="723628" w="798842">
                  <a:moveTo>
                    <a:pt x="127624" y="0"/>
                  </a:moveTo>
                  <a:lnTo>
                    <a:pt x="671218" y="0"/>
                  </a:lnTo>
                  <a:cubicBezTo>
                    <a:pt x="705066" y="0"/>
                    <a:pt x="737528" y="13446"/>
                    <a:pt x="761462" y="37380"/>
                  </a:cubicBezTo>
                  <a:cubicBezTo>
                    <a:pt x="785396" y="61314"/>
                    <a:pt x="798842" y="93776"/>
                    <a:pt x="798842" y="127624"/>
                  </a:cubicBezTo>
                  <a:lnTo>
                    <a:pt x="798842" y="596004"/>
                  </a:lnTo>
                  <a:cubicBezTo>
                    <a:pt x="798842" y="666489"/>
                    <a:pt x="741703" y="723628"/>
                    <a:pt x="671218" y="723628"/>
                  </a:cubicBezTo>
                  <a:lnTo>
                    <a:pt x="127624" y="723628"/>
                  </a:lnTo>
                  <a:cubicBezTo>
                    <a:pt x="93776" y="723628"/>
                    <a:pt x="61314" y="710182"/>
                    <a:pt x="37380" y="686248"/>
                  </a:cubicBezTo>
                  <a:cubicBezTo>
                    <a:pt x="13446" y="662313"/>
                    <a:pt x="0" y="629852"/>
                    <a:pt x="0" y="596004"/>
                  </a:cubicBezTo>
                  <a:lnTo>
                    <a:pt x="0" y="127624"/>
                  </a:lnTo>
                  <a:cubicBezTo>
                    <a:pt x="0" y="93776"/>
                    <a:pt x="13446" y="61314"/>
                    <a:pt x="37380" y="37380"/>
                  </a:cubicBezTo>
                  <a:cubicBezTo>
                    <a:pt x="61314" y="13446"/>
                    <a:pt x="93776" y="0"/>
                    <a:pt x="127624" y="0"/>
                  </a:cubicBezTo>
                  <a:close/>
                </a:path>
              </a:pathLst>
            </a:custGeom>
            <a:solidFill>
              <a:srgbClr val="BAE1ED"/>
            </a:solidFill>
          </p:spPr>
        </p:sp>
        <p:sp>
          <p:nvSpPr>
            <p:cNvPr name="TextBox 20" id="20"/>
            <p:cNvSpPr txBox="true"/>
            <p:nvPr/>
          </p:nvSpPr>
          <p:spPr>
            <a:xfrm>
              <a:off x="0" y="-104775"/>
              <a:ext cx="798842" cy="828403"/>
            </a:xfrm>
            <a:prstGeom prst="rect">
              <a:avLst/>
            </a:prstGeom>
          </p:spPr>
          <p:txBody>
            <a:bodyPr anchor="ctr" rtlCol="false" tIns="69124" lIns="69124" bIns="69124" rIns="69124"/>
            <a:lstStyle/>
            <a:p>
              <a:pPr algn="ctr">
                <a:lnSpc>
                  <a:spcPts val="3059"/>
                </a:lnSpc>
              </a:pPr>
            </a:p>
          </p:txBody>
        </p:sp>
      </p:grpSp>
      <p:sp>
        <p:nvSpPr>
          <p:cNvPr name="TextBox 21" id="21"/>
          <p:cNvSpPr txBox="true"/>
          <p:nvPr/>
        </p:nvSpPr>
        <p:spPr>
          <a:xfrm rot="0">
            <a:off x="7775348" y="6001796"/>
            <a:ext cx="7966464" cy="3048360"/>
          </a:xfrm>
          <a:prstGeom prst="rect">
            <a:avLst/>
          </a:prstGeom>
        </p:spPr>
        <p:txBody>
          <a:bodyPr anchor="t" rtlCol="false" tIns="0" lIns="0" bIns="0" rIns="0">
            <a:spAutoFit/>
          </a:bodyPr>
          <a:lstStyle/>
          <a:p>
            <a:pPr algn="ctr">
              <a:lnSpc>
                <a:spcPts val="1904"/>
              </a:lnSpc>
            </a:pPr>
            <a:r>
              <a:rPr lang="en-US" sz="1360" b="true">
                <a:solidFill>
                  <a:srgbClr val="000000"/>
                </a:solidFill>
                <a:latin typeface="Canva Sans Bold"/>
                <a:ea typeface="Canva Sans Bold"/>
                <a:cs typeface="Canva Sans Bold"/>
                <a:sym typeface="Canva Sans Bold"/>
              </a:rPr>
              <a:t>Smaointe don seomra ranga:</a:t>
            </a:r>
          </a:p>
          <a:p>
            <a:pPr algn="ctr">
              <a:lnSpc>
                <a:spcPts val="1904"/>
              </a:lnSpc>
            </a:pPr>
          </a:p>
          <a:p>
            <a:pPr algn="l">
              <a:lnSpc>
                <a:spcPts val="1904"/>
              </a:lnSpc>
            </a:pPr>
            <a:r>
              <a:rPr lang="en-US" sz="1360" b="true">
                <a:solidFill>
                  <a:srgbClr val="000000"/>
                </a:solidFill>
                <a:latin typeface="Canva Sans Bold"/>
                <a:ea typeface="Canva Sans Bold"/>
                <a:cs typeface="Canva Sans Bold"/>
                <a:sym typeface="Canva Sans Bold"/>
              </a:rPr>
              <a:t>Le múineadh: Barr an tseomra/bun an tseomra</a:t>
            </a:r>
          </a:p>
          <a:p>
            <a:pPr algn="l">
              <a:lnSpc>
                <a:spcPts val="1904"/>
              </a:lnSpc>
            </a:pPr>
            <a:r>
              <a:rPr lang="en-US" sz="1360">
                <a:solidFill>
                  <a:srgbClr val="000000"/>
                </a:solidFill>
                <a:latin typeface="Canva Sans"/>
                <a:ea typeface="Canva Sans"/>
                <a:cs typeface="Canva Sans"/>
                <a:sym typeface="Canva Sans"/>
              </a:rPr>
              <a:t>'Seo barr an tseomra. Seo barr an dorais/an bhuidéil (d'fhéadfá pé rud atá sa timpeallacht a úsáid chun 'barr' a mhíniú agus a mhúineadh). Is féidir leis an múinteoir dul go barr an halla agus 'Seo barr an halla' a rá leis na daltaí. Iarann an múinteoir ar na daltaí aithris a dhéanamh ar an bhfrása seo; an rud céanna le 'bun'. (bun an dorais, bun an bhuidéil...)</a:t>
            </a:r>
          </a:p>
          <a:p>
            <a:pPr algn="l">
              <a:lnSpc>
                <a:spcPts val="1904"/>
              </a:lnSpc>
            </a:pPr>
          </a:p>
          <a:p>
            <a:pPr algn="l">
              <a:lnSpc>
                <a:spcPts val="1904"/>
              </a:lnSpc>
            </a:pPr>
          </a:p>
          <a:p>
            <a:pPr algn="l">
              <a:lnSpc>
                <a:spcPts val="1904"/>
              </a:lnSpc>
            </a:pPr>
            <a:r>
              <a:rPr lang="en-US" sz="1360" b="true">
                <a:solidFill>
                  <a:srgbClr val="000000"/>
                </a:solidFill>
                <a:latin typeface="Canva Sans Bold"/>
                <a:ea typeface="Canva Sans Bold"/>
                <a:cs typeface="Canva Sans Bold"/>
                <a:sym typeface="Canva Sans Bold"/>
              </a:rPr>
              <a:t>Le múineadh: Dathanna </a:t>
            </a:r>
          </a:p>
          <a:p>
            <a:pPr algn="l">
              <a:lnSpc>
                <a:spcPts val="1904"/>
              </a:lnSpc>
            </a:pPr>
            <a:r>
              <a:rPr lang="en-US" sz="1360">
                <a:solidFill>
                  <a:srgbClr val="000000"/>
                </a:solidFill>
                <a:latin typeface="Canva Sans"/>
                <a:ea typeface="Canva Sans"/>
                <a:cs typeface="Canva Sans"/>
                <a:sym typeface="Canva Sans"/>
              </a:rPr>
              <a:t>Taispeáin na dathanna difriúla don rang. Abair iad agus tabhair deis do na páistí iad a chleachtadh.</a:t>
            </a:r>
          </a:p>
          <a:p>
            <a:pPr algn="l">
              <a:lnSpc>
                <a:spcPts val="2011"/>
              </a:lnSpc>
            </a:pPr>
          </a:p>
        </p:txBody>
      </p:sp>
      <p:sp>
        <p:nvSpPr>
          <p:cNvPr name="Freeform 22" id="22"/>
          <p:cNvSpPr/>
          <p:nvPr/>
        </p:nvSpPr>
        <p:spPr>
          <a:xfrm flipH="false" flipV="false" rot="0">
            <a:off x="14312251" y="7497686"/>
            <a:ext cx="764937" cy="764937"/>
          </a:xfrm>
          <a:custGeom>
            <a:avLst/>
            <a:gdLst/>
            <a:ahLst/>
            <a:cxnLst/>
            <a:rect r="r" b="b" t="t" l="l"/>
            <a:pathLst>
              <a:path h="764937" w="764937">
                <a:moveTo>
                  <a:pt x="0" y="0"/>
                </a:moveTo>
                <a:lnTo>
                  <a:pt x="764937" y="0"/>
                </a:lnTo>
                <a:lnTo>
                  <a:pt x="764937" y="764937"/>
                </a:lnTo>
                <a:lnTo>
                  <a:pt x="0" y="7649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2624746" y="8217208"/>
            <a:ext cx="1041092" cy="1041092"/>
          </a:xfrm>
          <a:custGeom>
            <a:avLst/>
            <a:gdLst/>
            <a:ahLst/>
            <a:cxnLst/>
            <a:rect r="r" b="b" t="t" l="l"/>
            <a:pathLst>
              <a:path h="1041092" w="1041092">
                <a:moveTo>
                  <a:pt x="0" y="0"/>
                </a:moveTo>
                <a:lnTo>
                  <a:pt x="1041092" y="0"/>
                </a:lnTo>
                <a:lnTo>
                  <a:pt x="1041092" y="1041092"/>
                </a:lnTo>
                <a:lnTo>
                  <a:pt x="0" y="104109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24" id="24"/>
          <p:cNvSpPr/>
          <p:nvPr/>
        </p:nvSpPr>
        <p:spPr>
          <a:xfrm flipH="false" flipV="false" rot="0">
            <a:off x="4525455" y="6286942"/>
            <a:ext cx="2761743" cy="1456820"/>
          </a:xfrm>
          <a:custGeom>
            <a:avLst/>
            <a:gdLst/>
            <a:ahLst/>
            <a:cxnLst/>
            <a:rect r="r" b="b" t="t" l="l"/>
            <a:pathLst>
              <a:path h="1456820" w="2761743">
                <a:moveTo>
                  <a:pt x="0" y="0"/>
                </a:moveTo>
                <a:lnTo>
                  <a:pt x="2761743" y="0"/>
                </a:lnTo>
                <a:lnTo>
                  <a:pt x="2761743" y="1456819"/>
                </a:lnTo>
                <a:lnTo>
                  <a:pt x="0" y="1456819"/>
                </a:lnTo>
                <a:lnTo>
                  <a:pt x="0" y="0"/>
                </a:lnTo>
                <a:close/>
              </a:path>
            </a:pathLst>
          </a:custGeom>
          <a:blipFill>
            <a:blip r:embed="rId11">
              <a:alphaModFix amt="27000"/>
            </a:blip>
            <a:stretch>
              <a:fillRect l="0" t="0" r="0" b="0"/>
            </a:stretch>
          </a:blipFill>
        </p:spPr>
      </p:sp>
      <p:sp>
        <p:nvSpPr>
          <p:cNvPr name="Freeform 25" id="25"/>
          <p:cNvSpPr/>
          <p:nvPr/>
        </p:nvSpPr>
        <p:spPr>
          <a:xfrm flipH="false" flipV="false" rot="0">
            <a:off x="4528845" y="4453160"/>
            <a:ext cx="2606546" cy="1586735"/>
          </a:xfrm>
          <a:custGeom>
            <a:avLst/>
            <a:gdLst/>
            <a:ahLst/>
            <a:cxnLst/>
            <a:rect r="r" b="b" t="t" l="l"/>
            <a:pathLst>
              <a:path h="1586735" w="2606546">
                <a:moveTo>
                  <a:pt x="0" y="0"/>
                </a:moveTo>
                <a:lnTo>
                  <a:pt x="2606546" y="0"/>
                </a:lnTo>
                <a:lnTo>
                  <a:pt x="2606546" y="1586736"/>
                </a:lnTo>
                <a:lnTo>
                  <a:pt x="0" y="1586736"/>
                </a:lnTo>
                <a:lnTo>
                  <a:pt x="0" y="0"/>
                </a:lnTo>
                <a:close/>
              </a:path>
            </a:pathLst>
          </a:custGeom>
          <a:blipFill>
            <a:blip r:embed="rId12"/>
            <a:stretch>
              <a:fillRect l="0" t="0" r="0" b="0"/>
            </a:stretch>
          </a:blipFill>
        </p:spPr>
      </p:sp>
      <p:sp>
        <p:nvSpPr>
          <p:cNvPr name="Freeform 26" id="26"/>
          <p:cNvSpPr/>
          <p:nvPr/>
        </p:nvSpPr>
        <p:spPr>
          <a:xfrm flipH="false" flipV="false" rot="0">
            <a:off x="11118713" y="4319851"/>
            <a:ext cx="802721" cy="553878"/>
          </a:xfrm>
          <a:custGeom>
            <a:avLst/>
            <a:gdLst/>
            <a:ahLst/>
            <a:cxnLst/>
            <a:rect r="r" b="b" t="t" l="l"/>
            <a:pathLst>
              <a:path h="553878" w="802721">
                <a:moveTo>
                  <a:pt x="0" y="0"/>
                </a:moveTo>
                <a:lnTo>
                  <a:pt x="802721" y="0"/>
                </a:lnTo>
                <a:lnTo>
                  <a:pt x="802721" y="553877"/>
                </a:lnTo>
                <a:lnTo>
                  <a:pt x="0" y="553877"/>
                </a:lnTo>
                <a:lnTo>
                  <a:pt x="0" y="0"/>
                </a:lnTo>
                <a:close/>
              </a:path>
            </a:pathLst>
          </a:custGeom>
          <a:blipFill>
            <a:blip r:embed="rId13"/>
            <a:stretch>
              <a:fillRect l="0" t="0" r="0" b="0"/>
            </a:stretch>
          </a:blipFill>
        </p:spPr>
      </p:sp>
      <p:sp>
        <p:nvSpPr>
          <p:cNvPr name="Freeform 27" id="27"/>
          <p:cNvSpPr/>
          <p:nvPr/>
        </p:nvSpPr>
        <p:spPr>
          <a:xfrm flipH="false" flipV="false" rot="0">
            <a:off x="10964394" y="4804237"/>
            <a:ext cx="1588372" cy="138983"/>
          </a:xfrm>
          <a:custGeom>
            <a:avLst/>
            <a:gdLst/>
            <a:ahLst/>
            <a:cxnLst/>
            <a:rect r="r" b="b" t="t" l="l"/>
            <a:pathLst>
              <a:path h="138983" w="1588372">
                <a:moveTo>
                  <a:pt x="0" y="0"/>
                </a:moveTo>
                <a:lnTo>
                  <a:pt x="1588371" y="0"/>
                </a:lnTo>
                <a:lnTo>
                  <a:pt x="1588371" y="138983"/>
                </a:lnTo>
                <a:lnTo>
                  <a:pt x="0" y="13898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8" id="28"/>
          <p:cNvSpPr/>
          <p:nvPr/>
        </p:nvSpPr>
        <p:spPr>
          <a:xfrm flipH="false" flipV="false" rot="0">
            <a:off x="13404073" y="3421235"/>
            <a:ext cx="858619" cy="1025216"/>
          </a:xfrm>
          <a:custGeom>
            <a:avLst/>
            <a:gdLst/>
            <a:ahLst/>
            <a:cxnLst/>
            <a:rect r="r" b="b" t="t" l="l"/>
            <a:pathLst>
              <a:path h="1025216" w="858619">
                <a:moveTo>
                  <a:pt x="0" y="0"/>
                </a:moveTo>
                <a:lnTo>
                  <a:pt x="858619" y="0"/>
                </a:lnTo>
                <a:lnTo>
                  <a:pt x="858619" y="1025216"/>
                </a:lnTo>
                <a:lnTo>
                  <a:pt x="0" y="10252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9" id="29"/>
          <p:cNvSpPr/>
          <p:nvPr/>
        </p:nvSpPr>
        <p:spPr>
          <a:xfrm flipH="false" flipV="false" rot="0">
            <a:off x="14792626" y="4969589"/>
            <a:ext cx="992082" cy="959839"/>
          </a:xfrm>
          <a:custGeom>
            <a:avLst/>
            <a:gdLst/>
            <a:ahLst/>
            <a:cxnLst/>
            <a:rect r="r" b="b" t="t" l="l"/>
            <a:pathLst>
              <a:path h="959839" w="992082">
                <a:moveTo>
                  <a:pt x="0" y="0"/>
                </a:moveTo>
                <a:lnTo>
                  <a:pt x="992082" y="0"/>
                </a:lnTo>
                <a:lnTo>
                  <a:pt x="992082" y="959839"/>
                </a:lnTo>
                <a:lnTo>
                  <a:pt x="0" y="959839"/>
                </a:lnTo>
                <a:lnTo>
                  <a:pt x="0" y="0"/>
                </a:lnTo>
                <a:close/>
              </a:path>
            </a:pathLst>
          </a:custGeom>
          <a:blipFill>
            <a:blip r:embed="rId18"/>
            <a:stretch>
              <a:fillRect l="0" t="0" r="0" b="0"/>
            </a:stretch>
          </a:blipFill>
        </p:spPr>
      </p:sp>
      <p:sp>
        <p:nvSpPr>
          <p:cNvPr name="Freeform 30" id="30"/>
          <p:cNvSpPr/>
          <p:nvPr/>
        </p:nvSpPr>
        <p:spPr>
          <a:xfrm flipH="false" flipV="false" rot="0">
            <a:off x="10645530" y="1616326"/>
            <a:ext cx="1113050" cy="1206558"/>
          </a:xfrm>
          <a:custGeom>
            <a:avLst/>
            <a:gdLst/>
            <a:ahLst/>
            <a:cxnLst/>
            <a:rect r="r" b="b" t="t" l="l"/>
            <a:pathLst>
              <a:path h="1206558" w="1113050">
                <a:moveTo>
                  <a:pt x="0" y="0"/>
                </a:moveTo>
                <a:lnTo>
                  <a:pt x="1113050" y="0"/>
                </a:lnTo>
                <a:lnTo>
                  <a:pt x="1113050" y="1206558"/>
                </a:lnTo>
                <a:lnTo>
                  <a:pt x="0" y="1206558"/>
                </a:lnTo>
                <a:lnTo>
                  <a:pt x="0" y="0"/>
                </a:lnTo>
                <a:close/>
              </a:path>
            </a:pathLst>
          </a:custGeom>
          <a:blipFill>
            <a:blip r:embed="rId19"/>
            <a:stretch>
              <a:fillRect l="0" t="0" r="0" b="0"/>
            </a:stretch>
          </a:blipFill>
        </p:spPr>
      </p:sp>
      <p:sp>
        <p:nvSpPr>
          <p:cNvPr name="Freeform 31" id="31"/>
          <p:cNvSpPr/>
          <p:nvPr/>
        </p:nvSpPr>
        <p:spPr>
          <a:xfrm flipH="false" flipV="false" rot="0">
            <a:off x="13528577" y="2195028"/>
            <a:ext cx="609610" cy="811461"/>
          </a:xfrm>
          <a:custGeom>
            <a:avLst/>
            <a:gdLst/>
            <a:ahLst/>
            <a:cxnLst/>
            <a:rect r="r" b="b" t="t" l="l"/>
            <a:pathLst>
              <a:path h="811461" w="609610">
                <a:moveTo>
                  <a:pt x="0" y="0"/>
                </a:moveTo>
                <a:lnTo>
                  <a:pt x="609610" y="0"/>
                </a:lnTo>
                <a:lnTo>
                  <a:pt x="609610" y="811461"/>
                </a:lnTo>
                <a:lnTo>
                  <a:pt x="0" y="811461"/>
                </a:lnTo>
                <a:lnTo>
                  <a:pt x="0" y="0"/>
                </a:lnTo>
                <a:close/>
              </a:path>
            </a:pathLst>
          </a:custGeom>
          <a:blipFill>
            <a:blip r:embed="rId20"/>
            <a:stretch>
              <a:fillRect l="0" t="0" r="0" b="0"/>
            </a:stretch>
          </a:blipFill>
        </p:spPr>
      </p:sp>
      <p:sp>
        <p:nvSpPr>
          <p:cNvPr name="Freeform 32" id="32"/>
          <p:cNvSpPr/>
          <p:nvPr/>
        </p:nvSpPr>
        <p:spPr>
          <a:xfrm flipH="false" flipV="false" rot="0">
            <a:off x="7508985" y="913042"/>
            <a:ext cx="309258" cy="459864"/>
          </a:xfrm>
          <a:custGeom>
            <a:avLst/>
            <a:gdLst/>
            <a:ahLst/>
            <a:cxnLst/>
            <a:rect r="r" b="b" t="t" l="l"/>
            <a:pathLst>
              <a:path h="459864" w="309258">
                <a:moveTo>
                  <a:pt x="0" y="0"/>
                </a:moveTo>
                <a:lnTo>
                  <a:pt x="309259" y="0"/>
                </a:lnTo>
                <a:lnTo>
                  <a:pt x="309259" y="459863"/>
                </a:lnTo>
                <a:lnTo>
                  <a:pt x="0" y="45986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33" id="33"/>
          <p:cNvSpPr txBox="true"/>
          <p:nvPr/>
        </p:nvSpPr>
        <p:spPr>
          <a:xfrm rot="0">
            <a:off x="4525455" y="758867"/>
            <a:ext cx="2216951" cy="4876745"/>
          </a:xfrm>
          <a:prstGeom prst="rect">
            <a:avLst/>
          </a:prstGeom>
        </p:spPr>
        <p:txBody>
          <a:bodyPr anchor="t" rtlCol="false" tIns="0" lIns="0" bIns="0" rIns="0">
            <a:spAutoFit/>
          </a:bodyPr>
          <a:lstStyle/>
          <a:p>
            <a:pPr algn="ctr">
              <a:lnSpc>
                <a:spcPts val="1908"/>
              </a:lnSpc>
            </a:pPr>
          </a:p>
          <a:p>
            <a:pPr algn="ctr">
              <a:lnSpc>
                <a:spcPts val="1908"/>
              </a:lnSpc>
            </a:pPr>
            <a:r>
              <a:rPr lang="en-US" sz="1362" b="true">
                <a:solidFill>
                  <a:srgbClr val="000000"/>
                </a:solidFill>
                <a:latin typeface="Canva Sans Bold"/>
                <a:ea typeface="Canva Sans Bold"/>
                <a:cs typeface="Canva Sans Bold"/>
                <a:sym typeface="Canva Sans Bold"/>
              </a:rPr>
              <a:t>An Hócaí Pócaí</a:t>
            </a:r>
          </a:p>
          <a:p>
            <a:pPr algn="ctr">
              <a:lnSpc>
                <a:spcPts val="1908"/>
              </a:lnSpc>
            </a:pPr>
          </a:p>
          <a:p>
            <a:pPr algn="ctr">
              <a:lnSpc>
                <a:spcPts val="1908"/>
              </a:lnSpc>
            </a:pPr>
            <a:r>
              <a:rPr lang="en-US" sz="1362">
                <a:solidFill>
                  <a:srgbClr val="000000"/>
                </a:solidFill>
                <a:latin typeface="Canva Sans"/>
                <a:ea typeface="Canva Sans"/>
                <a:cs typeface="Canva Sans"/>
                <a:sym typeface="Canva Sans"/>
              </a:rPr>
              <a:t>Cuir do dhá lámh isteach</a:t>
            </a:r>
          </a:p>
          <a:p>
            <a:pPr algn="ctr">
              <a:lnSpc>
                <a:spcPts val="1908"/>
              </a:lnSpc>
            </a:pPr>
            <a:r>
              <a:rPr lang="en-US" sz="1362">
                <a:solidFill>
                  <a:srgbClr val="000000"/>
                </a:solidFill>
                <a:latin typeface="Canva Sans"/>
                <a:ea typeface="Canva Sans"/>
                <a:cs typeface="Canva Sans"/>
                <a:sym typeface="Canva Sans"/>
              </a:rPr>
              <a:t> Is do dhá lámh amach. </a:t>
            </a:r>
          </a:p>
          <a:p>
            <a:pPr algn="ctr">
              <a:lnSpc>
                <a:spcPts val="1908"/>
              </a:lnSpc>
            </a:pPr>
            <a:r>
              <a:rPr lang="en-US" sz="1362">
                <a:solidFill>
                  <a:srgbClr val="000000"/>
                </a:solidFill>
                <a:latin typeface="Canva Sans"/>
                <a:ea typeface="Canva Sans"/>
                <a:cs typeface="Canva Sans"/>
                <a:sym typeface="Canva Sans"/>
              </a:rPr>
              <a:t>Do dhá lámh isteach</a:t>
            </a:r>
          </a:p>
          <a:p>
            <a:pPr algn="ctr">
              <a:lnSpc>
                <a:spcPts val="1908"/>
              </a:lnSpc>
            </a:pPr>
            <a:r>
              <a:rPr lang="en-US" sz="1362">
                <a:solidFill>
                  <a:srgbClr val="000000"/>
                </a:solidFill>
                <a:latin typeface="Canva Sans"/>
                <a:ea typeface="Canva Sans"/>
                <a:cs typeface="Canva Sans"/>
                <a:sym typeface="Canva Sans"/>
              </a:rPr>
              <a:t>Is amach, isteach, amach.</a:t>
            </a:r>
          </a:p>
          <a:p>
            <a:pPr algn="ctr">
              <a:lnSpc>
                <a:spcPts val="1908"/>
              </a:lnSpc>
            </a:pPr>
            <a:r>
              <a:rPr lang="en-US" sz="1362">
                <a:solidFill>
                  <a:srgbClr val="000000"/>
                </a:solidFill>
                <a:latin typeface="Canva Sans"/>
                <a:ea typeface="Canva Sans"/>
                <a:cs typeface="Canva Sans"/>
                <a:sym typeface="Canva Sans"/>
              </a:rPr>
              <a:t> Déan an Hócaí Pócaí </a:t>
            </a:r>
          </a:p>
          <a:p>
            <a:pPr algn="ctr">
              <a:lnSpc>
                <a:spcPts val="1908"/>
              </a:lnSpc>
            </a:pPr>
            <a:r>
              <a:rPr lang="en-US" sz="1362">
                <a:solidFill>
                  <a:srgbClr val="000000"/>
                </a:solidFill>
                <a:latin typeface="Canva Sans"/>
                <a:ea typeface="Canva Sans"/>
                <a:cs typeface="Canva Sans"/>
                <a:sym typeface="Canva Sans"/>
              </a:rPr>
              <a:t>Agus cas, cas thart</a:t>
            </a:r>
          </a:p>
          <a:p>
            <a:pPr algn="ctr">
              <a:lnSpc>
                <a:spcPts val="1908"/>
              </a:lnSpc>
            </a:pPr>
            <a:r>
              <a:rPr lang="en-US" sz="1362">
                <a:solidFill>
                  <a:srgbClr val="000000"/>
                </a:solidFill>
                <a:latin typeface="Canva Sans"/>
                <a:ea typeface="Canva Sans"/>
                <a:cs typeface="Canva Sans"/>
                <a:sym typeface="Canva Sans"/>
              </a:rPr>
              <a:t>Sin mar a dhéantar é.</a:t>
            </a:r>
          </a:p>
          <a:p>
            <a:pPr algn="ctr">
              <a:lnSpc>
                <a:spcPts val="1908"/>
              </a:lnSpc>
            </a:pPr>
          </a:p>
          <a:p>
            <a:pPr algn="ctr">
              <a:lnSpc>
                <a:spcPts val="1908"/>
              </a:lnSpc>
            </a:pPr>
            <a:r>
              <a:rPr lang="en-US" sz="1362">
                <a:solidFill>
                  <a:srgbClr val="000000"/>
                </a:solidFill>
                <a:latin typeface="Canva Sans"/>
                <a:ea typeface="Canva Sans"/>
                <a:cs typeface="Canva Sans"/>
                <a:sym typeface="Canva Sans"/>
              </a:rPr>
              <a:t>Ó! Hócaí Pócaí Pócaí</a:t>
            </a:r>
          </a:p>
          <a:p>
            <a:pPr algn="ctr">
              <a:lnSpc>
                <a:spcPts val="1908"/>
              </a:lnSpc>
            </a:pPr>
            <a:r>
              <a:rPr lang="en-US" sz="1362">
                <a:solidFill>
                  <a:srgbClr val="000000"/>
                </a:solidFill>
                <a:latin typeface="Canva Sans"/>
                <a:ea typeface="Canva Sans"/>
                <a:cs typeface="Canva Sans"/>
                <a:sym typeface="Canva Sans"/>
              </a:rPr>
              <a:t> Ó! Hócaí Pócaí Pócaí </a:t>
            </a:r>
          </a:p>
          <a:p>
            <a:pPr algn="ctr">
              <a:lnSpc>
                <a:spcPts val="1908"/>
              </a:lnSpc>
            </a:pPr>
            <a:r>
              <a:rPr lang="en-US" sz="1362">
                <a:solidFill>
                  <a:srgbClr val="000000"/>
                </a:solidFill>
                <a:latin typeface="Canva Sans"/>
                <a:ea typeface="Canva Sans"/>
                <a:cs typeface="Canva Sans"/>
                <a:sym typeface="Canva Sans"/>
              </a:rPr>
              <a:t>Ó! Hócaí Pócaí Pócaí</a:t>
            </a:r>
          </a:p>
          <a:p>
            <a:pPr algn="ctr">
              <a:lnSpc>
                <a:spcPts val="1908"/>
              </a:lnSpc>
            </a:pPr>
            <a:r>
              <a:rPr lang="en-US" sz="1362">
                <a:solidFill>
                  <a:srgbClr val="000000"/>
                </a:solidFill>
                <a:latin typeface="Canva Sans"/>
                <a:ea typeface="Canva Sans"/>
                <a:cs typeface="Canva Sans"/>
                <a:sym typeface="Canva Sans"/>
              </a:rPr>
              <a:t> Sin mar a dhéantar é</a:t>
            </a:r>
          </a:p>
          <a:p>
            <a:pPr algn="ctr">
              <a:lnSpc>
                <a:spcPts val="1717"/>
              </a:lnSpc>
            </a:pPr>
          </a:p>
          <a:p>
            <a:pPr algn="ctr">
              <a:lnSpc>
                <a:spcPts val="1908"/>
              </a:lnSpc>
            </a:pPr>
          </a:p>
          <a:p>
            <a:pPr algn="ctr">
              <a:lnSpc>
                <a:spcPts val="1908"/>
              </a:lnSpc>
            </a:pPr>
          </a:p>
          <a:p>
            <a:pPr algn="ctr">
              <a:lnSpc>
                <a:spcPts val="1908"/>
              </a:lnSpc>
            </a:pPr>
          </a:p>
          <a:p>
            <a:pPr algn="ctr">
              <a:lnSpc>
                <a:spcPts val="1908"/>
              </a:lnSpc>
            </a:pPr>
          </a:p>
          <a:p>
            <a:pPr algn="ctr">
              <a:lnSpc>
                <a:spcPts val="1908"/>
              </a:lnSpc>
            </a:pPr>
          </a:p>
        </p:txBody>
      </p:sp>
      <p:sp>
        <p:nvSpPr>
          <p:cNvPr name="TextBox 34" id="34"/>
          <p:cNvSpPr txBox="true"/>
          <p:nvPr/>
        </p:nvSpPr>
        <p:spPr>
          <a:xfrm rot="0">
            <a:off x="2754559" y="2185985"/>
            <a:ext cx="801315" cy="6288515"/>
          </a:xfrm>
          <a:prstGeom prst="rect">
            <a:avLst/>
          </a:prstGeom>
        </p:spPr>
        <p:txBody>
          <a:bodyPr anchor="t" rtlCol="false" tIns="0" lIns="0" bIns="0" rIns="0">
            <a:spAutoFit/>
          </a:bodyPr>
          <a:lstStyle/>
          <a:p>
            <a:pPr algn="just">
              <a:lnSpc>
                <a:spcPts val="12173"/>
              </a:lnSpc>
            </a:pPr>
            <a:r>
              <a:rPr lang="en-US" b="true" sz="8739">
                <a:solidFill>
                  <a:srgbClr val="053142"/>
                </a:solidFill>
                <a:latin typeface="Arial Bold"/>
                <a:ea typeface="Arial Bold"/>
                <a:cs typeface="Arial Bold"/>
                <a:sym typeface="Arial Bold"/>
              </a:rPr>
              <a:t>F C Á T</a:t>
            </a:r>
          </a:p>
        </p:txBody>
      </p:sp>
      <p:sp>
        <p:nvSpPr>
          <p:cNvPr name="TextBox 35" id="35"/>
          <p:cNvSpPr txBox="true"/>
          <p:nvPr/>
        </p:nvSpPr>
        <p:spPr>
          <a:xfrm rot="0">
            <a:off x="2103357" y="723759"/>
            <a:ext cx="2083871" cy="1157372"/>
          </a:xfrm>
          <a:prstGeom prst="rect">
            <a:avLst/>
          </a:prstGeom>
        </p:spPr>
        <p:txBody>
          <a:bodyPr anchor="t" rtlCol="false" tIns="0" lIns="0" bIns="0" rIns="0">
            <a:spAutoFit/>
          </a:bodyPr>
          <a:lstStyle/>
          <a:p>
            <a:pPr algn="ctr">
              <a:lnSpc>
                <a:spcPts val="3059"/>
              </a:lnSpc>
            </a:pPr>
            <a:r>
              <a:rPr lang="en-US" b="true" sz="2057" spc="2">
                <a:solidFill>
                  <a:srgbClr val="053142"/>
                </a:solidFill>
                <a:latin typeface="Arial Bold"/>
                <a:ea typeface="Arial Bold"/>
                <a:cs typeface="Arial Bold"/>
                <a:sym typeface="Arial Bold"/>
              </a:rPr>
              <a:t>Naíonáin</a:t>
            </a:r>
          </a:p>
          <a:p>
            <a:pPr algn="ctr">
              <a:lnSpc>
                <a:spcPts val="3059"/>
              </a:lnSpc>
            </a:pPr>
            <a:r>
              <a:rPr lang="en-US" b="true" sz="2057" spc="2">
                <a:solidFill>
                  <a:srgbClr val="053142"/>
                </a:solidFill>
                <a:latin typeface="Arial Bold"/>
                <a:ea typeface="Arial Bold"/>
                <a:cs typeface="Arial Bold"/>
                <a:sym typeface="Arial Bold"/>
              </a:rPr>
              <a:t>Corpoideachas</a:t>
            </a:r>
          </a:p>
          <a:p>
            <a:pPr algn="ctr">
              <a:lnSpc>
                <a:spcPts val="3059"/>
              </a:lnSpc>
            </a:pPr>
            <a:r>
              <a:rPr lang="en-US" b="true" sz="2057" spc="2">
                <a:solidFill>
                  <a:srgbClr val="053142"/>
                </a:solidFill>
                <a:latin typeface="Arial Bold"/>
                <a:ea typeface="Arial Bold"/>
                <a:cs typeface="Arial Bold"/>
                <a:sym typeface="Arial Bold"/>
              </a:rPr>
              <a:t>Aonad 1</a:t>
            </a:r>
          </a:p>
        </p:txBody>
      </p:sp>
      <p:sp>
        <p:nvSpPr>
          <p:cNvPr name="TextBox 36" id="36"/>
          <p:cNvSpPr txBox="true"/>
          <p:nvPr/>
        </p:nvSpPr>
        <p:spPr>
          <a:xfrm rot="0">
            <a:off x="4331513" y="94013"/>
            <a:ext cx="12172813" cy="595476"/>
          </a:xfrm>
          <a:prstGeom prst="rect">
            <a:avLst/>
          </a:prstGeom>
        </p:spPr>
        <p:txBody>
          <a:bodyPr anchor="t" rtlCol="false" tIns="0" lIns="0" bIns="0" rIns="0">
            <a:spAutoFit/>
          </a:bodyPr>
          <a:lstStyle/>
          <a:p>
            <a:pPr algn="ctr">
              <a:lnSpc>
                <a:spcPts val="2285"/>
              </a:lnSpc>
            </a:pPr>
            <a:r>
              <a:rPr lang="en-US" sz="1632" b="true">
                <a:solidFill>
                  <a:srgbClr val="24647C"/>
                </a:solidFill>
                <a:latin typeface="Arial Bold"/>
                <a:ea typeface="Arial Bold"/>
                <a:cs typeface="Arial Bold"/>
                <a:sym typeface="Arial Bold"/>
              </a:rPr>
              <a:t>Dánta &amp; Rainn</a:t>
            </a:r>
          </a:p>
          <a:p>
            <a:pPr algn="ctr">
              <a:lnSpc>
                <a:spcPts val="2285"/>
              </a:lnSpc>
            </a:pPr>
            <a:r>
              <a:rPr lang="en-US" sz="1632">
                <a:solidFill>
                  <a:srgbClr val="24647C"/>
                </a:solidFill>
                <a:latin typeface="Arial"/>
                <a:ea typeface="Arial"/>
                <a:cs typeface="Arial"/>
                <a:sym typeface="Arial"/>
              </a:rPr>
              <a:t>Is féidir iad seo a mhúineadh mar ullmhúchán nó mar athneartú ar an teanga riachtanach. Bain úsáid as Sleamhnáin 4 go 33.</a:t>
            </a:r>
          </a:p>
        </p:txBody>
      </p:sp>
      <p:sp>
        <p:nvSpPr>
          <p:cNvPr name="TextBox 37" id="37"/>
          <p:cNvSpPr txBox="true"/>
          <p:nvPr/>
        </p:nvSpPr>
        <p:spPr>
          <a:xfrm rot="0">
            <a:off x="4331513" y="6401648"/>
            <a:ext cx="3001210" cy="2837823"/>
          </a:xfrm>
          <a:prstGeom prst="rect">
            <a:avLst/>
          </a:prstGeom>
        </p:spPr>
        <p:txBody>
          <a:bodyPr anchor="t" rtlCol="false" tIns="0" lIns="0" bIns="0" rIns="0">
            <a:spAutoFit/>
          </a:bodyPr>
          <a:lstStyle/>
          <a:p>
            <a:pPr algn="ctr">
              <a:lnSpc>
                <a:spcPts val="1904"/>
              </a:lnSpc>
            </a:pPr>
            <a:r>
              <a:rPr lang="en-US" sz="1360" b="true">
                <a:solidFill>
                  <a:srgbClr val="000000"/>
                </a:solidFill>
                <a:latin typeface="Canva Sans Bold"/>
                <a:ea typeface="Canva Sans Bold"/>
                <a:cs typeface="Canva Sans Bold"/>
                <a:sym typeface="Canva Sans Bold"/>
              </a:rPr>
              <a:t>Dán: Bogha Báistí </a:t>
            </a:r>
          </a:p>
          <a:p>
            <a:pPr algn="ctr">
              <a:lnSpc>
                <a:spcPts val="1904"/>
              </a:lnSpc>
            </a:pPr>
          </a:p>
          <a:p>
            <a:pPr algn="ctr">
              <a:lnSpc>
                <a:spcPts val="1904"/>
              </a:lnSpc>
            </a:pPr>
            <a:r>
              <a:rPr lang="en-US" sz="1360">
                <a:solidFill>
                  <a:srgbClr val="000000"/>
                </a:solidFill>
                <a:latin typeface="Canva Sans"/>
                <a:ea typeface="Canva Sans"/>
                <a:cs typeface="Canva Sans"/>
                <a:sym typeface="Canva Sans"/>
              </a:rPr>
              <a:t>Dearg agus glas </a:t>
            </a:r>
          </a:p>
          <a:p>
            <a:pPr algn="ctr">
              <a:lnSpc>
                <a:spcPts val="1904"/>
              </a:lnSpc>
            </a:pPr>
            <a:r>
              <a:rPr lang="en-US" sz="1360">
                <a:solidFill>
                  <a:srgbClr val="000000"/>
                </a:solidFill>
                <a:latin typeface="Canva Sans"/>
                <a:ea typeface="Canva Sans"/>
                <a:cs typeface="Canva Sans"/>
                <a:sym typeface="Canva Sans"/>
              </a:rPr>
              <a:t>Gorm agus buí</a:t>
            </a:r>
          </a:p>
          <a:p>
            <a:pPr algn="ctr">
              <a:lnSpc>
                <a:spcPts val="1904"/>
              </a:lnSpc>
            </a:pPr>
            <a:r>
              <a:rPr lang="en-US" sz="1360">
                <a:solidFill>
                  <a:srgbClr val="000000"/>
                </a:solidFill>
                <a:latin typeface="Canva Sans"/>
                <a:ea typeface="Canva Sans"/>
                <a:cs typeface="Canva Sans"/>
                <a:sym typeface="Canva Sans"/>
              </a:rPr>
              <a:t> Féach sa spéir -</a:t>
            </a:r>
          </a:p>
          <a:p>
            <a:pPr algn="ctr">
              <a:lnSpc>
                <a:spcPts val="1904"/>
              </a:lnSpc>
            </a:pPr>
            <a:r>
              <a:rPr lang="en-US" sz="1360">
                <a:solidFill>
                  <a:srgbClr val="000000"/>
                </a:solidFill>
                <a:latin typeface="Canva Sans"/>
                <a:ea typeface="Canva Sans"/>
                <a:cs typeface="Canva Sans"/>
                <a:sym typeface="Canva Sans"/>
              </a:rPr>
              <a:t> An bogha báistí.</a:t>
            </a:r>
          </a:p>
          <a:p>
            <a:pPr algn="ctr">
              <a:lnSpc>
                <a:spcPts val="1904"/>
              </a:lnSpc>
            </a:pPr>
          </a:p>
          <a:p>
            <a:pPr algn="ctr">
              <a:lnSpc>
                <a:spcPts val="1904"/>
              </a:lnSpc>
            </a:pPr>
            <a:r>
              <a:rPr lang="en-US" sz="1360">
                <a:solidFill>
                  <a:srgbClr val="000000"/>
                </a:solidFill>
                <a:latin typeface="Canva Sans"/>
                <a:ea typeface="Canva Sans"/>
                <a:cs typeface="Canva Sans"/>
                <a:sym typeface="Canva Sans"/>
              </a:rPr>
              <a:t>Ag ceann an bhogha </a:t>
            </a:r>
          </a:p>
          <a:p>
            <a:pPr algn="ctr">
              <a:lnSpc>
                <a:spcPts val="1904"/>
              </a:lnSpc>
            </a:pPr>
            <a:r>
              <a:rPr lang="en-US" sz="1360">
                <a:solidFill>
                  <a:srgbClr val="000000"/>
                </a:solidFill>
                <a:latin typeface="Canva Sans"/>
                <a:ea typeface="Canva Sans"/>
                <a:cs typeface="Canva Sans"/>
                <a:sym typeface="Canva Sans"/>
              </a:rPr>
              <a:t>Tá pota breá mór </a:t>
            </a:r>
          </a:p>
          <a:p>
            <a:pPr algn="ctr">
              <a:lnSpc>
                <a:spcPts val="1904"/>
              </a:lnSpc>
            </a:pPr>
            <a:r>
              <a:rPr lang="en-US" sz="1360">
                <a:solidFill>
                  <a:srgbClr val="000000"/>
                </a:solidFill>
                <a:latin typeface="Canva Sans"/>
                <a:ea typeface="Canva Sans"/>
                <a:cs typeface="Canva Sans"/>
                <a:sym typeface="Canva Sans"/>
              </a:rPr>
              <a:t>Féach isteach ann – </a:t>
            </a:r>
          </a:p>
          <a:p>
            <a:pPr algn="ctr">
              <a:lnSpc>
                <a:spcPts val="1904"/>
              </a:lnSpc>
            </a:pPr>
            <a:r>
              <a:rPr lang="en-US" sz="1360">
                <a:solidFill>
                  <a:srgbClr val="000000"/>
                </a:solidFill>
                <a:latin typeface="Canva Sans"/>
                <a:ea typeface="Canva Sans"/>
                <a:cs typeface="Canva Sans"/>
                <a:sym typeface="Canva Sans"/>
              </a:rPr>
              <a:t>Is leatsa an t-ór.</a:t>
            </a:r>
          </a:p>
          <a:p>
            <a:pPr algn="ctr">
              <a:lnSpc>
                <a:spcPts val="1904"/>
              </a:lnSpc>
            </a:pPr>
          </a:p>
        </p:txBody>
      </p:sp>
      <p:sp>
        <p:nvSpPr>
          <p:cNvPr name="TextBox 38" id="38"/>
          <p:cNvSpPr txBox="true"/>
          <p:nvPr/>
        </p:nvSpPr>
        <p:spPr>
          <a:xfrm rot="0">
            <a:off x="11066870" y="835495"/>
            <a:ext cx="4684217" cy="2336483"/>
          </a:xfrm>
          <a:prstGeom prst="rect">
            <a:avLst/>
          </a:prstGeom>
        </p:spPr>
        <p:txBody>
          <a:bodyPr anchor="t" rtlCol="false" tIns="0" lIns="0" bIns="0" rIns="0">
            <a:spAutoFit/>
          </a:bodyPr>
          <a:lstStyle/>
          <a:p>
            <a:pPr algn="ctr">
              <a:lnSpc>
                <a:spcPts val="1904"/>
              </a:lnSpc>
            </a:pPr>
            <a:r>
              <a:rPr lang="en-US" sz="1360" b="true">
                <a:solidFill>
                  <a:srgbClr val="000000"/>
                </a:solidFill>
                <a:latin typeface="Canva Sans Bold"/>
                <a:ea typeface="Canva Sans Bold"/>
                <a:cs typeface="Canva Sans Bold"/>
                <a:sym typeface="Canva Sans Bold"/>
              </a:rPr>
              <a:t>Rann: Is Capall é</a:t>
            </a:r>
          </a:p>
          <a:p>
            <a:pPr algn="ctr">
              <a:lnSpc>
                <a:spcPts val="1904"/>
              </a:lnSpc>
            </a:pPr>
            <a:r>
              <a:rPr lang="en-US" sz="1360">
                <a:solidFill>
                  <a:srgbClr val="000000"/>
                </a:solidFill>
                <a:latin typeface="Canva Sans"/>
                <a:ea typeface="Canva Sans"/>
                <a:cs typeface="Canva Sans"/>
                <a:sym typeface="Canva Sans"/>
              </a:rPr>
              <a:t>Múintear véarsa amháin ag an am le cabhair phictiúrtha. De réir a chéile, déanann na páistí véarsaí a </a:t>
            </a:r>
          </a:p>
          <a:p>
            <a:pPr algn="ctr">
              <a:lnSpc>
                <a:spcPts val="1904"/>
              </a:lnSpc>
            </a:pPr>
            <a:r>
              <a:rPr lang="en-US" sz="1360">
                <a:solidFill>
                  <a:srgbClr val="000000"/>
                </a:solidFill>
                <a:latin typeface="Canva Sans"/>
                <a:ea typeface="Canva Sans"/>
                <a:cs typeface="Canva Sans"/>
                <a:sym typeface="Canva Sans"/>
              </a:rPr>
              <a:t>rá nuair a thaispeántar pictiúr dóibh mar leid.</a:t>
            </a:r>
          </a:p>
          <a:p>
            <a:pPr algn="ctr">
              <a:lnSpc>
                <a:spcPts val="1904"/>
              </a:lnSpc>
            </a:pPr>
          </a:p>
          <a:p>
            <a:pPr algn="ctr">
              <a:lnSpc>
                <a:spcPts val="1904"/>
              </a:lnSpc>
            </a:pPr>
          </a:p>
          <a:p>
            <a:pPr algn="ctr">
              <a:lnSpc>
                <a:spcPts val="1904"/>
              </a:lnSpc>
            </a:pPr>
          </a:p>
          <a:p>
            <a:pPr algn="ctr">
              <a:lnSpc>
                <a:spcPts val="1904"/>
              </a:lnSpc>
            </a:pPr>
          </a:p>
          <a:p>
            <a:pPr algn="ctr">
              <a:lnSpc>
                <a:spcPts val="1904"/>
              </a:lnSpc>
            </a:pPr>
          </a:p>
          <a:p>
            <a:pPr algn="ctr">
              <a:lnSpc>
                <a:spcPts val="1904"/>
              </a:lnSpc>
            </a:pPr>
          </a:p>
        </p:txBody>
      </p:sp>
      <p:sp>
        <p:nvSpPr>
          <p:cNvPr name="TextBox 39" id="39"/>
          <p:cNvSpPr txBox="true"/>
          <p:nvPr/>
        </p:nvSpPr>
        <p:spPr>
          <a:xfrm rot="0">
            <a:off x="11541023" y="3412671"/>
            <a:ext cx="1867956" cy="936716"/>
          </a:xfrm>
          <a:prstGeom prst="rect">
            <a:avLst/>
          </a:prstGeom>
        </p:spPr>
        <p:txBody>
          <a:bodyPr anchor="t" rtlCol="false" tIns="0" lIns="0" bIns="0" rIns="0">
            <a:spAutoFit/>
          </a:bodyPr>
          <a:lstStyle/>
          <a:p>
            <a:pPr algn="ctr">
              <a:lnSpc>
                <a:spcPts val="1904"/>
              </a:lnSpc>
            </a:pPr>
            <a:r>
              <a:rPr lang="en-US" sz="1360">
                <a:solidFill>
                  <a:srgbClr val="000000"/>
                </a:solidFill>
                <a:latin typeface="Canva Sans"/>
                <a:ea typeface="Canva Sans"/>
                <a:cs typeface="Canva Sans"/>
                <a:sym typeface="Canva Sans"/>
              </a:rPr>
              <a:t>Is bóín Dé í,</a:t>
            </a:r>
          </a:p>
          <a:p>
            <a:pPr algn="ctr">
              <a:lnSpc>
                <a:spcPts val="1904"/>
              </a:lnSpc>
            </a:pPr>
            <a:r>
              <a:rPr lang="en-US" sz="1360">
                <a:solidFill>
                  <a:srgbClr val="000000"/>
                </a:solidFill>
                <a:latin typeface="Canva Sans"/>
                <a:ea typeface="Canva Sans"/>
                <a:cs typeface="Canva Sans"/>
                <a:sym typeface="Canva Sans"/>
              </a:rPr>
              <a:t>Yipí, Yipí,</a:t>
            </a:r>
          </a:p>
          <a:p>
            <a:pPr algn="ctr">
              <a:lnSpc>
                <a:spcPts val="1904"/>
              </a:lnSpc>
            </a:pPr>
            <a:r>
              <a:rPr lang="en-US" sz="1360">
                <a:solidFill>
                  <a:srgbClr val="000000"/>
                </a:solidFill>
                <a:latin typeface="Canva Sans"/>
                <a:ea typeface="Canva Sans"/>
                <a:cs typeface="Canva Sans"/>
                <a:sym typeface="Canva Sans"/>
              </a:rPr>
              <a:t>Féach ar na spotaí,</a:t>
            </a:r>
          </a:p>
          <a:p>
            <a:pPr algn="ctr">
              <a:lnSpc>
                <a:spcPts val="1904"/>
              </a:lnSpc>
            </a:pPr>
            <a:r>
              <a:rPr lang="en-US" sz="1360">
                <a:solidFill>
                  <a:srgbClr val="000000"/>
                </a:solidFill>
                <a:latin typeface="Canva Sans"/>
                <a:ea typeface="Canva Sans"/>
                <a:cs typeface="Canva Sans"/>
                <a:sym typeface="Canva Sans"/>
              </a:rPr>
              <a:t>Is bóín Dé í.</a:t>
            </a:r>
          </a:p>
        </p:txBody>
      </p:sp>
      <p:sp>
        <p:nvSpPr>
          <p:cNvPr name="TextBox 40" id="40"/>
          <p:cNvSpPr txBox="true"/>
          <p:nvPr/>
        </p:nvSpPr>
        <p:spPr>
          <a:xfrm rot="0">
            <a:off x="13919749" y="3383135"/>
            <a:ext cx="1867956" cy="936716"/>
          </a:xfrm>
          <a:prstGeom prst="rect">
            <a:avLst/>
          </a:prstGeom>
        </p:spPr>
        <p:txBody>
          <a:bodyPr anchor="t" rtlCol="false" tIns="0" lIns="0" bIns="0" rIns="0">
            <a:spAutoFit/>
          </a:bodyPr>
          <a:lstStyle/>
          <a:p>
            <a:pPr algn="ctr">
              <a:lnSpc>
                <a:spcPts val="1904"/>
              </a:lnSpc>
            </a:pPr>
            <a:r>
              <a:rPr lang="en-US" sz="1360">
                <a:solidFill>
                  <a:srgbClr val="000000"/>
                </a:solidFill>
                <a:latin typeface="Canva Sans"/>
                <a:ea typeface="Canva Sans"/>
                <a:cs typeface="Canva Sans"/>
                <a:sym typeface="Canva Sans"/>
              </a:rPr>
              <a:t>Is cearc í,</a:t>
            </a:r>
          </a:p>
          <a:p>
            <a:pPr algn="ctr">
              <a:lnSpc>
                <a:spcPts val="1904"/>
              </a:lnSpc>
            </a:pPr>
            <a:r>
              <a:rPr lang="en-US" sz="1360">
                <a:solidFill>
                  <a:srgbClr val="000000"/>
                </a:solidFill>
                <a:latin typeface="Canva Sans"/>
                <a:ea typeface="Canva Sans"/>
                <a:cs typeface="Canva Sans"/>
                <a:sym typeface="Canva Sans"/>
              </a:rPr>
              <a:t>Yipí, Yipí,</a:t>
            </a:r>
          </a:p>
          <a:p>
            <a:pPr algn="ctr">
              <a:lnSpc>
                <a:spcPts val="1904"/>
              </a:lnSpc>
            </a:pPr>
            <a:r>
              <a:rPr lang="en-US" sz="1360">
                <a:solidFill>
                  <a:srgbClr val="000000"/>
                </a:solidFill>
                <a:latin typeface="Canva Sans"/>
                <a:ea typeface="Canva Sans"/>
                <a:cs typeface="Canva Sans"/>
                <a:sym typeface="Canva Sans"/>
              </a:rPr>
              <a:t>Í ag grágaíl,</a:t>
            </a:r>
          </a:p>
          <a:p>
            <a:pPr algn="ctr">
              <a:lnSpc>
                <a:spcPts val="1904"/>
              </a:lnSpc>
            </a:pPr>
            <a:r>
              <a:rPr lang="en-US" sz="1360">
                <a:solidFill>
                  <a:srgbClr val="000000"/>
                </a:solidFill>
                <a:latin typeface="Canva Sans"/>
                <a:ea typeface="Canva Sans"/>
                <a:cs typeface="Canva Sans"/>
                <a:sym typeface="Canva Sans"/>
              </a:rPr>
              <a:t>Is cearc í.</a:t>
            </a:r>
          </a:p>
        </p:txBody>
      </p:sp>
      <p:sp>
        <p:nvSpPr>
          <p:cNvPr name="TextBox 41" id="41"/>
          <p:cNvSpPr txBox="true"/>
          <p:nvPr/>
        </p:nvSpPr>
        <p:spPr>
          <a:xfrm rot="0">
            <a:off x="13945768" y="2069773"/>
            <a:ext cx="1867956" cy="936716"/>
          </a:xfrm>
          <a:prstGeom prst="rect">
            <a:avLst/>
          </a:prstGeom>
        </p:spPr>
        <p:txBody>
          <a:bodyPr anchor="t" rtlCol="false" tIns="0" lIns="0" bIns="0" rIns="0">
            <a:spAutoFit/>
          </a:bodyPr>
          <a:lstStyle/>
          <a:p>
            <a:pPr algn="ctr">
              <a:lnSpc>
                <a:spcPts val="1904"/>
              </a:lnSpc>
            </a:pPr>
            <a:r>
              <a:rPr lang="en-US" sz="1360">
                <a:solidFill>
                  <a:srgbClr val="000000"/>
                </a:solidFill>
                <a:latin typeface="Canva Sans"/>
                <a:ea typeface="Canva Sans"/>
                <a:cs typeface="Canva Sans"/>
                <a:sym typeface="Canva Sans"/>
              </a:rPr>
              <a:t>Is madra é,</a:t>
            </a:r>
          </a:p>
          <a:p>
            <a:pPr algn="ctr">
              <a:lnSpc>
                <a:spcPts val="1904"/>
              </a:lnSpc>
            </a:pPr>
            <a:r>
              <a:rPr lang="en-US" sz="1360">
                <a:solidFill>
                  <a:srgbClr val="000000"/>
                </a:solidFill>
                <a:latin typeface="Canva Sans"/>
                <a:ea typeface="Canva Sans"/>
                <a:cs typeface="Canva Sans"/>
                <a:sym typeface="Canva Sans"/>
              </a:rPr>
              <a:t>Bhuf a deir sé,</a:t>
            </a:r>
          </a:p>
          <a:p>
            <a:pPr algn="ctr">
              <a:lnSpc>
                <a:spcPts val="1904"/>
              </a:lnSpc>
            </a:pPr>
            <a:r>
              <a:rPr lang="en-US" sz="1360">
                <a:solidFill>
                  <a:srgbClr val="000000"/>
                </a:solidFill>
                <a:latin typeface="Canva Sans"/>
                <a:ea typeface="Canva Sans"/>
                <a:cs typeface="Canva Sans"/>
                <a:sym typeface="Canva Sans"/>
              </a:rPr>
              <a:t>Is breá liom é,</a:t>
            </a:r>
          </a:p>
          <a:p>
            <a:pPr algn="ctr">
              <a:lnSpc>
                <a:spcPts val="1904"/>
              </a:lnSpc>
            </a:pPr>
            <a:r>
              <a:rPr lang="en-US" sz="1360">
                <a:solidFill>
                  <a:srgbClr val="000000"/>
                </a:solidFill>
                <a:latin typeface="Canva Sans"/>
                <a:ea typeface="Canva Sans"/>
                <a:cs typeface="Canva Sans"/>
                <a:sym typeface="Canva Sans"/>
              </a:rPr>
              <a:t>Is madra é.</a:t>
            </a:r>
          </a:p>
        </p:txBody>
      </p:sp>
      <p:sp>
        <p:nvSpPr>
          <p:cNvPr name="TextBox 42" id="42"/>
          <p:cNvSpPr txBox="true"/>
          <p:nvPr/>
        </p:nvSpPr>
        <p:spPr>
          <a:xfrm rot="0">
            <a:off x="11416812" y="2069773"/>
            <a:ext cx="1867956" cy="936716"/>
          </a:xfrm>
          <a:prstGeom prst="rect">
            <a:avLst/>
          </a:prstGeom>
        </p:spPr>
        <p:txBody>
          <a:bodyPr anchor="t" rtlCol="false" tIns="0" lIns="0" bIns="0" rIns="0">
            <a:spAutoFit/>
          </a:bodyPr>
          <a:lstStyle/>
          <a:p>
            <a:pPr algn="ctr">
              <a:lnSpc>
                <a:spcPts val="1904"/>
              </a:lnSpc>
            </a:pPr>
            <a:r>
              <a:rPr lang="en-US" sz="1360">
                <a:solidFill>
                  <a:srgbClr val="000000"/>
                </a:solidFill>
                <a:latin typeface="Canva Sans"/>
                <a:ea typeface="Canva Sans"/>
                <a:cs typeface="Canva Sans"/>
                <a:sym typeface="Canva Sans"/>
              </a:rPr>
              <a:t>Is capall é, </a:t>
            </a:r>
          </a:p>
          <a:p>
            <a:pPr algn="ctr">
              <a:lnSpc>
                <a:spcPts val="1904"/>
              </a:lnSpc>
            </a:pPr>
            <a:r>
              <a:rPr lang="en-US" sz="1360">
                <a:solidFill>
                  <a:srgbClr val="000000"/>
                </a:solidFill>
                <a:latin typeface="Canva Sans"/>
                <a:ea typeface="Canva Sans"/>
                <a:cs typeface="Canva Sans"/>
                <a:sym typeface="Canva Sans"/>
              </a:rPr>
              <a:t>Né..., Né...,</a:t>
            </a:r>
          </a:p>
          <a:p>
            <a:pPr algn="ctr">
              <a:lnSpc>
                <a:spcPts val="1904"/>
              </a:lnSpc>
            </a:pPr>
            <a:r>
              <a:rPr lang="en-US" sz="1360">
                <a:solidFill>
                  <a:srgbClr val="000000"/>
                </a:solidFill>
                <a:latin typeface="Canva Sans"/>
                <a:ea typeface="Canva Sans"/>
                <a:cs typeface="Canva Sans"/>
                <a:sym typeface="Canva Sans"/>
              </a:rPr>
              <a:t>Is breá liom é!</a:t>
            </a:r>
          </a:p>
          <a:p>
            <a:pPr algn="ctr">
              <a:lnSpc>
                <a:spcPts val="1904"/>
              </a:lnSpc>
            </a:pPr>
            <a:r>
              <a:rPr lang="en-US" sz="1360">
                <a:solidFill>
                  <a:srgbClr val="000000"/>
                </a:solidFill>
                <a:latin typeface="Canva Sans"/>
                <a:ea typeface="Canva Sans"/>
                <a:cs typeface="Canva Sans"/>
                <a:sym typeface="Canva Sans"/>
              </a:rPr>
              <a:t>Is capall é. </a:t>
            </a:r>
          </a:p>
        </p:txBody>
      </p:sp>
      <p:sp>
        <p:nvSpPr>
          <p:cNvPr name="TextBox 43" id="43"/>
          <p:cNvSpPr txBox="true"/>
          <p:nvPr/>
        </p:nvSpPr>
        <p:spPr>
          <a:xfrm rot="0">
            <a:off x="12552765" y="4590081"/>
            <a:ext cx="2326981" cy="936716"/>
          </a:xfrm>
          <a:prstGeom prst="rect">
            <a:avLst/>
          </a:prstGeom>
        </p:spPr>
        <p:txBody>
          <a:bodyPr anchor="t" rtlCol="false" tIns="0" lIns="0" bIns="0" rIns="0">
            <a:spAutoFit/>
          </a:bodyPr>
          <a:lstStyle/>
          <a:p>
            <a:pPr algn="ctr">
              <a:lnSpc>
                <a:spcPts val="1904"/>
              </a:lnSpc>
            </a:pPr>
            <a:r>
              <a:rPr lang="en-US" sz="1360">
                <a:solidFill>
                  <a:srgbClr val="000000"/>
                </a:solidFill>
                <a:latin typeface="Canva Sans"/>
                <a:ea typeface="Canva Sans"/>
                <a:cs typeface="Canva Sans"/>
                <a:sym typeface="Canva Sans"/>
              </a:rPr>
              <a:t>Is béar é,</a:t>
            </a:r>
          </a:p>
          <a:p>
            <a:pPr algn="ctr">
              <a:lnSpc>
                <a:spcPts val="1904"/>
              </a:lnSpc>
            </a:pPr>
            <a:r>
              <a:rPr lang="en-US" sz="1360">
                <a:solidFill>
                  <a:srgbClr val="000000"/>
                </a:solidFill>
                <a:latin typeface="Canva Sans"/>
                <a:ea typeface="Canva Sans"/>
                <a:cs typeface="Canva Sans"/>
                <a:sym typeface="Canva Sans"/>
              </a:rPr>
              <a:t>Ag drannadh a bhíonn sé,</a:t>
            </a:r>
          </a:p>
          <a:p>
            <a:pPr algn="ctr">
              <a:lnSpc>
                <a:spcPts val="1904"/>
              </a:lnSpc>
            </a:pPr>
            <a:r>
              <a:rPr lang="en-US" sz="1360">
                <a:solidFill>
                  <a:srgbClr val="000000"/>
                </a:solidFill>
                <a:latin typeface="Canva Sans"/>
                <a:ea typeface="Canva Sans"/>
                <a:cs typeface="Canva Sans"/>
                <a:sym typeface="Canva Sans"/>
              </a:rPr>
              <a:t>Is breá liom é,</a:t>
            </a:r>
          </a:p>
          <a:p>
            <a:pPr algn="ctr">
              <a:lnSpc>
                <a:spcPts val="1904"/>
              </a:lnSpc>
            </a:pPr>
            <a:r>
              <a:rPr lang="en-US" sz="1360">
                <a:solidFill>
                  <a:srgbClr val="000000"/>
                </a:solidFill>
                <a:latin typeface="Canva Sans"/>
                <a:ea typeface="Canva Sans"/>
                <a:cs typeface="Canva Sans"/>
                <a:sym typeface="Canva Sans"/>
              </a:rPr>
              <a:t>Is béar é. </a:t>
            </a:r>
          </a:p>
        </p:txBody>
      </p:sp>
      <p:sp>
        <p:nvSpPr>
          <p:cNvPr name="Freeform 44" id="44"/>
          <p:cNvSpPr/>
          <p:nvPr/>
        </p:nvSpPr>
        <p:spPr>
          <a:xfrm flipH="false" flipV="false" rot="0">
            <a:off x="4661745" y="913042"/>
            <a:ext cx="279390" cy="415450"/>
          </a:xfrm>
          <a:custGeom>
            <a:avLst/>
            <a:gdLst/>
            <a:ahLst/>
            <a:cxnLst/>
            <a:rect r="r" b="b" t="t" l="l"/>
            <a:pathLst>
              <a:path h="415450" w="279390">
                <a:moveTo>
                  <a:pt x="0" y="0"/>
                </a:moveTo>
                <a:lnTo>
                  <a:pt x="279391" y="0"/>
                </a:lnTo>
                <a:lnTo>
                  <a:pt x="279391" y="415450"/>
                </a:lnTo>
                <a:lnTo>
                  <a:pt x="0" y="41545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2808" y="6334252"/>
            <a:ext cx="3020971" cy="2924048"/>
          </a:xfrm>
          <a:custGeom>
            <a:avLst/>
            <a:gdLst/>
            <a:ahLst/>
            <a:cxnLst/>
            <a:rect r="r" b="b" t="t" l="l"/>
            <a:pathLst>
              <a:path h="2924048" w="3020971">
                <a:moveTo>
                  <a:pt x="0" y="0"/>
                </a:moveTo>
                <a:lnTo>
                  <a:pt x="3020971" y="0"/>
                </a:lnTo>
                <a:lnTo>
                  <a:pt x="3020971"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13084763" y="5985174"/>
            <a:ext cx="1976892" cy="2360468"/>
          </a:xfrm>
          <a:custGeom>
            <a:avLst/>
            <a:gdLst/>
            <a:ahLst/>
            <a:cxnLst/>
            <a:rect r="r" b="b" t="t" l="l"/>
            <a:pathLst>
              <a:path h="2360468" w="1976892">
                <a:moveTo>
                  <a:pt x="0" y="0"/>
                </a:moveTo>
                <a:lnTo>
                  <a:pt x="1976892" y="0"/>
                </a:lnTo>
                <a:lnTo>
                  <a:pt x="1976892" y="2360468"/>
                </a:lnTo>
                <a:lnTo>
                  <a:pt x="0" y="23604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535462" y="2719236"/>
            <a:ext cx="2981739" cy="2057400"/>
          </a:xfrm>
          <a:custGeom>
            <a:avLst/>
            <a:gdLst/>
            <a:ahLst/>
            <a:cxnLst/>
            <a:rect r="r" b="b" t="t" l="l"/>
            <a:pathLst>
              <a:path h="2057400" w="2981739">
                <a:moveTo>
                  <a:pt x="0" y="0"/>
                </a:moveTo>
                <a:lnTo>
                  <a:pt x="2981739" y="0"/>
                </a:lnTo>
                <a:lnTo>
                  <a:pt x="2981739" y="2057400"/>
                </a:lnTo>
                <a:lnTo>
                  <a:pt x="0" y="2057400"/>
                </a:lnTo>
                <a:lnTo>
                  <a:pt x="0" y="0"/>
                </a:lnTo>
                <a:close/>
              </a:path>
            </a:pathLst>
          </a:custGeom>
          <a:blipFill>
            <a:blip r:embed="rId7"/>
            <a:stretch>
              <a:fillRect l="0" t="0" r="0" b="0"/>
            </a:stretch>
          </a:blipFill>
        </p:spPr>
      </p:sp>
      <p:sp>
        <p:nvSpPr>
          <p:cNvPr name="Freeform 14" id="14"/>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8"/>
            <a:stretch>
              <a:fillRect l="0" t="0" r="0" b="0"/>
            </a:stretch>
          </a:blipFill>
        </p:spPr>
      </p:sp>
      <p:sp>
        <p:nvSpPr>
          <p:cNvPr name="Freeform 15" id="15"/>
          <p:cNvSpPr/>
          <p:nvPr/>
        </p:nvSpPr>
        <p:spPr>
          <a:xfrm flipH="false" flipV="false" rot="0">
            <a:off x="4203145" y="2513671"/>
            <a:ext cx="3202462" cy="3471503"/>
          </a:xfrm>
          <a:custGeom>
            <a:avLst/>
            <a:gdLst/>
            <a:ahLst/>
            <a:cxnLst/>
            <a:rect r="r" b="b" t="t" l="l"/>
            <a:pathLst>
              <a:path h="3471503" w="3202462">
                <a:moveTo>
                  <a:pt x="0" y="0"/>
                </a:moveTo>
                <a:lnTo>
                  <a:pt x="3202461" y="0"/>
                </a:lnTo>
                <a:lnTo>
                  <a:pt x="3202461" y="3471503"/>
                </a:lnTo>
                <a:lnTo>
                  <a:pt x="0" y="3471503"/>
                </a:lnTo>
                <a:lnTo>
                  <a:pt x="0" y="0"/>
                </a:lnTo>
                <a:close/>
              </a:path>
            </a:pathLst>
          </a:custGeom>
          <a:blipFill>
            <a:blip r:embed="rId9"/>
            <a:stretch>
              <a:fillRect l="0" t="0" r="0" b="0"/>
            </a:stretch>
          </a:blipFill>
        </p:spPr>
      </p:sp>
      <p:sp>
        <p:nvSpPr>
          <p:cNvPr name="TextBox 16" id="16"/>
          <p:cNvSpPr txBox="true"/>
          <p:nvPr/>
        </p:nvSpPr>
        <p:spPr>
          <a:xfrm rot="0">
            <a:off x="712807" y="223220"/>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2808" y="6334252"/>
            <a:ext cx="3020971" cy="2924048"/>
          </a:xfrm>
          <a:custGeom>
            <a:avLst/>
            <a:gdLst/>
            <a:ahLst/>
            <a:cxnLst/>
            <a:rect r="r" b="b" t="t" l="l"/>
            <a:pathLst>
              <a:path h="2924048" w="3020971">
                <a:moveTo>
                  <a:pt x="0" y="0"/>
                </a:moveTo>
                <a:lnTo>
                  <a:pt x="3020971" y="0"/>
                </a:lnTo>
                <a:lnTo>
                  <a:pt x="3020971"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9535462" y="2719236"/>
            <a:ext cx="2981739" cy="2057400"/>
          </a:xfrm>
          <a:custGeom>
            <a:avLst/>
            <a:gdLst/>
            <a:ahLst/>
            <a:cxnLst/>
            <a:rect r="r" b="b" t="t" l="l"/>
            <a:pathLst>
              <a:path h="2057400" w="2981739">
                <a:moveTo>
                  <a:pt x="0" y="0"/>
                </a:moveTo>
                <a:lnTo>
                  <a:pt x="2981739" y="0"/>
                </a:lnTo>
                <a:lnTo>
                  <a:pt x="2981739" y="2057400"/>
                </a:lnTo>
                <a:lnTo>
                  <a:pt x="0" y="2057400"/>
                </a:lnTo>
                <a:lnTo>
                  <a:pt x="0" y="0"/>
                </a:lnTo>
                <a:close/>
              </a:path>
            </a:pathLst>
          </a:custGeom>
          <a:blipFill>
            <a:blip r:embed="rId5"/>
            <a:stretch>
              <a:fillRect l="0" t="0" r="0" b="0"/>
            </a:stretch>
          </a:blipFill>
        </p:spPr>
      </p:sp>
      <p:sp>
        <p:nvSpPr>
          <p:cNvPr name="Freeform 13" id="13"/>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6"/>
            <a:stretch>
              <a:fillRect l="0" t="0" r="0" b="0"/>
            </a:stretch>
          </a:blipFill>
        </p:spPr>
      </p:sp>
      <p:sp>
        <p:nvSpPr>
          <p:cNvPr name="Freeform 14" id="14"/>
          <p:cNvSpPr/>
          <p:nvPr/>
        </p:nvSpPr>
        <p:spPr>
          <a:xfrm flipH="false" flipV="false" rot="0">
            <a:off x="4203145" y="2513671"/>
            <a:ext cx="3202462" cy="3471503"/>
          </a:xfrm>
          <a:custGeom>
            <a:avLst/>
            <a:gdLst/>
            <a:ahLst/>
            <a:cxnLst/>
            <a:rect r="r" b="b" t="t" l="l"/>
            <a:pathLst>
              <a:path h="3471503" w="3202462">
                <a:moveTo>
                  <a:pt x="0" y="0"/>
                </a:moveTo>
                <a:lnTo>
                  <a:pt x="3202461" y="0"/>
                </a:lnTo>
                <a:lnTo>
                  <a:pt x="3202461" y="3471503"/>
                </a:lnTo>
                <a:lnTo>
                  <a:pt x="0" y="3471503"/>
                </a:lnTo>
                <a:lnTo>
                  <a:pt x="0" y="0"/>
                </a:lnTo>
                <a:close/>
              </a:path>
            </a:pathLst>
          </a:custGeom>
          <a:blipFill>
            <a:blip r:embed="rId7"/>
            <a:stretch>
              <a:fillRect l="0" t="0" r="0" b="0"/>
            </a:stretch>
          </a:blipFill>
        </p:spPr>
      </p:sp>
      <p:sp>
        <p:nvSpPr>
          <p:cNvPr name="TextBox 15" id="15"/>
          <p:cNvSpPr txBox="true"/>
          <p:nvPr/>
        </p:nvSpPr>
        <p:spPr>
          <a:xfrm rot="0">
            <a:off x="712807" y="223220"/>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2808" y="6334252"/>
            <a:ext cx="3020971" cy="2924048"/>
          </a:xfrm>
          <a:custGeom>
            <a:avLst/>
            <a:gdLst/>
            <a:ahLst/>
            <a:cxnLst/>
            <a:rect r="r" b="b" t="t" l="l"/>
            <a:pathLst>
              <a:path h="2924048" w="3020971">
                <a:moveTo>
                  <a:pt x="0" y="0"/>
                </a:moveTo>
                <a:lnTo>
                  <a:pt x="3020971" y="0"/>
                </a:lnTo>
                <a:lnTo>
                  <a:pt x="3020971"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13084763" y="5985174"/>
            <a:ext cx="1976892" cy="2360468"/>
          </a:xfrm>
          <a:custGeom>
            <a:avLst/>
            <a:gdLst/>
            <a:ahLst/>
            <a:cxnLst/>
            <a:rect r="r" b="b" t="t" l="l"/>
            <a:pathLst>
              <a:path h="2360468" w="1976892">
                <a:moveTo>
                  <a:pt x="0" y="0"/>
                </a:moveTo>
                <a:lnTo>
                  <a:pt x="1976892" y="0"/>
                </a:lnTo>
                <a:lnTo>
                  <a:pt x="1976892" y="2360468"/>
                </a:lnTo>
                <a:lnTo>
                  <a:pt x="0" y="23604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535462" y="2719236"/>
            <a:ext cx="2981739" cy="2057400"/>
          </a:xfrm>
          <a:custGeom>
            <a:avLst/>
            <a:gdLst/>
            <a:ahLst/>
            <a:cxnLst/>
            <a:rect r="r" b="b" t="t" l="l"/>
            <a:pathLst>
              <a:path h="2057400" w="2981739">
                <a:moveTo>
                  <a:pt x="0" y="0"/>
                </a:moveTo>
                <a:lnTo>
                  <a:pt x="2981739" y="0"/>
                </a:lnTo>
                <a:lnTo>
                  <a:pt x="2981739" y="2057400"/>
                </a:lnTo>
                <a:lnTo>
                  <a:pt x="0" y="2057400"/>
                </a:lnTo>
                <a:lnTo>
                  <a:pt x="0" y="0"/>
                </a:lnTo>
                <a:close/>
              </a:path>
            </a:pathLst>
          </a:custGeom>
          <a:blipFill>
            <a:blip r:embed="rId7"/>
            <a:stretch>
              <a:fillRect l="0" t="0" r="0" b="0"/>
            </a:stretch>
          </a:blipFill>
        </p:spPr>
      </p:sp>
      <p:sp>
        <p:nvSpPr>
          <p:cNvPr name="Freeform 14" id="14"/>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8"/>
            <a:stretch>
              <a:fillRect l="0" t="0" r="0" b="0"/>
            </a:stretch>
          </a:blipFill>
        </p:spPr>
      </p:sp>
      <p:sp>
        <p:nvSpPr>
          <p:cNvPr name="Freeform 15" id="15"/>
          <p:cNvSpPr/>
          <p:nvPr/>
        </p:nvSpPr>
        <p:spPr>
          <a:xfrm flipH="false" flipV="false" rot="0">
            <a:off x="4203145" y="2513671"/>
            <a:ext cx="3202462" cy="3471503"/>
          </a:xfrm>
          <a:custGeom>
            <a:avLst/>
            <a:gdLst/>
            <a:ahLst/>
            <a:cxnLst/>
            <a:rect r="r" b="b" t="t" l="l"/>
            <a:pathLst>
              <a:path h="3471503" w="3202462">
                <a:moveTo>
                  <a:pt x="0" y="0"/>
                </a:moveTo>
                <a:lnTo>
                  <a:pt x="3202461" y="0"/>
                </a:lnTo>
                <a:lnTo>
                  <a:pt x="3202461" y="3471503"/>
                </a:lnTo>
                <a:lnTo>
                  <a:pt x="0" y="3471503"/>
                </a:lnTo>
                <a:lnTo>
                  <a:pt x="0" y="0"/>
                </a:lnTo>
                <a:close/>
              </a:path>
            </a:pathLst>
          </a:custGeom>
          <a:blipFill>
            <a:blip r:embed="rId9"/>
            <a:stretch>
              <a:fillRect l="0" t="0" r="0" b="0"/>
            </a:stretch>
          </a:blipFill>
        </p:spPr>
      </p:sp>
      <p:sp>
        <p:nvSpPr>
          <p:cNvPr name="TextBox 16" id="16"/>
          <p:cNvSpPr txBox="true"/>
          <p:nvPr/>
        </p:nvSpPr>
        <p:spPr>
          <a:xfrm rot="0">
            <a:off x="712807" y="223220"/>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234056"/>
            <a:chOff x="0" y="0"/>
            <a:chExt cx="3399235" cy="2168640"/>
          </a:xfrm>
        </p:grpSpPr>
        <p:sp>
          <p:nvSpPr>
            <p:cNvPr name="Freeform 6" id="6"/>
            <p:cNvSpPr/>
            <p:nvPr/>
          </p:nvSpPr>
          <p:spPr>
            <a:xfrm flipH="false" flipV="false" rot="0">
              <a:off x="0" y="0"/>
              <a:ext cx="3399235" cy="2168640"/>
            </a:xfrm>
            <a:custGeom>
              <a:avLst/>
              <a:gdLst/>
              <a:ahLst/>
              <a:cxnLst/>
              <a:rect r="r" b="b" t="t" l="l"/>
              <a:pathLst>
                <a:path h="2168640" w="3399235">
                  <a:moveTo>
                    <a:pt x="30592" y="0"/>
                  </a:moveTo>
                  <a:lnTo>
                    <a:pt x="3368642" y="0"/>
                  </a:lnTo>
                  <a:cubicBezTo>
                    <a:pt x="3376756" y="0"/>
                    <a:pt x="3384537" y="3223"/>
                    <a:pt x="3390274" y="8960"/>
                  </a:cubicBezTo>
                  <a:cubicBezTo>
                    <a:pt x="3396012" y="14697"/>
                    <a:pt x="3399235" y="22479"/>
                    <a:pt x="3399235" y="30592"/>
                  </a:cubicBezTo>
                  <a:lnTo>
                    <a:pt x="3399235" y="2138048"/>
                  </a:lnTo>
                  <a:cubicBezTo>
                    <a:pt x="3399235" y="2146162"/>
                    <a:pt x="3396012" y="2153943"/>
                    <a:pt x="3390274" y="2159680"/>
                  </a:cubicBezTo>
                  <a:cubicBezTo>
                    <a:pt x="3384537" y="2165417"/>
                    <a:pt x="3376756" y="2168640"/>
                    <a:pt x="3368642" y="2168640"/>
                  </a:cubicBezTo>
                  <a:lnTo>
                    <a:pt x="30592" y="2168640"/>
                  </a:lnTo>
                  <a:cubicBezTo>
                    <a:pt x="22479" y="2168640"/>
                    <a:pt x="14697" y="2165417"/>
                    <a:pt x="8960" y="2159680"/>
                  </a:cubicBezTo>
                  <a:cubicBezTo>
                    <a:pt x="3223" y="2153943"/>
                    <a:pt x="0" y="2146162"/>
                    <a:pt x="0" y="2138048"/>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38100"/>
              <a:ext cx="3399235" cy="220674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2808" y="6334252"/>
            <a:ext cx="3020971" cy="2924048"/>
          </a:xfrm>
          <a:custGeom>
            <a:avLst/>
            <a:gdLst/>
            <a:ahLst/>
            <a:cxnLst/>
            <a:rect r="r" b="b" t="t" l="l"/>
            <a:pathLst>
              <a:path h="2924048" w="3020971">
                <a:moveTo>
                  <a:pt x="0" y="0"/>
                </a:moveTo>
                <a:lnTo>
                  <a:pt x="3020971" y="0"/>
                </a:lnTo>
                <a:lnTo>
                  <a:pt x="3020971" y="2924048"/>
                </a:lnTo>
                <a:lnTo>
                  <a:pt x="0" y="2924048"/>
                </a:lnTo>
                <a:lnTo>
                  <a:pt x="0" y="0"/>
                </a:lnTo>
                <a:close/>
              </a:path>
            </a:pathLst>
          </a:custGeom>
          <a:blipFill>
            <a:blip r:embed="rId4"/>
            <a:stretch>
              <a:fillRect l="0" t="0" r="0" b="0"/>
            </a:stretch>
          </a:blipFill>
        </p:spPr>
      </p:sp>
      <p:sp>
        <p:nvSpPr>
          <p:cNvPr name="Freeform 12" id="12"/>
          <p:cNvSpPr/>
          <p:nvPr/>
        </p:nvSpPr>
        <p:spPr>
          <a:xfrm flipH="false" flipV="false" rot="0">
            <a:off x="13084763" y="5985174"/>
            <a:ext cx="1976892" cy="2360468"/>
          </a:xfrm>
          <a:custGeom>
            <a:avLst/>
            <a:gdLst/>
            <a:ahLst/>
            <a:cxnLst/>
            <a:rect r="r" b="b" t="t" l="l"/>
            <a:pathLst>
              <a:path h="2360468" w="1976892">
                <a:moveTo>
                  <a:pt x="0" y="0"/>
                </a:moveTo>
                <a:lnTo>
                  <a:pt x="1976892" y="0"/>
                </a:lnTo>
                <a:lnTo>
                  <a:pt x="1976892" y="2360468"/>
                </a:lnTo>
                <a:lnTo>
                  <a:pt x="0" y="23604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9535462" y="2719236"/>
            <a:ext cx="2981739" cy="2057400"/>
          </a:xfrm>
          <a:custGeom>
            <a:avLst/>
            <a:gdLst/>
            <a:ahLst/>
            <a:cxnLst/>
            <a:rect r="r" b="b" t="t" l="l"/>
            <a:pathLst>
              <a:path h="2057400" w="2981739">
                <a:moveTo>
                  <a:pt x="0" y="0"/>
                </a:moveTo>
                <a:lnTo>
                  <a:pt x="2981739" y="0"/>
                </a:lnTo>
                <a:lnTo>
                  <a:pt x="2981739" y="2057400"/>
                </a:lnTo>
                <a:lnTo>
                  <a:pt x="0" y="2057400"/>
                </a:lnTo>
                <a:lnTo>
                  <a:pt x="0" y="0"/>
                </a:lnTo>
                <a:close/>
              </a:path>
            </a:pathLst>
          </a:custGeom>
          <a:blipFill>
            <a:blip r:embed="rId7"/>
            <a:stretch>
              <a:fillRect l="0" t="0" r="0" b="0"/>
            </a:stretch>
          </a:blipFill>
        </p:spPr>
      </p:sp>
      <p:sp>
        <p:nvSpPr>
          <p:cNvPr name="Freeform 14" id="14"/>
          <p:cNvSpPr/>
          <p:nvPr/>
        </p:nvSpPr>
        <p:spPr>
          <a:xfrm flipH="false" flipV="false" rot="0">
            <a:off x="9535462" y="5664291"/>
            <a:ext cx="2701496" cy="3594009"/>
          </a:xfrm>
          <a:custGeom>
            <a:avLst/>
            <a:gdLst/>
            <a:ahLst/>
            <a:cxnLst/>
            <a:rect r="r" b="b" t="t" l="l"/>
            <a:pathLst>
              <a:path h="3594009" w="2701496">
                <a:moveTo>
                  <a:pt x="0" y="0"/>
                </a:moveTo>
                <a:lnTo>
                  <a:pt x="2701496" y="0"/>
                </a:lnTo>
                <a:lnTo>
                  <a:pt x="2701496" y="3594009"/>
                </a:lnTo>
                <a:lnTo>
                  <a:pt x="0" y="3594009"/>
                </a:lnTo>
                <a:lnTo>
                  <a:pt x="0" y="0"/>
                </a:lnTo>
                <a:close/>
              </a:path>
            </a:pathLst>
          </a:custGeom>
          <a:blipFill>
            <a:blip r:embed="rId8"/>
            <a:stretch>
              <a:fillRect l="0" t="0" r="0" b="0"/>
            </a:stretch>
          </a:blipFill>
        </p:spPr>
      </p:sp>
      <p:sp>
        <p:nvSpPr>
          <p:cNvPr name="TextBox 15" id="15"/>
          <p:cNvSpPr txBox="true"/>
          <p:nvPr/>
        </p:nvSpPr>
        <p:spPr>
          <a:xfrm rot="0">
            <a:off x="712807" y="223220"/>
            <a:ext cx="17370465" cy="1635772"/>
          </a:xfrm>
          <a:prstGeom prst="rect">
            <a:avLst/>
          </a:prstGeom>
        </p:spPr>
        <p:txBody>
          <a:bodyPr anchor="t" rtlCol="false" tIns="0" lIns="0" bIns="0" rIns="0">
            <a:spAutoFit/>
          </a:bodyPr>
          <a:lstStyle/>
          <a:p>
            <a:pPr algn="ctr">
              <a:lnSpc>
                <a:spcPts val="12739"/>
              </a:lnSpc>
            </a:pPr>
            <a:r>
              <a:rPr lang="en-US" sz="9099" b="true">
                <a:solidFill>
                  <a:srgbClr val="17130F"/>
                </a:solidFill>
                <a:latin typeface="Childos Arabic Bold"/>
                <a:ea typeface="Childos Arabic Bold"/>
                <a:cs typeface="Childos Arabic Bold"/>
                <a:sym typeface="Childos Arabic Bold"/>
              </a:rPr>
              <a:t>Cluiche Kim: Cad a thóg mé?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E898"/>
        </a:solidFill>
      </p:bgPr>
    </p:bg>
    <p:spTree>
      <p:nvGrpSpPr>
        <p:cNvPr id="1" name=""/>
        <p:cNvGrpSpPr/>
        <p:nvPr/>
      </p:nvGrpSpPr>
      <p:grpSpPr>
        <a:xfrm>
          <a:off x="0" y="0"/>
          <a:ext cx="0" cy="0"/>
          <a:chOff x="0" y="0"/>
          <a:chExt cx="0" cy="0"/>
        </a:xfrm>
      </p:grpSpPr>
      <p:sp>
        <p:nvSpPr>
          <p:cNvPr name="Freeform 2" id="2"/>
          <p:cNvSpPr/>
          <p:nvPr/>
        </p:nvSpPr>
        <p:spPr>
          <a:xfrm flipH="false" flipV="false" rot="0">
            <a:off x="7710231" y="6944024"/>
            <a:ext cx="3294637" cy="3222725"/>
          </a:xfrm>
          <a:custGeom>
            <a:avLst/>
            <a:gdLst/>
            <a:ahLst/>
            <a:cxnLst/>
            <a:rect r="r" b="b" t="t" l="l"/>
            <a:pathLst>
              <a:path h="3222725" w="3294637">
                <a:moveTo>
                  <a:pt x="0" y="0"/>
                </a:moveTo>
                <a:lnTo>
                  <a:pt x="3294637" y="0"/>
                </a:lnTo>
                <a:lnTo>
                  <a:pt x="3294637" y="3222725"/>
                </a:lnTo>
                <a:lnTo>
                  <a:pt x="0" y="32227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2798076" y="7150562"/>
            <a:ext cx="4862606" cy="2899329"/>
          </a:xfrm>
          <a:custGeom>
            <a:avLst/>
            <a:gdLst/>
            <a:ahLst/>
            <a:cxnLst/>
            <a:rect r="r" b="b" t="t" l="l"/>
            <a:pathLst>
              <a:path h="2899329" w="4862606">
                <a:moveTo>
                  <a:pt x="0" y="0"/>
                </a:moveTo>
                <a:lnTo>
                  <a:pt x="4862606" y="0"/>
                </a:lnTo>
                <a:lnTo>
                  <a:pt x="4862606" y="2899329"/>
                </a:lnTo>
                <a:lnTo>
                  <a:pt x="0" y="2899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17788" y="7473958"/>
            <a:ext cx="4862606" cy="2899329"/>
          </a:xfrm>
          <a:custGeom>
            <a:avLst/>
            <a:gdLst/>
            <a:ahLst/>
            <a:cxnLst/>
            <a:rect r="r" b="b" t="t" l="l"/>
            <a:pathLst>
              <a:path h="2899329" w="4862606">
                <a:moveTo>
                  <a:pt x="0" y="0"/>
                </a:moveTo>
                <a:lnTo>
                  <a:pt x="4862606" y="0"/>
                </a:lnTo>
                <a:lnTo>
                  <a:pt x="4862606" y="2899329"/>
                </a:lnTo>
                <a:lnTo>
                  <a:pt x="0" y="2899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67083" y="1394899"/>
            <a:ext cx="10027771" cy="5327253"/>
          </a:xfrm>
          <a:custGeom>
            <a:avLst/>
            <a:gdLst/>
            <a:ahLst/>
            <a:cxnLst/>
            <a:rect r="r" b="b" t="t" l="l"/>
            <a:pathLst>
              <a:path h="5327253" w="10027771">
                <a:moveTo>
                  <a:pt x="0" y="0"/>
                </a:moveTo>
                <a:lnTo>
                  <a:pt x="10027771" y="0"/>
                </a:lnTo>
                <a:lnTo>
                  <a:pt x="10027771" y="5327254"/>
                </a:lnTo>
                <a:lnTo>
                  <a:pt x="0" y="53272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006609" y="1927746"/>
            <a:ext cx="5654073" cy="3215754"/>
          </a:xfrm>
          <a:custGeom>
            <a:avLst/>
            <a:gdLst/>
            <a:ahLst/>
            <a:cxnLst/>
            <a:rect r="r" b="b" t="t" l="l"/>
            <a:pathLst>
              <a:path h="3215754" w="5654073">
                <a:moveTo>
                  <a:pt x="0" y="0"/>
                </a:moveTo>
                <a:lnTo>
                  <a:pt x="5654073" y="0"/>
                </a:lnTo>
                <a:lnTo>
                  <a:pt x="5654073" y="3215754"/>
                </a:lnTo>
                <a:lnTo>
                  <a:pt x="0" y="3215754"/>
                </a:lnTo>
                <a:lnTo>
                  <a:pt x="0" y="0"/>
                </a:lnTo>
                <a:close/>
              </a:path>
            </a:pathLst>
          </a:custGeom>
          <a:blipFill>
            <a:blip r:embed="rId8"/>
            <a:stretch>
              <a:fillRect l="0" t="0" r="0" b="0"/>
            </a:stretch>
          </a:blipFill>
        </p:spPr>
      </p:sp>
      <p:sp>
        <p:nvSpPr>
          <p:cNvPr name="TextBox 7" id="7"/>
          <p:cNvSpPr txBox="true"/>
          <p:nvPr/>
        </p:nvSpPr>
        <p:spPr>
          <a:xfrm rot="0">
            <a:off x="5066799" y="-74088"/>
            <a:ext cx="10044857" cy="1059413"/>
          </a:xfrm>
          <a:prstGeom prst="rect">
            <a:avLst/>
          </a:prstGeom>
        </p:spPr>
        <p:txBody>
          <a:bodyPr anchor="t" rtlCol="false" tIns="0" lIns="0" bIns="0" rIns="0">
            <a:spAutoFit/>
          </a:bodyPr>
          <a:lstStyle/>
          <a:p>
            <a:pPr algn="ctr">
              <a:lnSpc>
                <a:spcPts val="8282"/>
              </a:lnSpc>
            </a:pPr>
            <a:r>
              <a:rPr lang="en-US" sz="5915">
                <a:solidFill>
                  <a:srgbClr val="000000"/>
                </a:solidFill>
                <a:latin typeface="Childos Arabic"/>
                <a:ea typeface="Childos Arabic"/>
                <a:cs typeface="Childos Arabic"/>
                <a:sym typeface="Childos Arabic"/>
              </a:rPr>
              <a:t>Barr an tSeomra/Bun an tSeomra</a:t>
            </a:r>
          </a:p>
        </p:txBody>
      </p:sp>
      <p:sp>
        <p:nvSpPr>
          <p:cNvPr name="TextBox 8" id="8"/>
          <p:cNvSpPr txBox="true"/>
          <p:nvPr/>
        </p:nvSpPr>
        <p:spPr>
          <a:xfrm rot="0">
            <a:off x="1663987" y="1930184"/>
            <a:ext cx="6920855" cy="4126865"/>
          </a:xfrm>
          <a:prstGeom prst="rect">
            <a:avLst/>
          </a:prstGeom>
        </p:spPr>
        <p:txBody>
          <a:bodyPr anchor="t" rtlCol="false" tIns="0" lIns="0" bIns="0" rIns="0">
            <a:spAutoFit/>
          </a:bodyPr>
          <a:lstStyle/>
          <a:p>
            <a:pPr algn="ctr">
              <a:lnSpc>
                <a:spcPts val="4060"/>
              </a:lnSpc>
            </a:pPr>
            <a:r>
              <a:rPr lang="en-US" sz="2900">
                <a:solidFill>
                  <a:srgbClr val="000000"/>
                </a:solidFill>
                <a:latin typeface="Childos Arabic"/>
                <a:ea typeface="Childos Arabic"/>
                <a:cs typeface="Childos Arabic"/>
                <a:sym typeface="Childos Arabic"/>
              </a:rPr>
              <a:t>'Seo barr an tseomra. Seo barr an dorais/an bhuidéil’ (d'fhéadfá pé rud atá sa timpeallacht a úsáid chun 'barr' a mhíniú agus a mhúineadh). Is féidir leis an múinteoir dul go barr an halla agus 'Seo barr an halla' a rá leis na daltaí. Iarann an múinteoir ar na daltaí aithris a dhéanamh ar an bhfrása seo; an rud céanna le 'bun'. (bun an dorais, bun an bhuidéil...). </a:t>
            </a:r>
          </a:p>
        </p:txBody>
      </p:sp>
      <p:sp>
        <p:nvSpPr>
          <p:cNvPr name="TextBox 9" id="9"/>
          <p:cNvSpPr txBox="true"/>
          <p:nvPr/>
        </p:nvSpPr>
        <p:spPr>
          <a:xfrm rot="0">
            <a:off x="2162016" y="7657814"/>
            <a:ext cx="3565773" cy="1699896"/>
          </a:xfrm>
          <a:prstGeom prst="rect">
            <a:avLst/>
          </a:prstGeom>
        </p:spPr>
        <p:txBody>
          <a:bodyPr anchor="t" rtlCol="false" tIns="0" lIns="0" bIns="0" rIns="0">
            <a:spAutoFit/>
          </a:bodyPr>
          <a:lstStyle/>
          <a:p>
            <a:pPr algn="ctr">
              <a:lnSpc>
                <a:spcPts val="4479"/>
              </a:lnSpc>
            </a:pPr>
            <a:r>
              <a:rPr lang="en-US" sz="3199">
                <a:solidFill>
                  <a:srgbClr val="17130F"/>
                </a:solidFill>
                <a:latin typeface="Childos Arabic"/>
                <a:ea typeface="Childos Arabic"/>
                <a:cs typeface="Childos Arabic"/>
                <a:sym typeface="Childos Arabic"/>
              </a:rPr>
              <a:t>Seo barr an tseomra. </a:t>
            </a:r>
          </a:p>
          <a:p>
            <a:pPr algn="ctr">
              <a:lnSpc>
                <a:spcPts val="4479"/>
              </a:lnSpc>
            </a:pPr>
          </a:p>
          <a:p>
            <a:pPr algn="ctr">
              <a:lnSpc>
                <a:spcPts val="4479"/>
              </a:lnSpc>
            </a:pPr>
            <a:r>
              <a:rPr lang="en-US" sz="3199">
                <a:solidFill>
                  <a:srgbClr val="17130F"/>
                </a:solidFill>
                <a:latin typeface="Childos Arabic"/>
                <a:ea typeface="Childos Arabic"/>
                <a:cs typeface="Childos Arabic"/>
                <a:sym typeface="Childos Arabic"/>
              </a:rPr>
              <a:t>Abraigí arís é!  </a:t>
            </a:r>
          </a:p>
        </p:txBody>
      </p:sp>
      <p:sp>
        <p:nvSpPr>
          <p:cNvPr name="TextBox 10" id="10"/>
          <p:cNvSpPr txBox="true"/>
          <p:nvPr/>
        </p:nvSpPr>
        <p:spPr>
          <a:xfrm rot="0">
            <a:off x="13355707" y="7609310"/>
            <a:ext cx="3747343" cy="1137921"/>
          </a:xfrm>
          <a:prstGeom prst="rect">
            <a:avLst/>
          </a:prstGeom>
        </p:spPr>
        <p:txBody>
          <a:bodyPr anchor="t" rtlCol="false" tIns="0" lIns="0" bIns="0" rIns="0">
            <a:spAutoFit/>
          </a:bodyPr>
          <a:lstStyle/>
          <a:p>
            <a:pPr algn="ctr">
              <a:lnSpc>
                <a:spcPts val="4479"/>
              </a:lnSpc>
            </a:pPr>
            <a:r>
              <a:rPr lang="en-US" sz="3199">
                <a:solidFill>
                  <a:srgbClr val="15151F"/>
                </a:solidFill>
                <a:latin typeface="Childos Arabic"/>
                <a:ea typeface="Childos Arabic"/>
                <a:cs typeface="Childos Arabic"/>
                <a:sym typeface="Childos Arabic"/>
              </a:rPr>
              <a:t>Seo barr an dorais </a:t>
            </a:r>
          </a:p>
          <a:p>
            <a:pPr algn="ctr">
              <a:lnSpc>
                <a:spcPts val="4479"/>
              </a:lnSpc>
            </a:pPr>
            <a:r>
              <a:rPr lang="en-US" sz="3199">
                <a:solidFill>
                  <a:srgbClr val="15151F"/>
                </a:solidFill>
                <a:latin typeface="Childos Arabic"/>
                <a:ea typeface="Childos Arabic"/>
                <a:cs typeface="Childos Arabic"/>
                <a:sym typeface="Childos Arabic"/>
              </a:rPr>
              <a:t>agus seo bun an dorais.</a:t>
            </a:r>
          </a:p>
        </p:txBody>
      </p:sp>
      <p:sp>
        <p:nvSpPr>
          <p:cNvPr name="TextBox 11" id="11"/>
          <p:cNvSpPr txBox="true"/>
          <p:nvPr/>
        </p:nvSpPr>
        <p:spPr>
          <a:xfrm rot="0">
            <a:off x="8159693" y="7328323"/>
            <a:ext cx="2740075" cy="1699896"/>
          </a:xfrm>
          <a:prstGeom prst="rect">
            <a:avLst/>
          </a:prstGeom>
        </p:spPr>
        <p:txBody>
          <a:bodyPr anchor="t" rtlCol="false" tIns="0" lIns="0" bIns="0" rIns="0">
            <a:spAutoFit/>
          </a:bodyPr>
          <a:lstStyle/>
          <a:p>
            <a:pPr algn="ctr">
              <a:lnSpc>
                <a:spcPts val="4479"/>
              </a:lnSpc>
            </a:pPr>
            <a:r>
              <a:rPr lang="en-US" sz="3199">
                <a:solidFill>
                  <a:srgbClr val="17130F"/>
                </a:solidFill>
                <a:latin typeface="Childos Arabic"/>
                <a:ea typeface="Childos Arabic"/>
                <a:cs typeface="Childos Arabic"/>
                <a:sym typeface="Childos Arabic"/>
              </a:rPr>
              <a:t>Seo bun an halla. </a:t>
            </a:r>
          </a:p>
          <a:p>
            <a:pPr algn="ctr">
              <a:lnSpc>
                <a:spcPts val="4479"/>
              </a:lnSpc>
            </a:pPr>
          </a:p>
          <a:p>
            <a:pPr algn="ctr">
              <a:lnSpc>
                <a:spcPts val="4479"/>
              </a:lnSpc>
            </a:pPr>
            <a:r>
              <a:rPr lang="en-US" sz="3199">
                <a:solidFill>
                  <a:srgbClr val="17130F"/>
                </a:solidFill>
                <a:latin typeface="Childos Arabic"/>
                <a:ea typeface="Childos Arabic"/>
                <a:cs typeface="Childos Arabic"/>
                <a:sym typeface="Childos Arabic"/>
              </a:rPr>
              <a:t>Abraigí arís é!  </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E898"/>
        </a:solidFill>
      </p:bgPr>
    </p:bg>
    <p:spTree>
      <p:nvGrpSpPr>
        <p:cNvPr id="1" name=""/>
        <p:cNvGrpSpPr/>
        <p:nvPr/>
      </p:nvGrpSpPr>
      <p:grpSpPr>
        <a:xfrm>
          <a:off x="0" y="0"/>
          <a:ext cx="0" cy="0"/>
          <a:chOff x="0" y="0"/>
          <a:chExt cx="0" cy="0"/>
        </a:xfrm>
      </p:grpSpPr>
      <p:sp>
        <p:nvSpPr>
          <p:cNvPr name="Freeform 2" id="2"/>
          <p:cNvSpPr/>
          <p:nvPr/>
        </p:nvSpPr>
        <p:spPr>
          <a:xfrm flipH="false" flipV="false" rot="0">
            <a:off x="7071566" y="5350038"/>
            <a:ext cx="5135338" cy="5023249"/>
          </a:xfrm>
          <a:custGeom>
            <a:avLst/>
            <a:gdLst/>
            <a:ahLst/>
            <a:cxnLst/>
            <a:rect r="r" b="b" t="t" l="l"/>
            <a:pathLst>
              <a:path h="5023249" w="5135338">
                <a:moveTo>
                  <a:pt x="0" y="0"/>
                </a:moveTo>
                <a:lnTo>
                  <a:pt x="5135338" y="0"/>
                </a:lnTo>
                <a:lnTo>
                  <a:pt x="5135338" y="5023249"/>
                </a:lnTo>
                <a:lnTo>
                  <a:pt x="0" y="50232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2650141" y="6776524"/>
            <a:ext cx="5637859" cy="3361574"/>
          </a:xfrm>
          <a:custGeom>
            <a:avLst/>
            <a:gdLst/>
            <a:ahLst/>
            <a:cxnLst/>
            <a:rect r="r" b="b" t="t" l="l"/>
            <a:pathLst>
              <a:path h="3361574" w="5637859">
                <a:moveTo>
                  <a:pt x="0" y="0"/>
                </a:moveTo>
                <a:lnTo>
                  <a:pt x="5637859" y="0"/>
                </a:lnTo>
                <a:lnTo>
                  <a:pt x="5637859" y="3361574"/>
                </a:lnTo>
                <a:lnTo>
                  <a:pt x="0" y="3361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796464" y="6748684"/>
            <a:ext cx="5684552" cy="3389414"/>
          </a:xfrm>
          <a:custGeom>
            <a:avLst/>
            <a:gdLst/>
            <a:ahLst/>
            <a:cxnLst/>
            <a:rect r="r" b="b" t="t" l="l"/>
            <a:pathLst>
              <a:path h="3389414" w="5684552">
                <a:moveTo>
                  <a:pt x="0" y="0"/>
                </a:moveTo>
                <a:lnTo>
                  <a:pt x="5684552" y="0"/>
                </a:lnTo>
                <a:lnTo>
                  <a:pt x="5684552" y="3389414"/>
                </a:lnTo>
                <a:lnTo>
                  <a:pt x="0" y="3389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006609" y="1927746"/>
            <a:ext cx="5654073" cy="3215754"/>
          </a:xfrm>
          <a:custGeom>
            <a:avLst/>
            <a:gdLst/>
            <a:ahLst/>
            <a:cxnLst/>
            <a:rect r="r" b="b" t="t" l="l"/>
            <a:pathLst>
              <a:path h="3215754" w="5654073">
                <a:moveTo>
                  <a:pt x="0" y="0"/>
                </a:moveTo>
                <a:lnTo>
                  <a:pt x="5654073" y="0"/>
                </a:lnTo>
                <a:lnTo>
                  <a:pt x="5654073" y="3215754"/>
                </a:lnTo>
                <a:lnTo>
                  <a:pt x="0" y="3215754"/>
                </a:lnTo>
                <a:lnTo>
                  <a:pt x="0" y="0"/>
                </a:lnTo>
                <a:close/>
              </a:path>
            </a:pathLst>
          </a:custGeom>
          <a:blipFill>
            <a:blip r:embed="rId6"/>
            <a:stretch>
              <a:fillRect l="0" t="0" r="0" b="0"/>
            </a:stretch>
          </a:blipFill>
        </p:spPr>
      </p:sp>
      <p:sp>
        <p:nvSpPr>
          <p:cNvPr name="Freeform 6" id="6"/>
          <p:cNvSpPr/>
          <p:nvPr/>
        </p:nvSpPr>
        <p:spPr>
          <a:xfrm flipH="false" flipV="false" rot="0">
            <a:off x="14436745" y="3157310"/>
            <a:ext cx="793800" cy="441551"/>
          </a:xfrm>
          <a:custGeom>
            <a:avLst/>
            <a:gdLst/>
            <a:ahLst/>
            <a:cxnLst/>
            <a:rect r="r" b="b" t="t" l="l"/>
            <a:pathLst>
              <a:path h="441551" w="793800">
                <a:moveTo>
                  <a:pt x="0" y="0"/>
                </a:moveTo>
                <a:lnTo>
                  <a:pt x="793801" y="0"/>
                </a:lnTo>
                <a:lnTo>
                  <a:pt x="793801" y="441552"/>
                </a:lnTo>
                <a:lnTo>
                  <a:pt x="0" y="441552"/>
                </a:lnTo>
                <a:lnTo>
                  <a:pt x="0" y="0"/>
                </a:lnTo>
                <a:close/>
              </a:path>
            </a:pathLst>
          </a:custGeom>
          <a:blipFill>
            <a:blip r:embed="rId7"/>
            <a:stretch>
              <a:fillRect l="0" t="0" r="0" b="0"/>
            </a:stretch>
          </a:blipFill>
        </p:spPr>
      </p:sp>
      <p:sp>
        <p:nvSpPr>
          <p:cNvPr name="TextBox 7" id="7"/>
          <p:cNvSpPr txBox="true"/>
          <p:nvPr/>
        </p:nvSpPr>
        <p:spPr>
          <a:xfrm rot="0">
            <a:off x="4856262" y="58711"/>
            <a:ext cx="8633371" cy="1059413"/>
          </a:xfrm>
          <a:prstGeom prst="rect">
            <a:avLst/>
          </a:prstGeom>
        </p:spPr>
        <p:txBody>
          <a:bodyPr anchor="t" rtlCol="false" tIns="0" lIns="0" bIns="0" rIns="0">
            <a:spAutoFit/>
          </a:bodyPr>
          <a:lstStyle/>
          <a:p>
            <a:pPr algn="ctr">
              <a:lnSpc>
                <a:spcPts val="8282"/>
              </a:lnSpc>
            </a:pPr>
            <a:r>
              <a:rPr lang="en-US" sz="5915">
                <a:solidFill>
                  <a:srgbClr val="000000"/>
                </a:solidFill>
                <a:latin typeface="Childos Arabic"/>
                <a:ea typeface="Childos Arabic"/>
                <a:cs typeface="Childos Arabic"/>
                <a:sym typeface="Childos Arabic"/>
              </a:rPr>
              <a:t> Cluiche 1:Lean na Treoracha</a:t>
            </a:r>
          </a:p>
        </p:txBody>
      </p:sp>
      <p:sp>
        <p:nvSpPr>
          <p:cNvPr name="TextBox 8" id="8"/>
          <p:cNvSpPr txBox="true"/>
          <p:nvPr/>
        </p:nvSpPr>
        <p:spPr>
          <a:xfrm rot="0">
            <a:off x="1028700" y="1851546"/>
            <a:ext cx="9926956" cy="3472180"/>
          </a:xfrm>
          <a:prstGeom prst="rect">
            <a:avLst/>
          </a:prstGeom>
        </p:spPr>
        <p:txBody>
          <a:bodyPr anchor="t" rtlCol="false" tIns="0" lIns="0" bIns="0" rIns="0">
            <a:spAutoFit/>
          </a:bodyPr>
          <a:lstStyle/>
          <a:p>
            <a:pPr algn="l">
              <a:lnSpc>
                <a:spcPts val="3920"/>
              </a:lnSpc>
            </a:pPr>
            <a:r>
              <a:rPr lang="en-US" sz="2800">
                <a:solidFill>
                  <a:srgbClr val="000000"/>
                </a:solidFill>
                <a:latin typeface="Childos Arabic"/>
                <a:ea typeface="Childos Arabic"/>
                <a:cs typeface="Childos Arabic"/>
                <a:sym typeface="Childos Arabic"/>
              </a:rPr>
              <a:t>Mínigh go gciallaíonn XXX barr an tseomra. </a:t>
            </a:r>
          </a:p>
          <a:p>
            <a:pPr algn="l">
              <a:lnSpc>
                <a:spcPts val="3920"/>
              </a:lnSpc>
            </a:pPr>
            <a:r>
              <a:rPr lang="en-US" sz="2800">
                <a:solidFill>
                  <a:srgbClr val="000000"/>
                </a:solidFill>
                <a:latin typeface="Childos Arabic"/>
                <a:ea typeface="Childos Arabic"/>
                <a:cs typeface="Childos Arabic"/>
                <a:sym typeface="Childos Arabic"/>
              </a:rPr>
              <a:t>Cuir </a:t>
            </a:r>
            <a:r>
              <a:rPr lang="en-US" sz="2800">
                <a:solidFill>
                  <a:srgbClr val="000000"/>
                </a:solidFill>
                <a:latin typeface="Childos Arabic"/>
                <a:ea typeface="Childos Arabic"/>
                <a:cs typeface="Childos Arabic"/>
                <a:sym typeface="Childos Arabic"/>
              </a:rPr>
              <a:t>an comhartha XXX ag barr an tseomra. </a:t>
            </a:r>
          </a:p>
          <a:p>
            <a:pPr algn="l">
              <a:lnSpc>
                <a:spcPts val="3920"/>
              </a:lnSpc>
            </a:pPr>
            <a:r>
              <a:rPr lang="en-US" sz="2800">
                <a:solidFill>
                  <a:srgbClr val="000000"/>
                </a:solidFill>
                <a:latin typeface="Childos Arabic"/>
                <a:ea typeface="Childos Arabic"/>
                <a:cs typeface="Childos Arabic"/>
                <a:sym typeface="Childos Arabic"/>
              </a:rPr>
              <a:t>Cuir na páistí ina suí ag bun an tseomra.</a:t>
            </a:r>
          </a:p>
          <a:p>
            <a:pPr algn="l">
              <a:lnSpc>
                <a:spcPts val="3920"/>
              </a:lnSpc>
            </a:pPr>
            <a:r>
              <a:rPr lang="en-US" sz="2800">
                <a:solidFill>
                  <a:srgbClr val="000000"/>
                </a:solidFill>
                <a:latin typeface="Childos Arabic"/>
                <a:ea typeface="Childos Arabic"/>
                <a:cs typeface="Childos Arabic"/>
                <a:sym typeface="Childos Arabic"/>
              </a:rPr>
              <a:t>Iarr ar na paistí siúl leat go barr an tseomra agus siúl ar ais go dtí an</a:t>
            </a:r>
          </a:p>
          <a:p>
            <a:pPr algn="l">
              <a:lnSpc>
                <a:spcPts val="3920"/>
              </a:lnSpc>
            </a:pPr>
            <a:r>
              <a:rPr lang="en-US" sz="2800">
                <a:solidFill>
                  <a:srgbClr val="000000"/>
                </a:solidFill>
                <a:latin typeface="Childos Arabic"/>
                <a:ea typeface="Childos Arabic"/>
                <a:cs typeface="Childos Arabic"/>
                <a:sym typeface="Childos Arabic"/>
              </a:rPr>
              <a:t>túsphointe ag bun an tseomra. Úsáid na téarmaí ar aghaidh agus siar. </a:t>
            </a:r>
          </a:p>
          <a:p>
            <a:pPr algn="l">
              <a:lnSpc>
                <a:spcPts val="3920"/>
              </a:lnSpc>
            </a:pPr>
            <a:r>
              <a:rPr lang="en-US" sz="2800">
                <a:solidFill>
                  <a:srgbClr val="000000"/>
                </a:solidFill>
                <a:latin typeface="Childos Arabic"/>
                <a:ea typeface="Childos Arabic"/>
                <a:cs typeface="Childos Arabic"/>
                <a:sym typeface="Childos Arabic"/>
              </a:rPr>
              <a:t>Tabhair treoracha éagsúla ag na páistí mar atá léirithe thíos.</a:t>
            </a:r>
          </a:p>
          <a:p>
            <a:pPr algn="l">
              <a:lnSpc>
                <a:spcPts val="3920"/>
              </a:lnSpc>
            </a:pPr>
          </a:p>
        </p:txBody>
      </p:sp>
      <p:sp>
        <p:nvSpPr>
          <p:cNvPr name="TextBox 9" id="9"/>
          <p:cNvSpPr txBox="true"/>
          <p:nvPr/>
        </p:nvSpPr>
        <p:spPr>
          <a:xfrm rot="0">
            <a:off x="12798076" y="7086600"/>
            <a:ext cx="5056733" cy="2261871"/>
          </a:xfrm>
          <a:prstGeom prst="rect">
            <a:avLst/>
          </a:prstGeom>
        </p:spPr>
        <p:txBody>
          <a:bodyPr anchor="t" rtlCol="false" tIns="0" lIns="0" bIns="0" rIns="0">
            <a:spAutoFit/>
          </a:bodyPr>
          <a:lstStyle/>
          <a:p>
            <a:pPr algn="ctr">
              <a:lnSpc>
                <a:spcPts val="4479"/>
              </a:lnSpc>
            </a:pPr>
            <a:r>
              <a:rPr lang="en-US" sz="3199">
                <a:solidFill>
                  <a:srgbClr val="17130F"/>
                </a:solidFill>
                <a:latin typeface="Childos Arabic"/>
                <a:ea typeface="Childos Arabic"/>
                <a:cs typeface="Childos Arabic"/>
                <a:sym typeface="Childos Arabic"/>
              </a:rPr>
              <a:t>Rithigí ar aghaidh go barr an </a:t>
            </a:r>
          </a:p>
          <a:p>
            <a:pPr algn="ctr">
              <a:lnSpc>
                <a:spcPts val="4479"/>
              </a:lnSpc>
            </a:pPr>
            <a:r>
              <a:rPr lang="en-US" sz="3199">
                <a:solidFill>
                  <a:srgbClr val="17130F"/>
                </a:solidFill>
                <a:latin typeface="Childos Arabic"/>
                <a:ea typeface="Childos Arabic"/>
                <a:cs typeface="Childos Arabic"/>
                <a:sym typeface="Childos Arabic"/>
              </a:rPr>
              <a:t>tseomra,  siúlaigí siar go dtí an </a:t>
            </a:r>
          </a:p>
          <a:p>
            <a:pPr algn="ctr">
              <a:lnSpc>
                <a:spcPts val="4479"/>
              </a:lnSpc>
            </a:pPr>
            <a:r>
              <a:rPr lang="en-US" sz="3199">
                <a:solidFill>
                  <a:srgbClr val="17130F"/>
                </a:solidFill>
                <a:latin typeface="Childos Arabic"/>
                <a:ea typeface="Childos Arabic"/>
                <a:cs typeface="Childos Arabic"/>
                <a:sym typeface="Childos Arabic"/>
              </a:rPr>
              <a:t>túsphointe </a:t>
            </a:r>
            <a:r>
              <a:rPr lang="en-US" sz="3199">
                <a:solidFill>
                  <a:srgbClr val="17130F"/>
                </a:solidFill>
                <a:latin typeface="Childos Arabic"/>
                <a:ea typeface="Childos Arabic"/>
                <a:cs typeface="Childos Arabic"/>
                <a:sym typeface="Childos Arabic"/>
              </a:rPr>
              <a:t>ag bun an tseomra</a:t>
            </a:r>
          </a:p>
          <a:p>
            <a:pPr algn="ctr">
              <a:lnSpc>
                <a:spcPts val="4479"/>
              </a:lnSpc>
            </a:pPr>
          </a:p>
        </p:txBody>
      </p:sp>
      <p:sp>
        <p:nvSpPr>
          <p:cNvPr name="TextBox 10" id="10"/>
          <p:cNvSpPr txBox="true"/>
          <p:nvPr/>
        </p:nvSpPr>
        <p:spPr>
          <a:xfrm rot="0">
            <a:off x="7534560" y="6402115"/>
            <a:ext cx="4356943" cy="2823846"/>
          </a:xfrm>
          <a:prstGeom prst="rect">
            <a:avLst/>
          </a:prstGeom>
        </p:spPr>
        <p:txBody>
          <a:bodyPr anchor="t" rtlCol="false" tIns="0" lIns="0" bIns="0" rIns="0">
            <a:spAutoFit/>
          </a:bodyPr>
          <a:lstStyle/>
          <a:p>
            <a:pPr algn="ctr">
              <a:lnSpc>
                <a:spcPts val="4479"/>
              </a:lnSpc>
            </a:pPr>
            <a:r>
              <a:rPr lang="en-US" sz="3199">
                <a:solidFill>
                  <a:srgbClr val="17130F"/>
                </a:solidFill>
                <a:latin typeface="Childos Arabic"/>
                <a:ea typeface="Childos Arabic"/>
                <a:cs typeface="Childos Arabic"/>
                <a:sym typeface="Childos Arabic"/>
              </a:rPr>
              <a:t>Léimigí ar aghaidh go barr </a:t>
            </a:r>
          </a:p>
          <a:p>
            <a:pPr algn="ctr">
              <a:lnSpc>
                <a:spcPts val="4479"/>
              </a:lnSpc>
            </a:pPr>
            <a:r>
              <a:rPr lang="en-US" sz="3199">
                <a:solidFill>
                  <a:srgbClr val="17130F"/>
                </a:solidFill>
                <a:latin typeface="Childos Arabic"/>
                <a:ea typeface="Childos Arabic"/>
                <a:cs typeface="Childos Arabic"/>
                <a:sym typeface="Childos Arabic"/>
              </a:rPr>
              <a:t>an tseomra, rithigí siar go </a:t>
            </a:r>
          </a:p>
          <a:p>
            <a:pPr algn="ctr">
              <a:lnSpc>
                <a:spcPts val="4479"/>
              </a:lnSpc>
            </a:pPr>
            <a:r>
              <a:rPr lang="en-US" sz="3199">
                <a:solidFill>
                  <a:srgbClr val="17130F"/>
                </a:solidFill>
                <a:latin typeface="Childos Arabic"/>
                <a:ea typeface="Childos Arabic"/>
                <a:cs typeface="Childos Arabic"/>
                <a:sym typeface="Childos Arabic"/>
              </a:rPr>
              <a:t>dtí an túsphointe</a:t>
            </a:r>
          </a:p>
          <a:p>
            <a:pPr algn="ctr">
              <a:lnSpc>
                <a:spcPts val="4479"/>
              </a:lnSpc>
            </a:pPr>
            <a:r>
              <a:rPr lang="en-US" sz="3199">
                <a:solidFill>
                  <a:srgbClr val="17130F"/>
                </a:solidFill>
                <a:latin typeface="Childos Arabic"/>
                <a:ea typeface="Childos Arabic"/>
                <a:cs typeface="Childos Arabic"/>
                <a:sym typeface="Childos Arabic"/>
              </a:rPr>
              <a:t>ag bun an tseomra</a:t>
            </a:r>
          </a:p>
          <a:p>
            <a:pPr algn="ctr">
              <a:lnSpc>
                <a:spcPts val="4479"/>
              </a:lnSpc>
            </a:pPr>
          </a:p>
        </p:txBody>
      </p:sp>
      <p:sp>
        <p:nvSpPr>
          <p:cNvPr name="TextBox 11" id="11"/>
          <p:cNvSpPr txBox="true"/>
          <p:nvPr/>
        </p:nvSpPr>
        <p:spPr>
          <a:xfrm rot="0">
            <a:off x="719543" y="7648575"/>
            <a:ext cx="5272947" cy="1137921"/>
          </a:xfrm>
          <a:prstGeom prst="rect">
            <a:avLst/>
          </a:prstGeom>
        </p:spPr>
        <p:txBody>
          <a:bodyPr anchor="t" rtlCol="false" tIns="0" lIns="0" bIns="0" rIns="0">
            <a:spAutoFit/>
          </a:bodyPr>
          <a:lstStyle/>
          <a:p>
            <a:pPr algn="ctr">
              <a:lnSpc>
                <a:spcPts val="4479"/>
              </a:lnSpc>
            </a:pPr>
            <a:r>
              <a:rPr lang="en-US" sz="3199">
                <a:solidFill>
                  <a:srgbClr val="17130F"/>
                </a:solidFill>
                <a:latin typeface="Childos Arabic"/>
                <a:ea typeface="Childos Arabic"/>
                <a:cs typeface="Childos Arabic"/>
                <a:sym typeface="Childos Arabic"/>
              </a:rPr>
              <a:t>Suígí síos ag an túsphointe ag bun an tseomra</a:t>
            </a:r>
          </a:p>
        </p:txBody>
      </p:sp>
    </p:spTree>
  </p:cSld>
  <p:clrMapOvr>
    <a:masterClrMapping/>
  </p:clrMapOvr>
</p:sld>
</file>

<file path=ppt/slides/slide36.xml><?xml version="1.0" encoding="utf-8"?>
<p:sld xmlns:p="http://schemas.openxmlformats.org/presentationml/2006/main" xmlns:a="http://schemas.openxmlformats.org/drawingml/2006/main">
  <p:cSld>
    <p:bg>
      <p:bgPr>
        <a:solidFill>
          <a:srgbClr val="38B6FF"/>
        </a:solidFill>
      </p:bgPr>
    </p:bg>
    <p:spTree>
      <p:nvGrpSpPr>
        <p:cNvPr id="1" name=""/>
        <p:cNvGrpSpPr/>
        <p:nvPr/>
      </p:nvGrpSpPr>
      <p:grpSpPr>
        <a:xfrm>
          <a:off x="0" y="0"/>
          <a:ext cx="0" cy="0"/>
          <a:chOff x="0" y="0"/>
          <a:chExt cx="0" cy="0"/>
        </a:xfrm>
      </p:grpSpPr>
      <p:sp>
        <p:nvSpPr>
          <p:cNvPr name="TextBox 2" id="2"/>
          <p:cNvSpPr txBox="true"/>
          <p:nvPr/>
        </p:nvSpPr>
        <p:spPr>
          <a:xfrm rot="0">
            <a:off x="0" y="-1293052"/>
            <a:ext cx="18288000" cy="11723483"/>
          </a:xfrm>
          <a:prstGeom prst="rect">
            <a:avLst/>
          </a:prstGeom>
        </p:spPr>
        <p:txBody>
          <a:bodyPr anchor="t" rtlCol="false" tIns="0" lIns="0" bIns="0" rIns="0">
            <a:spAutoFit/>
          </a:bodyPr>
          <a:lstStyle/>
          <a:p>
            <a:pPr algn="ctr">
              <a:lnSpc>
                <a:spcPts val="95706"/>
              </a:lnSpc>
            </a:pPr>
            <a:r>
              <a:rPr lang="en-US" sz="68361">
                <a:solidFill>
                  <a:srgbClr val="FFF000"/>
                </a:solidFill>
                <a:latin typeface="Nourd Bold"/>
                <a:ea typeface="Nourd Bold"/>
                <a:cs typeface="Nourd Bold"/>
                <a:sym typeface="Nourd Bold"/>
              </a:rPr>
              <a:t>XXX</a:t>
            </a:r>
          </a:p>
        </p:txBody>
      </p:sp>
      <p:sp>
        <p:nvSpPr>
          <p:cNvPr name="TextBox 3" id="3"/>
          <p:cNvSpPr txBox="true"/>
          <p:nvPr/>
        </p:nvSpPr>
        <p:spPr>
          <a:xfrm rot="0">
            <a:off x="4369448" y="99594"/>
            <a:ext cx="9198226" cy="1219837"/>
          </a:xfrm>
          <a:prstGeom prst="rect">
            <a:avLst/>
          </a:prstGeom>
        </p:spPr>
        <p:txBody>
          <a:bodyPr anchor="t" rtlCol="false" tIns="0" lIns="0" bIns="0" rIns="0">
            <a:spAutoFit/>
          </a:bodyPr>
          <a:lstStyle/>
          <a:p>
            <a:pPr algn="ctr">
              <a:lnSpc>
                <a:spcPts val="9939"/>
              </a:lnSpc>
            </a:pPr>
            <a:r>
              <a:rPr lang="en-US" sz="7099" u="sng">
                <a:solidFill>
                  <a:srgbClr val="000000"/>
                </a:solidFill>
                <a:latin typeface="KG Primary Penmanship"/>
                <a:ea typeface="KG Primary Penmanship"/>
                <a:cs typeface="KG Primary Penmanship"/>
                <a:sym typeface="KG Primary Penmanship"/>
              </a:rPr>
              <a:t>Barr an tSeomra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5400000">
            <a:off x="2959627" y="-613497"/>
            <a:ext cx="21669243" cy="10218031"/>
            <a:chOff x="0" y="0"/>
            <a:chExt cx="5707126" cy="2691169"/>
          </a:xfrm>
        </p:grpSpPr>
        <p:sp>
          <p:nvSpPr>
            <p:cNvPr name="Freeform 3" id="3"/>
            <p:cNvSpPr/>
            <p:nvPr/>
          </p:nvSpPr>
          <p:spPr>
            <a:xfrm flipH="false" flipV="false" rot="0">
              <a:off x="0" y="0"/>
              <a:ext cx="5707126" cy="2691169"/>
            </a:xfrm>
            <a:custGeom>
              <a:avLst/>
              <a:gdLst/>
              <a:ahLst/>
              <a:cxnLst/>
              <a:rect r="r" b="b" t="t" l="l"/>
              <a:pathLst>
                <a:path h="2691169" w="5707126">
                  <a:moveTo>
                    <a:pt x="18221" y="0"/>
                  </a:moveTo>
                  <a:lnTo>
                    <a:pt x="5688905" y="0"/>
                  </a:lnTo>
                  <a:cubicBezTo>
                    <a:pt x="5693737" y="0"/>
                    <a:pt x="5698372" y="1920"/>
                    <a:pt x="5701789" y="5337"/>
                  </a:cubicBezTo>
                  <a:cubicBezTo>
                    <a:pt x="5705206" y="8754"/>
                    <a:pt x="5707126" y="13389"/>
                    <a:pt x="5707126" y="18221"/>
                  </a:cubicBezTo>
                  <a:lnTo>
                    <a:pt x="5707126" y="2672948"/>
                  </a:lnTo>
                  <a:cubicBezTo>
                    <a:pt x="5707126" y="2677780"/>
                    <a:pt x="5705206" y="2682415"/>
                    <a:pt x="5701789" y="2685832"/>
                  </a:cubicBezTo>
                  <a:cubicBezTo>
                    <a:pt x="5698372" y="2689249"/>
                    <a:pt x="5693737" y="2691169"/>
                    <a:pt x="5688905" y="2691169"/>
                  </a:cubicBezTo>
                  <a:lnTo>
                    <a:pt x="18221" y="2691169"/>
                  </a:lnTo>
                  <a:cubicBezTo>
                    <a:pt x="13389" y="2691169"/>
                    <a:pt x="8754" y="2689249"/>
                    <a:pt x="5337" y="2685832"/>
                  </a:cubicBezTo>
                  <a:cubicBezTo>
                    <a:pt x="1920" y="2682415"/>
                    <a:pt x="0" y="2677780"/>
                    <a:pt x="0" y="2672948"/>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273879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123215" y="624950"/>
            <a:ext cx="13115882" cy="9647943"/>
          </a:xfrm>
          <a:custGeom>
            <a:avLst/>
            <a:gdLst/>
            <a:ahLst/>
            <a:cxnLst/>
            <a:rect r="r" b="b" t="t" l="l"/>
            <a:pathLst>
              <a:path h="9647943" w="13115882">
                <a:moveTo>
                  <a:pt x="0" y="0"/>
                </a:moveTo>
                <a:lnTo>
                  <a:pt x="13115881" y="0"/>
                </a:lnTo>
                <a:lnTo>
                  <a:pt x="13115881" y="9647942"/>
                </a:lnTo>
                <a:lnTo>
                  <a:pt x="0" y="9647942"/>
                </a:lnTo>
                <a:lnTo>
                  <a:pt x="0" y="0"/>
                </a:lnTo>
                <a:close/>
              </a:path>
            </a:pathLst>
          </a:custGeom>
          <a:blipFill>
            <a:blip r:embed="rId2"/>
            <a:stretch>
              <a:fillRect l="-5806" t="-1512" r="0" b="-1512"/>
            </a:stretch>
          </a:blipFill>
        </p:spPr>
      </p:sp>
      <p:sp>
        <p:nvSpPr>
          <p:cNvPr name="TextBox 6" id="6"/>
          <p:cNvSpPr txBox="true"/>
          <p:nvPr/>
        </p:nvSpPr>
        <p:spPr>
          <a:xfrm rot="0">
            <a:off x="3528977" y="661352"/>
            <a:ext cx="12710119" cy="6822440"/>
          </a:xfrm>
          <a:prstGeom prst="rect">
            <a:avLst/>
          </a:prstGeom>
        </p:spPr>
        <p:txBody>
          <a:bodyPr anchor="t" rtlCol="false" tIns="0" lIns="0" bIns="0" rIns="0">
            <a:spAutoFit/>
          </a:bodyPr>
          <a:lstStyle/>
          <a:p>
            <a:pPr algn="ctr">
              <a:lnSpc>
                <a:spcPts val="6299"/>
              </a:lnSpc>
            </a:pPr>
            <a:r>
              <a:rPr lang="en-US" sz="4499">
                <a:solidFill>
                  <a:srgbClr val="000000"/>
                </a:solidFill>
                <a:latin typeface="KG Primary Penmanship"/>
                <a:ea typeface="KG Primary Penmanship"/>
                <a:cs typeface="KG Primary Penmanship"/>
                <a:sym typeface="KG Primary Penmanship"/>
              </a:rPr>
              <a:t>Eachtra Safari (Cuid 1)  </a:t>
            </a:r>
          </a:p>
          <a:p>
            <a:pPr algn="l">
              <a:lnSpc>
                <a:spcPts val="4620"/>
              </a:lnSpc>
            </a:pPr>
          </a:p>
          <a:p>
            <a:pPr algn="l">
              <a:lnSpc>
                <a:spcPts val="3920"/>
              </a:lnSpc>
            </a:pPr>
            <a:r>
              <a:rPr lang="en-US" sz="2800">
                <a:solidFill>
                  <a:srgbClr val="000000"/>
                </a:solidFill>
                <a:latin typeface="KG Primary Penmanship"/>
                <a:ea typeface="KG Primary Penmanship"/>
                <a:cs typeface="KG Primary Penmanship"/>
                <a:sym typeface="KG Primary Penmanship"/>
              </a:rPr>
              <a:t> Ba chóir go mbeadh an rann ‘Is capall é’ múinte sa seomra ranga roimh ré. </a:t>
            </a:r>
          </a:p>
          <a:p>
            <a:pPr algn="l">
              <a:lnSpc>
                <a:spcPts val="3920"/>
              </a:lnSpc>
            </a:pPr>
          </a:p>
          <a:p>
            <a:pPr algn="l">
              <a:lnSpc>
                <a:spcPts val="3920"/>
              </a:lnSpc>
            </a:pPr>
            <a:r>
              <a:rPr lang="en-US" sz="2800">
                <a:solidFill>
                  <a:srgbClr val="000000"/>
                </a:solidFill>
                <a:latin typeface="KG Primary Penmanship"/>
                <a:ea typeface="KG Primary Penmanship"/>
                <a:cs typeface="KG Primary Penmanship"/>
                <a:sym typeface="KG Primary Penmanship"/>
              </a:rPr>
              <a:t>Taispeáin an príomhchárta don rang. Déan pictiúr de chapall a shonrú.   Abair “Is capall é...Is capall é” </a:t>
            </a:r>
          </a:p>
          <a:p>
            <a:pPr algn="l">
              <a:lnSpc>
                <a:spcPts val="3920"/>
              </a:lnSpc>
            </a:pPr>
            <a:r>
              <a:rPr lang="en-US" sz="2800">
                <a:solidFill>
                  <a:srgbClr val="000000"/>
                </a:solidFill>
                <a:latin typeface="KG Primary Penmanship"/>
                <a:ea typeface="KG Primary Penmanship"/>
                <a:cs typeface="KG Primary Penmanship"/>
                <a:sym typeface="KG Primary Penmanship"/>
              </a:rPr>
              <a:t>Déan mím ar nós capaill- Néééé, Nééééé. Léirigh agus cleachtaigh na ceithre véarsa eile ar an gcaoi chéanna. </a:t>
            </a:r>
          </a:p>
          <a:p>
            <a:pPr algn="l">
              <a:lnSpc>
                <a:spcPts val="3920"/>
              </a:lnSpc>
            </a:pPr>
          </a:p>
          <a:p>
            <a:pPr algn="l">
              <a:lnSpc>
                <a:spcPts val="3920"/>
              </a:lnSpc>
            </a:pPr>
            <a:r>
              <a:rPr lang="en-US" sz="2800">
                <a:solidFill>
                  <a:srgbClr val="000000"/>
                </a:solidFill>
                <a:latin typeface="KG Primary Penmanship"/>
                <a:ea typeface="KG Primary Penmanship"/>
                <a:cs typeface="KG Primary Penmanship"/>
                <a:sym typeface="KG Primary Penmanship"/>
              </a:rPr>
              <a:t>Céim 1: Cuir na páistí ina seasamh os comhair an mhúinteora sa halla. Cinntigh go bhfuil spás eatarthu chun gluaiseacht. Taispeáin pictiúr de chapall agus abair “Is capall é! – Cad é? – Is capall é!” Abair leis na páistí é a athrá. Tosaigh ag gluaiseacht ar nós capaill. Abair “Is capall é! Gluais ar nós capaill!” Tabhair deis do na páistí gluaiseacht ar nós capaill. Abair véarsa ón rann “Is capall é”. Bain úsáid as an gcur chuige céanna leis na hainmhithe eile m.sh. madra, bóín Dé, cearc agus béar.</a:t>
            </a:r>
          </a:p>
        </p:txBody>
      </p:sp>
      <p:sp>
        <p:nvSpPr>
          <p:cNvPr name="Freeform 7" id="7"/>
          <p:cNvSpPr/>
          <p:nvPr/>
        </p:nvSpPr>
        <p:spPr>
          <a:xfrm flipH="false" flipV="false" rot="0">
            <a:off x="162780" y="5914791"/>
            <a:ext cx="2475763" cy="4372209"/>
          </a:xfrm>
          <a:custGeom>
            <a:avLst/>
            <a:gdLst/>
            <a:ahLst/>
            <a:cxnLst/>
            <a:rect r="r" b="b" t="t" l="l"/>
            <a:pathLst>
              <a:path h="4372209" w="2475763">
                <a:moveTo>
                  <a:pt x="0" y="0"/>
                </a:moveTo>
                <a:lnTo>
                  <a:pt x="2475763" y="0"/>
                </a:lnTo>
                <a:lnTo>
                  <a:pt x="2475763" y="4372209"/>
                </a:lnTo>
                <a:lnTo>
                  <a:pt x="0" y="4372209"/>
                </a:lnTo>
                <a:lnTo>
                  <a:pt x="0" y="0"/>
                </a:lnTo>
                <a:close/>
              </a:path>
            </a:pathLst>
          </a:custGeom>
          <a:blipFill>
            <a:blip r:embed="rId3"/>
            <a:stretch>
              <a:fillRect l="0" t="0" r="0" b="0"/>
            </a:stretch>
          </a:blipFill>
        </p:spPr>
      </p:sp>
      <p:sp>
        <p:nvSpPr>
          <p:cNvPr name="Freeform 8" id="8"/>
          <p:cNvSpPr/>
          <p:nvPr/>
        </p:nvSpPr>
        <p:spPr>
          <a:xfrm flipH="false" flipV="false" rot="0">
            <a:off x="12575630" y="1947288"/>
            <a:ext cx="513525" cy="513525"/>
          </a:xfrm>
          <a:custGeom>
            <a:avLst/>
            <a:gdLst/>
            <a:ahLst/>
            <a:cxnLst/>
            <a:rect r="r" b="b" t="t" l="l"/>
            <a:pathLst>
              <a:path h="513525" w="513525">
                <a:moveTo>
                  <a:pt x="0" y="0"/>
                </a:moveTo>
                <a:lnTo>
                  <a:pt x="513526" y="0"/>
                </a:lnTo>
                <a:lnTo>
                  <a:pt x="513526" y="513526"/>
                </a:lnTo>
                <a:lnTo>
                  <a:pt x="0" y="5135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3503501" y="7576810"/>
            <a:ext cx="2013265" cy="1388357"/>
          </a:xfrm>
          <a:custGeom>
            <a:avLst/>
            <a:gdLst/>
            <a:ahLst/>
            <a:cxnLst/>
            <a:rect r="r" b="b" t="t" l="l"/>
            <a:pathLst>
              <a:path h="1388357" w="2013265">
                <a:moveTo>
                  <a:pt x="0" y="0"/>
                </a:moveTo>
                <a:lnTo>
                  <a:pt x="2013265" y="0"/>
                </a:lnTo>
                <a:lnTo>
                  <a:pt x="2013265" y="1388356"/>
                </a:lnTo>
                <a:lnTo>
                  <a:pt x="0" y="1388356"/>
                </a:lnTo>
                <a:lnTo>
                  <a:pt x="0" y="0"/>
                </a:lnTo>
                <a:close/>
              </a:path>
            </a:pathLst>
          </a:custGeom>
          <a:blipFill>
            <a:blip r:embed="rId6"/>
            <a:stretch>
              <a:fillRect l="0" t="0" r="0" b="0"/>
            </a:stretch>
          </a:blipFill>
        </p:spPr>
      </p:sp>
      <p:sp>
        <p:nvSpPr>
          <p:cNvPr name="Freeform 10" id="10"/>
          <p:cNvSpPr/>
          <p:nvPr/>
        </p:nvSpPr>
        <p:spPr>
          <a:xfrm flipH="false" flipV="false" rot="0">
            <a:off x="11856887" y="7923397"/>
            <a:ext cx="1951012" cy="1334903"/>
          </a:xfrm>
          <a:custGeom>
            <a:avLst/>
            <a:gdLst/>
            <a:ahLst/>
            <a:cxnLst/>
            <a:rect r="r" b="b" t="t" l="l"/>
            <a:pathLst>
              <a:path h="1334903" w="1951012">
                <a:moveTo>
                  <a:pt x="0" y="0"/>
                </a:moveTo>
                <a:lnTo>
                  <a:pt x="1951012" y="0"/>
                </a:lnTo>
                <a:lnTo>
                  <a:pt x="1951012" y="1334903"/>
                </a:lnTo>
                <a:lnTo>
                  <a:pt x="0" y="1334903"/>
                </a:lnTo>
                <a:lnTo>
                  <a:pt x="0" y="0"/>
                </a:lnTo>
                <a:close/>
              </a:path>
            </a:pathLst>
          </a:custGeom>
          <a:blipFill>
            <a:blip r:embed="rId7"/>
            <a:stretch>
              <a:fillRect l="0" t="0" r="0" b="0"/>
            </a:stretch>
          </a:blipFill>
        </p:spPr>
      </p:sp>
      <p:sp>
        <p:nvSpPr>
          <p:cNvPr name="Freeform 11" id="11"/>
          <p:cNvSpPr/>
          <p:nvPr/>
        </p:nvSpPr>
        <p:spPr>
          <a:xfrm flipH="false" flipV="false" rot="0">
            <a:off x="10092581" y="8407122"/>
            <a:ext cx="2083273" cy="1401249"/>
          </a:xfrm>
          <a:custGeom>
            <a:avLst/>
            <a:gdLst/>
            <a:ahLst/>
            <a:cxnLst/>
            <a:rect r="r" b="b" t="t" l="l"/>
            <a:pathLst>
              <a:path h="1401249" w="2083273">
                <a:moveTo>
                  <a:pt x="0" y="0"/>
                </a:moveTo>
                <a:lnTo>
                  <a:pt x="2083273" y="0"/>
                </a:lnTo>
                <a:lnTo>
                  <a:pt x="2083273" y="1401249"/>
                </a:lnTo>
                <a:lnTo>
                  <a:pt x="0" y="1401249"/>
                </a:lnTo>
                <a:lnTo>
                  <a:pt x="0" y="0"/>
                </a:lnTo>
                <a:close/>
              </a:path>
            </a:pathLst>
          </a:custGeom>
          <a:blipFill>
            <a:blip r:embed="rId8"/>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5400000">
            <a:off x="2959627" y="-613497"/>
            <a:ext cx="21669243" cy="10218031"/>
            <a:chOff x="0" y="0"/>
            <a:chExt cx="5707126" cy="2691169"/>
          </a:xfrm>
        </p:grpSpPr>
        <p:sp>
          <p:nvSpPr>
            <p:cNvPr name="Freeform 3" id="3"/>
            <p:cNvSpPr/>
            <p:nvPr/>
          </p:nvSpPr>
          <p:spPr>
            <a:xfrm flipH="false" flipV="false" rot="0">
              <a:off x="0" y="0"/>
              <a:ext cx="5707126" cy="2691169"/>
            </a:xfrm>
            <a:custGeom>
              <a:avLst/>
              <a:gdLst/>
              <a:ahLst/>
              <a:cxnLst/>
              <a:rect r="r" b="b" t="t" l="l"/>
              <a:pathLst>
                <a:path h="2691169" w="5707126">
                  <a:moveTo>
                    <a:pt x="18221" y="0"/>
                  </a:moveTo>
                  <a:lnTo>
                    <a:pt x="5688905" y="0"/>
                  </a:lnTo>
                  <a:cubicBezTo>
                    <a:pt x="5693737" y="0"/>
                    <a:pt x="5698372" y="1920"/>
                    <a:pt x="5701789" y="5337"/>
                  </a:cubicBezTo>
                  <a:cubicBezTo>
                    <a:pt x="5705206" y="8754"/>
                    <a:pt x="5707126" y="13389"/>
                    <a:pt x="5707126" y="18221"/>
                  </a:cubicBezTo>
                  <a:lnTo>
                    <a:pt x="5707126" y="2672948"/>
                  </a:lnTo>
                  <a:cubicBezTo>
                    <a:pt x="5707126" y="2677780"/>
                    <a:pt x="5705206" y="2682415"/>
                    <a:pt x="5701789" y="2685832"/>
                  </a:cubicBezTo>
                  <a:cubicBezTo>
                    <a:pt x="5698372" y="2689249"/>
                    <a:pt x="5693737" y="2691169"/>
                    <a:pt x="5688905" y="2691169"/>
                  </a:cubicBezTo>
                  <a:lnTo>
                    <a:pt x="18221" y="2691169"/>
                  </a:lnTo>
                  <a:cubicBezTo>
                    <a:pt x="13389" y="2691169"/>
                    <a:pt x="8754" y="2689249"/>
                    <a:pt x="5337" y="2685832"/>
                  </a:cubicBezTo>
                  <a:cubicBezTo>
                    <a:pt x="1920" y="2682415"/>
                    <a:pt x="0" y="2677780"/>
                    <a:pt x="0" y="2672948"/>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273879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123215" y="624950"/>
            <a:ext cx="13115882" cy="9647943"/>
          </a:xfrm>
          <a:custGeom>
            <a:avLst/>
            <a:gdLst/>
            <a:ahLst/>
            <a:cxnLst/>
            <a:rect r="r" b="b" t="t" l="l"/>
            <a:pathLst>
              <a:path h="9647943" w="13115882">
                <a:moveTo>
                  <a:pt x="0" y="0"/>
                </a:moveTo>
                <a:lnTo>
                  <a:pt x="13115881" y="0"/>
                </a:lnTo>
                <a:lnTo>
                  <a:pt x="13115881" y="9647942"/>
                </a:lnTo>
                <a:lnTo>
                  <a:pt x="0" y="9647942"/>
                </a:lnTo>
                <a:lnTo>
                  <a:pt x="0" y="0"/>
                </a:lnTo>
                <a:close/>
              </a:path>
            </a:pathLst>
          </a:custGeom>
          <a:blipFill>
            <a:blip r:embed="rId2"/>
            <a:stretch>
              <a:fillRect l="-5806" t="-1512" r="0" b="-1512"/>
            </a:stretch>
          </a:blipFill>
        </p:spPr>
      </p:sp>
      <p:sp>
        <p:nvSpPr>
          <p:cNvPr name="Freeform 6" id="6"/>
          <p:cNvSpPr/>
          <p:nvPr/>
        </p:nvSpPr>
        <p:spPr>
          <a:xfrm flipH="false" flipV="false" rot="0">
            <a:off x="561606" y="490992"/>
            <a:ext cx="3724344" cy="9611211"/>
          </a:xfrm>
          <a:custGeom>
            <a:avLst/>
            <a:gdLst/>
            <a:ahLst/>
            <a:cxnLst/>
            <a:rect r="r" b="b" t="t" l="l"/>
            <a:pathLst>
              <a:path h="9611211" w="3724344">
                <a:moveTo>
                  <a:pt x="0" y="0"/>
                </a:moveTo>
                <a:lnTo>
                  <a:pt x="3724345" y="0"/>
                </a:lnTo>
                <a:lnTo>
                  <a:pt x="3724345" y="9611210"/>
                </a:lnTo>
                <a:lnTo>
                  <a:pt x="0" y="9611210"/>
                </a:lnTo>
                <a:lnTo>
                  <a:pt x="0" y="0"/>
                </a:lnTo>
                <a:close/>
              </a:path>
            </a:pathLst>
          </a:custGeom>
          <a:blipFill>
            <a:blip r:embed="rId3"/>
            <a:stretch>
              <a:fillRect l="0" t="0" r="0" b="0"/>
            </a:stretch>
          </a:blipFill>
        </p:spPr>
      </p:sp>
      <p:sp>
        <p:nvSpPr>
          <p:cNvPr name="TextBox 7" id="7"/>
          <p:cNvSpPr txBox="true"/>
          <p:nvPr/>
        </p:nvSpPr>
        <p:spPr>
          <a:xfrm rot="0">
            <a:off x="3313311" y="539225"/>
            <a:ext cx="12437528" cy="7178674"/>
          </a:xfrm>
          <a:prstGeom prst="rect">
            <a:avLst/>
          </a:prstGeom>
        </p:spPr>
        <p:txBody>
          <a:bodyPr anchor="t" rtlCol="false" tIns="0" lIns="0" bIns="0" rIns="0">
            <a:spAutoFit/>
          </a:bodyPr>
          <a:lstStyle/>
          <a:p>
            <a:pPr algn="just" marL="0" indent="0" lvl="0">
              <a:lnSpc>
                <a:spcPts val="5880"/>
              </a:lnSpc>
              <a:spcBef>
                <a:spcPct val="0"/>
              </a:spcBef>
            </a:pPr>
            <a:r>
              <a:rPr lang="en-US" sz="4200" strike="noStrike" u="none">
                <a:solidFill>
                  <a:srgbClr val="000000"/>
                </a:solidFill>
                <a:latin typeface="KG Primary Penmanship"/>
                <a:ea typeface="KG Primary Penmanship"/>
                <a:cs typeface="KG Primary Penmanship"/>
                <a:sym typeface="KG Primary Penmanship"/>
              </a:rPr>
              <a:t>Eachtra Safari (Cuid 2) </a:t>
            </a: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Céim 2: Cuir na páistí ar thaobh amháin den halla. Ar chomhartha m.sh. feadóg, cuir na páistí ag siúl timpeall an halla leo féin – “Siúlaigí mar seo”. Séid an fheadóg arís agus abair leis na</a:t>
            </a: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 páistí a bheith reoite “Reoite!. mar seo”.  </a:t>
            </a:r>
          </a:p>
          <a:p>
            <a:pPr algn="just" marL="0" indent="0" lvl="0">
              <a:lnSpc>
                <a:spcPts val="3920"/>
              </a:lnSpc>
              <a:spcBef>
                <a:spcPct val="0"/>
              </a:spcBef>
            </a:pPr>
          </a:p>
          <a:p>
            <a:pPr algn="just" marL="0" indent="0" lvl="0">
              <a:lnSpc>
                <a:spcPts val="3920"/>
              </a:lnSpc>
              <a:spcBef>
                <a:spcPct val="0"/>
              </a:spcBef>
            </a:pP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Abair “Gluais ar nós capaill!” Tosaigh ag gluaiseacht ar nós capaill go dtí an taobh eile den halla. Nuair a </a:t>
            </a: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shroicheann na páistí an taobh eile den halla, cuir iad ag siúl arís “Siúlaigí!” Séid an fheadóg arís agus lean ar aghaidh le treoir eile m.sh. “Gluais ar nós madra!”, “Gluais ar nós béar”, “Gluais ar nós cearc”, srl. </a:t>
            </a:r>
          </a:p>
          <a:p>
            <a:pPr algn="just" marL="0" indent="0" lvl="0">
              <a:lnSpc>
                <a:spcPts val="3920"/>
              </a:lnSpc>
              <a:spcBef>
                <a:spcPct val="0"/>
              </a:spcBef>
            </a:pPr>
          </a:p>
          <a:p>
            <a:pPr algn="just" marL="0" indent="0" lvl="0">
              <a:lnSpc>
                <a:spcPts val="3920"/>
              </a:lnSpc>
              <a:spcBef>
                <a:spcPct val="0"/>
              </a:spcBef>
            </a:pP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Céim 3: Imir an cluiche céanna le treoracha eile m.sh. “Rithigí … Léimigí Bígí ag scipeáil … timpeall an halla/go mall/níos moille!” Déan na treoracha a léiriú do na páistí i gcónaí. Is féidir páistí a chur ag gluaiseacht ar nós ainmhithe eile m.sh. zú, feirm, peataí srl. </a:t>
            </a:r>
          </a:p>
        </p:txBody>
      </p:sp>
      <p:sp>
        <p:nvSpPr>
          <p:cNvPr name="Freeform 8" id="8"/>
          <p:cNvSpPr/>
          <p:nvPr/>
        </p:nvSpPr>
        <p:spPr>
          <a:xfrm flipH="false" flipV="false" rot="0">
            <a:off x="8293168" y="8001620"/>
            <a:ext cx="3116550" cy="2100582"/>
          </a:xfrm>
          <a:custGeom>
            <a:avLst/>
            <a:gdLst/>
            <a:ahLst/>
            <a:cxnLst/>
            <a:rect r="r" b="b" t="t" l="l"/>
            <a:pathLst>
              <a:path h="2100582" w="3116550">
                <a:moveTo>
                  <a:pt x="0" y="0"/>
                </a:moveTo>
                <a:lnTo>
                  <a:pt x="3116550" y="0"/>
                </a:lnTo>
                <a:lnTo>
                  <a:pt x="3116550" y="2100582"/>
                </a:lnTo>
                <a:lnTo>
                  <a:pt x="0" y="2100582"/>
                </a:lnTo>
                <a:lnTo>
                  <a:pt x="0" y="0"/>
                </a:lnTo>
                <a:close/>
              </a:path>
            </a:pathLst>
          </a:custGeom>
          <a:blipFill>
            <a:blip r:embed="rId4"/>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165" y="281143"/>
            <a:ext cx="14168130" cy="9481591"/>
            <a:chOff x="0" y="0"/>
            <a:chExt cx="28457182" cy="19044106"/>
          </a:xfrm>
        </p:grpSpPr>
        <p:sp>
          <p:nvSpPr>
            <p:cNvPr name="Freeform 3" id="3"/>
            <p:cNvSpPr/>
            <p:nvPr/>
          </p:nvSpPr>
          <p:spPr>
            <a:xfrm flipH="false" flipV="false" rot="0">
              <a:off x="72390" y="72390"/>
              <a:ext cx="28312401" cy="18899326"/>
            </a:xfrm>
            <a:custGeom>
              <a:avLst/>
              <a:gdLst/>
              <a:ahLst/>
              <a:cxnLst/>
              <a:rect r="r" b="b" t="t" l="l"/>
              <a:pathLst>
                <a:path h="18899326" w="28312401">
                  <a:moveTo>
                    <a:pt x="0" y="0"/>
                  </a:moveTo>
                  <a:lnTo>
                    <a:pt x="28312401" y="0"/>
                  </a:lnTo>
                  <a:lnTo>
                    <a:pt x="28312401" y="18899326"/>
                  </a:lnTo>
                  <a:lnTo>
                    <a:pt x="0" y="18899326"/>
                  </a:lnTo>
                  <a:lnTo>
                    <a:pt x="0" y="0"/>
                  </a:lnTo>
                  <a:close/>
                </a:path>
              </a:pathLst>
            </a:custGeom>
            <a:solidFill>
              <a:srgbClr val="028FD6"/>
            </a:solidFill>
          </p:spPr>
        </p:sp>
        <p:sp>
          <p:nvSpPr>
            <p:cNvPr name="Freeform 4" id="4"/>
            <p:cNvSpPr/>
            <p:nvPr/>
          </p:nvSpPr>
          <p:spPr>
            <a:xfrm flipH="false" flipV="false" rot="0">
              <a:off x="0" y="0"/>
              <a:ext cx="28457181" cy="19044106"/>
            </a:xfrm>
            <a:custGeom>
              <a:avLst/>
              <a:gdLst/>
              <a:ahLst/>
              <a:cxnLst/>
              <a:rect r="r" b="b" t="t" l="l"/>
              <a:pathLst>
                <a:path h="19044106" w="28457181">
                  <a:moveTo>
                    <a:pt x="28312402" y="18899327"/>
                  </a:moveTo>
                  <a:lnTo>
                    <a:pt x="28457181" y="18899327"/>
                  </a:lnTo>
                  <a:lnTo>
                    <a:pt x="28457181" y="19044106"/>
                  </a:lnTo>
                  <a:lnTo>
                    <a:pt x="28312402" y="19044106"/>
                  </a:lnTo>
                  <a:lnTo>
                    <a:pt x="28312402" y="18899327"/>
                  </a:lnTo>
                  <a:close/>
                  <a:moveTo>
                    <a:pt x="0" y="144780"/>
                  </a:moveTo>
                  <a:lnTo>
                    <a:pt x="144780" y="144780"/>
                  </a:lnTo>
                  <a:lnTo>
                    <a:pt x="144780" y="18899327"/>
                  </a:lnTo>
                  <a:lnTo>
                    <a:pt x="0" y="18899327"/>
                  </a:lnTo>
                  <a:lnTo>
                    <a:pt x="0" y="144780"/>
                  </a:lnTo>
                  <a:close/>
                  <a:moveTo>
                    <a:pt x="0" y="18899327"/>
                  </a:moveTo>
                  <a:lnTo>
                    <a:pt x="144780" y="18899327"/>
                  </a:lnTo>
                  <a:lnTo>
                    <a:pt x="144780" y="19044106"/>
                  </a:lnTo>
                  <a:lnTo>
                    <a:pt x="0" y="19044106"/>
                  </a:lnTo>
                  <a:lnTo>
                    <a:pt x="0" y="18899327"/>
                  </a:lnTo>
                  <a:close/>
                  <a:moveTo>
                    <a:pt x="28312402" y="144780"/>
                  </a:moveTo>
                  <a:lnTo>
                    <a:pt x="28457181" y="144780"/>
                  </a:lnTo>
                  <a:lnTo>
                    <a:pt x="28457181" y="18899327"/>
                  </a:lnTo>
                  <a:lnTo>
                    <a:pt x="28312402" y="18899327"/>
                  </a:lnTo>
                  <a:lnTo>
                    <a:pt x="28312402" y="144780"/>
                  </a:lnTo>
                  <a:close/>
                  <a:moveTo>
                    <a:pt x="144780" y="18899327"/>
                  </a:moveTo>
                  <a:lnTo>
                    <a:pt x="28312402" y="18899327"/>
                  </a:lnTo>
                  <a:lnTo>
                    <a:pt x="28312402" y="19044106"/>
                  </a:lnTo>
                  <a:lnTo>
                    <a:pt x="144780" y="19044106"/>
                  </a:lnTo>
                  <a:lnTo>
                    <a:pt x="144780" y="18899327"/>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sp>
        <p:nvSpPr>
          <p:cNvPr name="Freeform 5" id="5"/>
          <p:cNvSpPr/>
          <p:nvPr/>
        </p:nvSpPr>
        <p:spPr>
          <a:xfrm flipH="false" flipV="false" rot="0">
            <a:off x="5779594" y="813940"/>
            <a:ext cx="7494616" cy="8948795"/>
          </a:xfrm>
          <a:custGeom>
            <a:avLst/>
            <a:gdLst/>
            <a:ahLst/>
            <a:cxnLst/>
            <a:rect r="r" b="b" t="t" l="l"/>
            <a:pathLst>
              <a:path h="8948795" w="7494616">
                <a:moveTo>
                  <a:pt x="0" y="0"/>
                </a:moveTo>
                <a:lnTo>
                  <a:pt x="7494616" y="0"/>
                </a:lnTo>
                <a:lnTo>
                  <a:pt x="7494616" y="8948795"/>
                </a:lnTo>
                <a:lnTo>
                  <a:pt x="0" y="89487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E898"/>
        </a:solidFill>
      </p:bgPr>
    </p:bg>
    <p:spTree>
      <p:nvGrpSpPr>
        <p:cNvPr id="1" name=""/>
        <p:cNvGrpSpPr/>
        <p:nvPr/>
      </p:nvGrpSpPr>
      <p:grpSpPr>
        <a:xfrm>
          <a:off x="0" y="0"/>
          <a:ext cx="0" cy="0"/>
          <a:chOff x="0" y="0"/>
          <a:chExt cx="0" cy="0"/>
        </a:xfrm>
      </p:grpSpPr>
      <p:sp>
        <p:nvSpPr>
          <p:cNvPr name="Freeform 2" id="2"/>
          <p:cNvSpPr/>
          <p:nvPr/>
        </p:nvSpPr>
        <p:spPr>
          <a:xfrm flipH="false" flipV="false" rot="0">
            <a:off x="7710231" y="6944024"/>
            <a:ext cx="3294637" cy="3222725"/>
          </a:xfrm>
          <a:custGeom>
            <a:avLst/>
            <a:gdLst/>
            <a:ahLst/>
            <a:cxnLst/>
            <a:rect r="r" b="b" t="t" l="l"/>
            <a:pathLst>
              <a:path h="3222725" w="3294637">
                <a:moveTo>
                  <a:pt x="0" y="0"/>
                </a:moveTo>
                <a:lnTo>
                  <a:pt x="3294637" y="0"/>
                </a:lnTo>
                <a:lnTo>
                  <a:pt x="3294637" y="3222725"/>
                </a:lnTo>
                <a:lnTo>
                  <a:pt x="0" y="32227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2798076" y="7150562"/>
            <a:ext cx="4862606" cy="2899329"/>
          </a:xfrm>
          <a:custGeom>
            <a:avLst/>
            <a:gdLst/>
            <a:ahLst/>
            <a:cxnLst/>
            <a:rect r="r" b="b" t="t" l="l"/>
            <a:pathLst>
              <a:path h="2899329" w="4862606">
                <a:moveTo>
                  <a:pt x="0" y="0"/>
                </a:moveTo>
                <a:lnTo>
                  <a:pt x="4862606" y="0"/>
                </a:lnTo>
                <a:lnTo>
                  <a:pt x="4862606" y="2899329"/>
                </a:lnTo>
                <a:lnTo>
                  <a:pt x="0" y="2899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17788" y="7473958"/>
            <a:ext cx="4862606" cy="2899329"/>
          </a:xfrm>
          <a:custGeom>
            <a:avLst/>
            <a:gdLst/>
            <a:ahLst/>
            <a:cxnLst/>
            <a:rect r="r" b="b" t="t" l="l"/>
            <a:pathLst>
              <a:path h="2899329" w="4862606">
                <a:moveTo>
                  <a:pt x="0" y="0"/>
                </a:moveTo>
                <a:lnTo>
                  <a:pt x="4862606" y="0"/>
                </a:lnTo>
                <a:lnTo>
                  <a:pt x="4862606" y="2899329"/>
                </a:lnTo>
                <a:lnTo>
                  <a:pt x="0" y="28993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1416134" y="1630942"/>
            <a:ext cx="6244548" cy="3512558"/>
          </a:xfrm>
          <a:custGeom>
            <a:avLst/>
            <a:gdLst/>
            <a:ahLst/>
            <a:cxnLst/>
            <a:rect r="r" b="b" t="t" l="l"/>
            <a:pathLst>
              <a:path h="3512558" w="6244548">
                <a:moveTo>
                  <a:pt x="0" y="0"/>
                </a:moveTo>
                <a:lnTo>
                  <a:pt x="6244548" y="0"/>
                </a:lnTo>
                <a:lnTo>
                  <a:pt x="6244548" y="3512558"/>
                </a:lnTo>
                <a:lnTo>
                  <a:pt x="0" y="3512558"/>
                </a:lnTo>
                <a:lnTo>
                  <a:pt x="0" y="0"/>
                </a:lnTo>
                <a:close/>
              </a:path>
            </a:pathLst>
          </a:custGeom>
          <a:blipFill>
            <a:blip r:embed="rId6"/>
            <a:stretch>
              <a:fillRect l="0" t="0" r="0" b="0"/>
            </a:stretch>
          </a:blipFill>
        </p:spPr>
      </p:sp>
      <p:sp>
        <p:nvSpPr>
          <p:cNvPr name="TextBox 6" id="6"/>
          <p:cNvSpPr txBox="true"/>
          <p:nvPr/>
        </p:nvSpPr>
        <p:spPr>
          <a:xfrm rot="0">
            <a:off x="8650580" y="-74088"/>
            <a:ext cx="2877294" cy="1059413"/>
          </a:xfrm>
          <a:prstGeom prst="rect">
            <a:avLst/>
          </a:prstGeom>
        </p:spPr>
        <p:txBody>
          <a:bodyPr anchor="t" rtlCol="false" tIns="0" lIns="0" bIns="0" rIns="0">
            <a:spAutoFit/>
          </a:bodyPr>
          <a:lstStyle/>
          <a:p>
            <a:pPr algn="ctr">
              <a:lnSpc>
                <a:spcPts val="8282"/>
              </a:lnSpc>
            </a:pPr>
            <a:r>
              <a:rPr lang="en-US" sz="5915">
                <a:solidFill>
                  <a:srgbClr val="000000"/>
                </a:solidFill>
                <a:latin typeface="Childos Arabic"/>
                <a:ea typeface="Childos Arabic"/>
                <a:cs typeface="Childos Arabic"/>
                <a:sym typeface="Childos Arabic"/>
              </a:rPr>
              <a:t>Dathanna</a:t>
            </a:r>
          </a:p>
        </p:txBody>
      </p:sp>
      <p:sp>
        <p:nvSpPr>
          <p:cNvPr name="TextBox 7" id="7"/>
          <p:cNvSpPr txBox="true"/>
          <p:nvPr/>
        </p:nvSpPr>
        <p:spPr>
          <a:xfrm rot="0">
            <a:off x="829958" y="899599"/>
            <a:ext cx="9445975" cy="6698615"/>
          </a:xfrm>
          <a:prstGeom prst="rect">
            <a:avLst/>
          </a:prstGeom>
        </p:spPr>
        <p:txBody>
          <a:bodyPr anchor="t" rtlCol="false" tIns="0" lIns="0" bIns="0" rIns="0">
            <a:spAutoFit/>
          </a:bodyPr>
          <a:lstStyle/>
          <a:p>
            <a:pPr algn="ctr">
              <a:lnSpc>
                <a:spcPts val="4060"/>
              </a:lnSpc>
            </a:pPr>
          </a:p>
          <a:p>
            <a:pPr algn="ctr">
              <a:lnSpc>
                <a:spcPts val="4060"/>
              </a:lnSpc>
            </a:pPr>
          </a:p>
          <a:p>
            <a:pPr algn="ctr">
              <a:lnSpc>
                <a:spcPts val="4060"/>
              </a:lnSpc>
            </a:pPr>
            <a:r>
              <a:rPr lang="en-US" sz="2900" b="true">
                <a:solidFill>
                  <a:srgbClr val="000000"/>
                </a:solidFill>
                <a:latin typeface="Childos Arabic Bold"/>
                <a:ea typeface="Childos Arabic Bold"/>
                <a:cs typeface="Childos Arabic Bold"/>
                <a:sym typeface="Childos Arabic Bold"/>
              </a:rPr>
              <a:t>Le múineadh: Dathanna </a:t>
            </a:r>
          </a:p>
          <a:p>
            <a:pPr algn="ctr">
              <a:lnSpc>
                <a:spcPts val="4060"/>
              </a:lnSpc>
            </a:pPr>
            <a:r>
              <a:rPr lang="en-US" sz="2900">
                <a:solidFill>
                  <a:srgbClr val="000000"/>
                </a:solidFill>
                <a:latin typeface="Childos Arabic"/>
                <a:ea typeface="Childos Arabic"/>
                <a:cs typeface="Childos Arabic"/>
                <a:sym typeface="Childos Arabic"/>
              </a:rPr>
              <a:t>Taispeáin na dathanna difriúla don rang. Abair iad agus tabhair deis do na páistí iad a chleachtadh. Ansin múin an dán do na páistí. </a:t>
            </a:r>
          </a:p>
          <a:p>
            <a:pPr algn="ctr">
              <a:lnSpc>
                <a:spcPts val="4060"/>
              </a:lnSpc>
            </a:pPr>
          </a:p>
          <a:p>
            <a:pPr algn="ctr">
              <a:lnSpc>
                <a:spcPts val="4060"/>
              </a:lnSpc>
            </a:pPr>
            <a:r>
              <a:rPr lang="en-US" sz="2900">
                <a:solidFill>
                  <a:srgbClr val="000000"/>
                </a:solidFill>
                <a:latin typeface="Childos Arabic"/>
                <a:ea typeface="Childos Arabic"/>
                <a:cs typeface="Childos Arabic"/>
                <a:sym typeface="Childos Arabic"/>
              </a:rPr>
              <a:t>Brúigh an nasc thíos. Bain úsáid as an gcluiche Wordwall agus  Cluiche Kim chun na dathanna a mhúineadh do na Naíonáin. </a:t>
            </a:r>
          </a:p>
          <a:p>
            <a:pPr algn="ctr">
              <a:lnSpc>
                <a:spcPts val="4060"/>
              </a:lnSpc>
            </a:pPr>
          </a:p>
          <a:p>
            <a:pPr algn="ctr">
              <a:lnSpc>
                <a:spcPts val="4060"/>
              </a:lnSpc>
            </a:pPr>
            <a:r>
              <a:rPr lang="en-US" sz="2900" u="sng">
                <a:solidFill>
                  <a:srgbClr val="000000"/>
                </a:solidFill>
                <a:latin typeface="Childos Arabic"/>
                <a:ea typeface="Childos Arabic"/>
                <a:cs typeface="Childos Arabic"/>
                <a:sym typeface="Childos Arabic"/>
                <a:hlinkClick r:id="rId7" tooltip="https://wordwall.net/resource/79420104/meaitse%C3%A1il-an-dath"/>
              </a:rPr>
              <a:t>CLUICHE WORDWALL: MEAITSEÁIL AN DATH</a:t>
            </a:r>
          </a:p>
          <a:p>
            <a:pPr algn="ctr">
              <a:lnSpc>
                <a:spcPts val="4060"/>
              </a:lnSpc>
            </a:pPr>
            <a:r>
              <a:rPr lang="en-US" sz="2900" u="sng">
                <a:solidFill>
                  <a:srgbClr val="000000"/>
                </a:solidFill>
                <a:latin typeface="Childos Arabic"/>
                <a:ea typeface="Childos Arabic"/>
                <a:cs typeface="Childos Arabic"/>
                <a:sym typeface="Childos Arabic"/>
                <a:hlinkClick r:id="rId8" tooltip="https://wordwall.net/resource/79418723/c%C3%A9n-dath-at%C3%A1-air"/>
              </a:rPr>
              <a:t>CLUICHE WORDWALL: CÉN DATH ATÁ AIR?</a:t>
            </a:r>
          </a:p>
          <a:p>
            <a:pPr algn="ctr">
              <a:lnSpc>
                <a:spcPts val="4060"/>
              </a:lnSpc>
            </a:pPr>
          </a:p>
        </p:txBody>
      </p:sp>
      <p:sp>
        <p:nvSpPr>
          <p:cNvPr name="TextBox 8" id="8"/>
          <p:cNvSpPr txBox="true"/>
          <p:nvPr/>
        </p:nvSpPr>
        <p:spPr>
          <a:xfrm rot="0">
            <a:off x="8057611" y="7979441"/>
            <a:ext cx="2599879" cy="575946"/>
          </a:xfrm>
          <a:prstGeom prst="rect">
            <a:avLst/>
          </a:prstGeom>
        </p:spPr>
        <p:txBody>
          <a:bodyPr anchor="t" rtlCol="false" tIns="0" lIns="0" bIns="0" rIns="0">
            <a:spAutoFit/>
          </a:bodyPr>
          <a:lstStyle/>
          <a:p>
            <a:pPr algn="ctr">
              <a:lnSpc>
                <a:spcPts val="4479"/>
              </a:lnSpc>
            </a:pPr>
            <a:r>
              <a:rPr lang="en-US" sz="3199">
                <a:solidFill>
                  <a:srgbClr val="15151F"/>
                </a:solidFill>
                <a:latin typeface="Childos Arabic"/>
                <a:ea typeface="Childos Arabic"/>
                <a:cs typeface="Childos Arabic"/>
                <a:sym typeface="Childos Arabic"/>
              </a:rPr>
              <a:t>Cén dath é seo?</a:t>
            </a:r>
          </a:p>
        </p:txBody>
      </p:sp>
      <p:sp>
        <p:nvSpPr>
          <p:cNvPr name="TextBox 9" id="9"/>
          <p:cNvSpPr txBox="true"/>
          <p:nvPr/>
        </p:nvSpPr>
        <p:spPr>
          <a:xfrm rot="0">
            <a:off x="2620043" y="8024281"/>
            <a:ext cx="2858095" cy="575946"/>
          </a:xfrm>
          <a:prstGeom prst="rect">
            <a:avLst/>
          </a:prstGeom>
        </p:spPr>
        <p:txBody>
          <a:bodyPr anchor="t" rtlCol="false" tIns="0" lIns="0" bIns="0" rIns="0">
            <a:spAutoFit/>
          </a:bodyPr>
          <a:lstStyle/>
          <a:p>
            <a:pPr algn="ctr">
              <a:lnSpc>
                <a:spcPts val="4479"/>
              </a:lnSpc>
            </a:pPr>
            <a:r>
              <a:rPr lang="en-US" sz="3199">
                <a:solidFill>
                  <a:srgbClr val="17130F"/>
                </a:solidFill>
                <a:latin typeface="Childos Arabic"/>
                <a:ea typeface="Childos Arabic"/>
                <a:cs typeface="Childos Arabic"/>
                <a:sym typeface="Childos Arabic"/>
              </a:rPr>
              <a:t>Cá bhfuil  dearg? </a:t>
            </a:r>
          </a:p>
        </p:txBody>
      </p:sp>
      <p:sp>
        <p:nvSpPr>
          <p:cNvPr name="TextBox 10" id="10"/>
          <p:cNvSpPr txBox="true"/>
          <p:nvPr/>
        </p:nvSpPr>
        <p:spPr>
          <a:xfrm rot="0">
            <a:off x="14314607" y="7898161"/>
            <a:ext cx="1829544" cy="575946"/>
          </a:xfrm>
          <a:prstGeom prst="rect">
            <a:avLst/>
          </a:prstGeom>
        </p:spPr>
        <p:txBody>
          <a:bodyPr anchor="t" rtlCol="false" tIns="0" lIns="0" bIns="0" rIns="0">
            <a:spAutoFit/>
          </a:bodyPr>
          <a:lstStyle/>
          <a:p>
            <a:pPr algn="ctr">
              <a:lnSpc>
                <a:spcPts val="4479"/>
              </a:lnSpc>
            </a:pPr>
            <a:r>
              <a:rPr lang="en-US" sz="3199">
                <a:solidFill>
                  <a:srgbClr val="15151F"/>
                </a:solidFill>
                <a:latin typeface="Childos Arabic"/>
                <a:ea typeface="Childos Arabic"/>
                <a:cs typeface="Childos Arabic"/>
                <a:sym typeface="Childos Arabic"/>
              </a:rPr>
              <a:t>Tá sé glas.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165" y="316929"/>
            <a:ext cx="14168130" cy="9688928"/>
            <a:chOff x="0" y="0"/>
            <a:chExt cx="28457182" cy="19460549"/>
          </a:xfrm>
        </p:grpSpPr>
        <p:sp>
          <p:nvSpPr>
            <p:cNvPr name="Freeform 3" id="3"/>
            <p:cNvSpPr/>
            <p:nvPr/>
          </p:nvSpPr>
          <p:spPr>
            <a:xfrm flipH="false" flipV="false" rot="0">
              <a:off x="72390" y="72390"/>
              <a:ext cx="28312401" cy="19315769"/>
            </a:xfrm>
            <a:custGeom>
              <a:avLst/>
              <a:gdLst/>
              <a:ahLst/>
              <a:cxnLst/>
              <a:rect r="r" b="b" t="t" l="l"/>
              <a:pathLst>
                <a:path h="19315769" w="28312401">
                  <a:moveTo>
                    <a:pt x="0" y="0"/>
                  </a:moveTo>
                  <a:lnTo>
                    <a:pt x="28312401" y="0"/>
                  </a:lnTo>
                  <a:lnTo>
                    <a:pt x="28312401" y="19315769"/>
                  </a:lnTo>
                  <a:lnTo>
                    <a:pt x="0" y="19315769"/>
                  </a:lnTo>
                  <a:lnTo>
                    <a:pt x="0" y="0"/>
                  </a:lnTo>
                  <a:close/>
                </a:path>
              </a:pathLst>
            </a:custGeom>
            <a:solidFill>
              <a:srgbClr val="FF3131"/>
            </a:solidFill>
          </p:spPr>
        </p:sp>
        <p:sp>
          <p:nvSpPr>
            <p:cNvPr name="Freeform 4" id="4"/>
            <p:cNvSpPr/>
            <p:nvPr/>
          </p:nvSpPr>
          <p:spPr>
            <a:xfrm flipH="false" flipV="false" rot="0">
              <a:off x="0" y="0"/>
              <a:ext cx="28457181" cy="19460549"/>
            </a:xfrm>
            <a:custGeom>
              <a:avLst/>
              <a:gdLst/>
              <a:ahLst/>
              <a:cxnLst/>
              <a:rect r="r" b="b" t="t" l="l"/>
              <a:pathLst>
                <a:path h="19460549" w="28457181">
                  <a:moveTo>
                    <a:pt x="28312402" y="19315770"/>
                  </a:moveTo>
                  <a:lnTo>
                    <a:pt x="28457181" y="19315770"/>
                  </a:lnTo>
                  <a:lnTo>
                    <a:pt x="28457181" y="19460549"/>
                  </a:lnTo>
                  <a:lnTo>
                    <a:pt x="28312402" y="19460549"/>
                  </a:lnTo>
                  <a:lnTo>
                    <a:pt x="28312402" y="19315770"/>
                  </a:lnTo>
                  <a:close/>
                  <a:moveTo>
                    <a:pt x="0" y="144780"/>
                  </a:moveTo>
                  <a:lnTo>
                    <a:pt x="144780" y="144780"/>
                  </a:lnTo>
                  <a:lnTo>
                    <a:pt x="144780" y="19315770"/>
                  </a:lnTo>
                  <a:lnTo>
                    <a:pt x="0" y="19315770"/>
                  </a:lnTo>
                  <a:lnTo>
                    <a:pt x="0" y="144780"/>
                  </a:lnTo>
                  <a:close/>
                  <a:moveTo>
                    <a:pt x="0" y="19315770"/>
                  </a:moveTo>
                  <a:lnTo>
                    <a:pt x="144780" y="19315770"/>
                  </a:lnTo>
                  <a:lnTo>
                    <a:pt x="144780" y="19460549"/>
                  </a:lnTo>
                  <a:lnTo>
                    <a:pt x="0" y="19460549"/>
                  </a:lnTo>
                  <a:lnTo>
                    <a:pt x="0" y="19315770"/>
                  </a:lnTo>
                  <a:close/>
                  <a:moveTo>
                    <a:pt x="28312402" y="144780"/>
                  </a:moveTo>
                  <a:lnTo>
                    <a:pt x="28457181" y="144780"/>
                  </a:lnTo>
                  <a:lnTo>
                    <a:pt x="28457181" y="19315770"/>
                  </a:lnTo>
                  <a:lnTo>
                    <a:pt x="28312402" y="19315770"/>
                  </a:lnTo>
                  <a:lnTo>
                    <a:pt x="28312402" y="144780"/>
                  </a:lnTo>
                  <a:close/>
                  <a:moveTo>
                    <a:pt x="144780" y="19315770"/>
                  </a:moveTo>
                  <a:lnTo>
                    <a:pt x="28312402" y="19315770"/>
                  </a:lnTo>
                  <a:lnTo>
                    <a:pt x="28312402" y="19460549"/>
                  </a:lnTo>
                  <a:lnTo>
                    <a:pt x="144780" y="19460549"/>
                  </a:lnTo>
                  <a:lnTo>
                    <a:pt x="144780" y="19315770"/>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sp>
        <p:nvSpPr>
          <p:cNvPr name="Freeform 5" id="5"/>
          <p:cNvSpPr/>
          <p:nvPr/>
        </p:nvSpPr>
        <p:spPr>
          <a:xfrm flipH="false" flipV="false" rot="0">
            <a:off x="5856422" y="769782"/>
            <a:ext cx="6843486" cy="9104416"/>
          </a:xfrm>
          <a:custGeom>
            <a:avLst/>
            <a:gdLst/>
            <a:ahLst/>
            <a:cxnLst/>
            <a:rect r="r" b="b" t="t" l="l"/>
            <a:pathLst>
              <a:path h="9104416" w="6843486">
                <a:moveTo>
                  <a:pt x="0" y="0"/>
                </a:moveTo>
                <a:lnTo>
                  <a:pt x="6843485" y="0"/>
                </a:lnTo>
                <a:lnTo>
                  <a:pt x="6843485" y="9104415"/>
                </a:lnTo>
                <a:lnTo>
                  <a:pt x="0" y="9104415"/>
                </a:lnTo>
                <a:lnTo>
                  <a:pt x="0" y="0"/>
                </a:lnTo>
                <a:close/>
              </a:path>
            </a:pathLst>
          </a:custGeom>
          <a:blipFill>
            <a:blip r:embed="rId2"/>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165" y="281143"/>
            <a:ext cx="14168130" cy="9752724"/>
            <a:chOff x="0" y="0"/>
            <a:chExt cx="28457182" cy="19588686"/>
          </a:xfrm>
        </p:grpSpPr>
        <p:sp>
          <p:nvSpPr>
            <p:cNvPr name="Freeform 3" id="3"/>
            <p:cNvSpPr/>
            <p:nvPr/>
          </p:nvSpPr>
          <p:spPr>
            <a:xfrm flipH="false" flipV="false" rot="0">
              <a:off x="72390" y="72390"/>
              <a:ext cx="28312401" cy="19443906"/>
            </a:xfrm>
            <a:custGeom>
              <a:avLst/>
              <a:gdLst/>
              <a:ahLst/>
              <a:cxnLst/>
              <a:rect r="r" b="b" t="t" l="l"/>
              <a:pathLst>
                <a:path h="19443906" w="28312401">
                  <a:moveTo>
                    <a:pt x="0" y="0"/>
                  </a:moveTo>
                  <a:lnTo>
                    <a:pt x="28312401" y="0"/>
                  </a:lnTo>
                  <a:lnTo>
                    <a:pt x="28312401" y="19443906"/>
                  </a:lnTo>
                  <a:lnTo>
                    <a:pt x="0" y="19443906"/>
                  </a:lnTo>
                  <a:lnTo>
                    <a:pt x="0" y="0"/>
                  </a:lnTo>
                  <a:close/>
                </a:path>
              </a:pathLst>
            </a:custGeom>
            <a:solidFill>
              <a:srgbClr val="2A8F26"/>
            </a:solidFill>
          </p:spPr>
        </p:sp>
        <p:sp>
          <p:nvSpPr>
            <p:cNvPr name="Freeform 4" id="4"/>
            <p:cNvSpPr/>
            <p:nvPr/>
          </p:nvSpPr>
          <p:spPr>
            <a:xfrm flipH="false" flipV="false" rot="0">
              <a:off x="0" y="0"/>
              <a:ext cx="28457181" cy="19588685"/>
            </a:xfrm>
            <a:custGeom>
              <a:avLst/>
              <a:gdLst/>
              <a:ahLst/>
              <a:cxnLst/>
              <a:rect r="r" b="b" t="t" l="l"/>
              <a:pathLst>
                <a:path h="19588685" w="28457181">
                  <a:moveTo>
                    <a:pt x="28312402" y="19443906"/>
                  </a:moveTo>
                  <a:lnTo>
                    <a:pt x="28457181" y="19443906"/>
                  </a:lnTo>
                  <a:lnTo>
                    <a:pt x="28457181" y="19588685"/>
                  </a:lnTo>
                  <a:lnTo>
                    <a:pt x="28312402" y="19588685"/>
                  </a:lnTo>
                  <a:lnTo>
                    <a:pt x="28312402" y="19443906"/>
                  </a:lnTo>
                  <a:close/>
                  <a:moveTo>
                    <a:pt x="0" y="144780"/>
                  </a:moveTo>
                  <a:lnTo>
                    <a:pt x="144780" y="144780"/>
                  </a:lnTo>
                  <a:lnTo>
                    <a:pt x="144780" y="19443906"/>
                  </a:lnTo>
                  <a:lnTo>
                    <a:pt x="0" y="19443906"/>
                  </a:lnTo>
                  <a:lnTo>
                    <a:pt x="0" y="144780"/>
                  </a:lnTo>
                  <a:close/>
                  <a:moveTo>
                    <a:pt x="0" y="19443906"/>
                  </a:moveTo>
                  <a:lnTo>
                    <a:pt x="144780" y="19443906"/>
                  </a:lnTo>
                  <a:lnTo>
                    <a:pt x="144780" y="19588685"/>
                  </a:lnTo>
                  <a:lnTo>
                    <a:pt x="0" y="19588685"/>
                  </a:lnTo>
                  <a:lnTo>
                    <a:pt x="0" y="19443906"/>
                  </a:lnTo>
                  <a:close/>
                  <a:moveTo>
                    <a:pt x="28312402" y="144780"/>
                  </a:moveTo>
                  <a:lnTo>
                    <a:pt x="28457181" y="144780"/>
                  </a:lnTo>
                  <a:lnTo>
                    <a:pt x="28457181" y="19443906"/>
                  </a:lnTo>
                  <a:lnTo>
                    <a:pt x="28312402" y="19443906"/>
                  </a:lnTo>
                  <a:lnTo>
                    <a:pt x="28312402" y="144780"/>
                  </a:lnTo>
                  <a:close/>
                  <a:moveTo>
                    <a:pt x="144780" y="19443906"/>
                  </a:moveTo>
                  <a:lnTo>
                    <a:pt x="28312402" y="19443906"/>
                  </a:lnTo>
                  <a:lnTo>
                    <a:pt x="28312402" y="19588685"/>
                  </a:lnTo>
                  <a:lnTo>
                    <a:pt x="144780" y="19588685"/>
                  </a:lnTo>
                  <a:lnTo>
                    <a:pt x="144780" y="19443906"/>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sp>
        <p:nvSpPr>
          <p:cNvPr name="Freeform 5" id="5"/>
          <p:cNvSpPr/>
          <p:nvPr/>
        </p:nvSpPr>
        <p:spPr>
          <a:xfrm flipH="false" flipV="false" rot="0">
            <a:off x="5257162" y="603898"/>
            <a:ext cx="8699147" cy="9429969"/>
          </a:xfrm>
          <a:custGeom>
            <a:avLst/>
            <a:gdLst/>
            <a:ahLst/>
            <a:cxnLst/>
            <a:rect r="r" b="b" t="t" l="l"/>
            <a:pathLst>
              <a:path h="9429969" w="8699147">
                <a:moveTo>
                  <a:pt x="0" y="0"/>
                </a:moveTo>
                <a:lnTo>
                  <a:pt x="8699147" y="0"/>
                </a:lnTo>
                <a:lnTo>
                  <a:pt x="8699147" y="9429969"/>
                </a:lnTo>
                <a:lnTo>
                  <a:pt x="0" y="9429969"/>
                </a:lnTo>
                <a:lnTo>
                  <a:pt x="0" y="0"/>
                </a:lnTo>
                <a:close/>
              </a:path>
            </a:pathLst>
          </a:custGeom>
          <a:blipFill>
            <a:blip r:embed="rId2"/>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165" y="412622"/>
            <a:ext cx="14168130" cy="9593234"/>
            <a:chOff x="0" y="0"/>
            <a:chExt cx="28457182" cy="19268345"/>
          </a:xfrm>
        </p:grpSpPr>
        <p:sp>
          <p:nvSpPr>
            <p:cNvPr name="Freeform 3" id="3"/>
            <p:cNvSpPr/>
            <p:nvPr/>
          </p:nvSpPr>
          <p:spPr>
            <a:xfrm flipH="false" flipV="false" rot="0">
              <a:off x="72390" y="72390"/>
              <a:ext cx="28312401" cy="19123565"/>
            </a:xfrm>
            <a:custGeom>
              <a:avLst/>
              <a:gdLst/>
              <a:ahLst/>
              <a:cxnLst/>
              <a:rect r="r" b="b" t="t" l="l"/>
              <a:pathLst>
                <a:path h="19123565" w="28312401">
                  <a:moveTo>
                    <a:pt x="0" y="0"/>
                  </a:moveTo>
                  <a:lnTo>
                    <a:pt x="28312401" y="0"/>
                  </a:lnTo>
                  <a:lnTo>
                    <a:pt x="28312401" y="19123565"/>
                  </a:lnTo>
                  <a:lnTo>
                    <a:pt x="0" y="19123565"/>
                  </a:lnTo>
                  <a:lnTo>
                    <a:pt x="0" y="0"/>
                  </a:lnTo>
                  <a:close/>
                </a:path>
              </a:pathLst>
            </a:custGeom>
            <a:solidFill>
              <a:srgbClr val="F5F01B"/>
            </a:solidFill>
          </p:spPr>
        </p:sp>
        <p:sp>
          <p:nvSpPr>
            <p:cNvPr name="Freeform 4" id="4"/>
            <p:cNvSpPr/>
            <p:nvPr/>
          </p:nvSpPr>
          <p:spPr>
            <a:xfrm flipH="false" flipV="false" rot="0">
              <a:off x="0" y="0"/>
              <a:ext cx="28457181" cy="19268345"/>
            </a:xfrm>
            <a:custGeom>
              <a:avLst/>
              <a:gdLst/>
              <a:ahLst/>
              <a:cxnLst/>
              <a:rect r="r" b="b" t="t" l="l"/>
              <a:pathLst>
                <a:path h="19268345" w="28457181">
                  <a:moveTo>
                    <a:pt x="28312402" y="19123565"/>
                  </a:moveTo>
                  <a:lnTo>
                    <a:pt x="28457181" y="19123565"/>
                  </a:lnTo>
                  <a:lnTo>
                    <a:pt x="28457181" y="19268345"/>
                  </a:lnTo>
                  <a:lnTo>
                    <a:pt x="28312402" y="19268345"/>
                  </a:lnTo>
                  <a:lnTo>
                    <a:pt x="28312402" y="19123565"/>
                  </a:lnTo>
                  <a:close/>
                  <a:moveTo>
                    <a:pt x="0" y="144780"/>
                  </a:moveTo>
                  <a:lnTo>
                    <a:pt x="144780" y="144780"/>
                  </a:lnTo>
                  <a:lnTo>
                    <a:pt x="144780" y="19123565"/>
                  </a:lnTo>
                  <a:lnTo>
                    <a:pt x="0" y="19123565"/>
                  </a:lnTo>
                  <a:lnTo>
                    <a:pt x="0" y="144780"/>
                  </a:lnTo>
                  <a:close/>
                  <a:moveTo>
                    <a:pt x="0" y="19123565"/>
                  </a:moveTo>
                  <a:lnTo>
                    <a:pt x="144780" y="19123565"/>
                  </a:lnTo>
                  <a:lnTo>
                    <a:pt x="144780" y="19268345"/>
                  </a:lnTo>
                  <a:lnTo>
                    <a:pt x="0" y="19268345"/>
                  </a:lnTo>
                  <a:lnTo>
                    <a:pt x="0" y="19123565"/>
                  </a:lnTo>
                  <a:close/>
                  <a:moveTo>
                    <a:pt x="28312402" y="144780"/>
                  </a:moveTo>
                  <a:lnTo>
                    <a:pt x="28457181" y="144780"/>
                  </a:lnTo>
                  <a:lnTo>
                    <a:pt x="28457181" y="19123565"/>
                  </a:lnTo>
                  <a:lnTo>
                    <a:pt x="28312402" y="19123565"/>
                  </a:lnTo>
                  <a:lnTo>
                    <a:pt x="28312402" y="144780"/>
                  </a:lnTo>
                  <a:close/>
                  <a:moveTo>
                    <a:pt x="144780" y="19123565"/>
                  </a:moveTo>
                  <a:lnTo>
                    <a:pt x="28312402" y="19123565"/>
                  </a:lnTo>
                  <a:lnTo>
                    <a:pt x="28312402" y="19268345"/>
                  </a:lnTo>
                  <a:lnTo>
                    <a:pt x="144780" y="19268345"/>
                  </a:lnTo>
                  <a:lnTo>
                    <a:pt x="144780" y="19123565"/>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sp>
        <p:nvSpPr>
          <p:cNvPr name="Freeform 5" id="5"/>
          <p:cNvSpPr/>
          <p:nvPr/>
        </p:nvSpPr>
        <p:spPr>
          <a:xfrm flipH="false" flipV="false" rot="0">
            <a:off x="5183571" y="901491"/>
            <a:ext cx="8502385" cy="8229600"/>
          </a:xfrm>
          <a:custGeom>
            <a:avLst/>
            <a:gdLst/>
            <a:ahLst/>
            <a:cxnLst/>
            <a:rect r="r" b="b" t="t" l="l"/>
            <a:pathLst>
              <a:path h="8229600" w="8502385">
                <a:moveTo>
                  <a:pt x="0" y="0"/>
                </a:moveTo>
                <a:lnTo>
                  <a:pt x="8502385" y="0"/>
                </a:lnTo>
                <a:lnTo>
                  <a:pt x="8502385" y="8229600"/>
                </a:lnTo>
                <a:lnTo>
                  <a:pt x="0" y="8229600"/>
                </a:lnTo>
                <a:lnTo>
                  <a:pt x="0" y="0"/>
                </a:lnTo>
                <a:close/>
              </a:path>
            </a:pathLst>
          </a:custGeom>
          <a:blipFill>
            <a:blip r:embed="rId2"/>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165" y="412622"/>
            <a:ext cx="14168130" cy="9593234"/>
            <a:chOff x="0" y="0"/>
            <a:chExt cx="28457182" cy="19268345"/>
          </a:xfrm>
        </p:grpSpPr>
        <p:sp>
          <p:nvSpPr>
            <p:cNvPr name="Freeform 3" id="3"/>
            <p:cNvSpPr/>
            <p:nvPr/>
          </p:nvSpPr>
          <p:spPr>
            <a:xfrm flipH="false" flipV="false" rot="0">
              <a:off x="72390" y="72390"/>
              <a:ext cx="28312401" cy="19123565"/>
            </a:xfrm>
            <a:custGeom>
              <a:avLst/>
              <a:gdLst/>
              <a:ahLst/>
              <a:cxnLst/>
              <a:rect r="r" b="b" t="t" l="l"/>
              <a:pathLst>
                <a:path h="19123565" w="28312401">
                  <a:moveTo>
                    <a:pt x="0" y="0"/>
                  </a:moveTo>
                  <a:lnTo>
                    <a:pt x="28312401" y="0"/>
                  </a:lnTo>
                  <a:lnTo>
                    <a:pt x="28312401" y="19123565"/>
                  </a:lnTo>
                  <a:lnTo>
                    <a:pt x="0" y="19123565"/>
                  </a:lnTo>
                  <a:lnTo>
                    <a:pt x="0" y="0"/>
                  </a:lnTo>
                  <a:close/>
                </a:path>
              </a:pathLst>
            </a:custGeom>
            <a:solidFill>
              <a:srgbClr val="CB6CE6"/>
            </a:solidFill>
          </p:spPr>
        </p:sp>
        <p:sp>
          <p:nvSpPr>
            <p:cNvPr name="Freeform 4" id="4"/>
            <p:cNvSpPr/>
            <p:nvPr/>
          </p:nvSpPr>
          <p:spPr>
            <a:xfrm flipH="false" flipV="false" rot="0">
              <a:off x="0" y="0"/>
              <a:ext cx="28457181" cy="19268345"/>
            </a:xfrm>
            <a:custGeom>
              <a:avLst/>
              <a:gdLst/>
              <a:ahLst/>
              <a:cxnLst/>
              <a:rect r="r" b="b" t="t" l="l"/>
              <a:pathLst>
                <a:path h="19268345" w="28457181">
                  <a:moveTo>
                    <a:pt x="28312402" y="19123565"/>
                  </a:moveTo>
                  <a:lnTo>
                    <a:pt x="28457181" y="19123565"/>
                  </a:lnTo>
                  <a:lnTo>
                    <a:pt x="28457181" y="19268345"/>
                  </a:lnTo>
                  <a:lnTo>
                    <a:pt x="28312402" y="19268345"/>
                  </a:lnTo>
                  <a:lnTo>
                    <a:pt x="28312402" y="19123565"/>
                  </a:lnTo>
                  <a:close/>
                  <a:moveTo>
                    <a:pt x="0" y="144780"/>
                  </a:moveTo>
                  <a:lnTo>
                    <a:pt x="144780" y="144780"/>
                  </a:lnTo>
                  <a:lnTo>
                    <a:pt x="144780" y="19123565"/>
                  </a:lnTo>
                  <a:lnTo>
                    <a:pt x="0" y="19123565"/>
                  </a:lnTo>
                  <a:lnTo>
                    <a:pt x="0" y="144780"/>
                  </a:lnTo>
                  <a:close/>
                  <a:moveTo>
                    <a:pt x="0" y="19123565"/>
                  </a:moveTo>
                  <a:lnTo>
                    <a:pt x="144780" y="19123565"/>
                  </a:lnTo>
                  <a:lnTo>
                    <a:pt x="144780" y="19268345"/>
                  </a:lnTo>
                  <a:lnTo>
                    <a:pt x="0" y="19268345"/>
                  </a:lnTo>
                  <a:lnTo>
                    <a:pt x="0" y="19123565"/>
                  </a:lnTo>
                  <a:close/>
                  <a:moveTo>
                    <a:pt x="28312402" y="144780"/>
                  </a:moveTo>
                  <a:lnTo>
                    <a:pt x="28457181" y="144780"/>
                  </a:lnTo>
                  <a:lnTo>
                    <a:pt x="28457181" y="19123565"/>
                  </a:lnTo>
                  <a:lnTo>
                    <a:pt x="28312402" y="19123565"/>
                  </a:lnTo>
                  <a:lnTo>
                    <a:pt x="28312402" y="144780"/>
                  </a:lnTo>
                  <a:close/>
                  <a:moveTo>
                    <a:pt x="144780" y="19123565"/>
                  </a:moveTo>
                  <a:lnTo>
                    <a:pt x="28312402" y="19123565"/>
                  </a:lnTo>
                  <a:lnTo>
                    <a:pt x="28312402" y="19268345"/>
                  </a:lnTo>
                  <a:lnTo>
                    <a:pt x="144780" y="19268345"/>
                  </a:lnTo>
                  <a:lnTo>
                    <a:pt x="144780" y="19123565"/>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sp>
        <p:nvSpPr>
          <p:cNvPr name="Freeform 5" id="5"/>
          <p:cNvSpPr/>
          <p:nvPr/>
        </p:nvSpPr>
        <p:spPr>
          <a:xfrm flipH="false" flipV="false" rot="0">
            <a:off x="5689778" y="4300262"/>
            <a:ext cx="7899613" cy="5450733"/>
          </a:xfrm>
          <a:custGeom>
            <a:avLst/>
            <a:gdLst/>
            <a:ahLst/>
            <a:cxnLst/>
            <a:rect r="r" b="b" t="t" l="l"/>
            <a:pathLst>
              <a:path h="5450733" w="7899613">
                <a:moveTo>
                  <a:pt x="0" y="0"/>
                </a:moveTo>
                <a:lnTo>
                  <a:pt x="7899613" y="0"/>
                </a:lnTo>
                <a:lnTo>
                  <a:pt x="7899613" y="5450733"/>
                </a:lnTo>
                <a:lnTo>
                  <a:pt x="0" y="5450733"/>
                </a:lnTo>
                <a:lnTo>
                  <a:pt x="0" y="0"/>
                </a:lnTo>
                <a:close/>
              </a:path>
            </a:pathLst>
          </a:custGeom>
          <a:blipFill>
            <a:blip r:embed="rId2"/>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165" y="412622"/>
            <a:ext cx="14168130" cy="9593234"/>
            <a:chOff x="0" y="0"/>
            <a:chExt cx="28457182" cy="19268345"/>
          </a:xfrm>
        </p:grpSpPr>
        <p:sp>
          <p:nvSpPr>
            <p:cNvPr name="Freeform 3" id="3"/>
            <p:cNvSpPr/>
            <p:nvPr/>
          </p:nvSpPr>
          <p:spPr>
            <a:xfrm flipH="false" flipV="false" rot="0">
              <a:off x="72390" y="72390"/>
              <a:ext cx="28312401" cy="19123565"/>
            </a:xfrm>
            <a:custGeom>
              <a:avLst/>
              <a:gdLst/>
              <a:ahLst/>
              <a:cxnLst/>
              <a:rect r="r" b="b" t="t" l="l"/>
              <a:pathLst>
                <a:path h="19123565" w="28312401">
                  <a:moveTo>
                    <a:pt x="0" y="0"/>
                  </a:moveTo>
                  <a:lnTo>
                    <a:pt x="28312401" y="0"/>
                  </a:lnTo>
                  <a:lnTo>
                    <a:pt x="28312401" y="19123565"/>
                  </a:lnTo>
                  <a:lnTo>
                    <a:pt x="0" y="19123565"/>
                  </a:lnTo>
                  <a:lnTo>
                    <a:pt x="0" y="0"/>
                  </a:lnTo>
                  <a:close/>
                </a:path>
              </a:pathLst>
            </a:custGeom>
            <a:solidFill>
              <a:srgbClr val="CB6CE6"/>
            </a:solidFill>
          </p:spPr>
        </p:sp>
        <p:sp>
          <p:nvSpPr>
            <p:cNvPr name="Freeform 4" id="4"/>
            <p:cNvSpPr/>
            <p:nvPr/>
          </p:nvSpPr>
          <p:spPr>
            <a:xfrm flipH="false" flipV="false" rot="0">
              <a:off x="0" y="0"/>
              <a:ext cx="28457181" cy="19268345"/>
            </a:xfrm>
            <a:custGeom>
              <a:avLst/>
              <a:gdLst/>
              <a:ahLst/>
              <a:cxnLst/>
              <a:rect r="r" b="b" t="t" l="l"/>
              <a:pathLst>
                <a:path h="19268345" w="28457181">
                  <a:moveTo>
                    <a:pt x="28312402" y="19123565"/>
                  </a:moveTo>
                  <a:lnTo>
                    <a:pt x="28457181" y="19123565"/>
                  </a:lnTo>
                  <a:lnTo>
                    <a:pt x="28457181" y="19268345"/>
                  </a:lnTo>
                  <a:lnTo>
                    <a:pt x="28312402" y="19268345"/>
                  </a:lnTo>
                  <a:lnTo>
                    <a:pt x="28312402" y="19123565"/>
                  </a:lnTo>
                  <a:close/>
                  <a:moveTo>
                    <a:pt x="0" y="144780"/>
                  </a:moveTo>
                  <a:lnTo>
                    <a:pt x="144780" y="144780"/>
                  </a:lnTo>
                  <a:lnTo>
                    <a:pt x="144780" y="19123565"/>
                  </a:lnTo>
                  <a:lnTo>
                    <a:pt x="0" y="19123565"/>
                  </a:lnTo>
                  <a:lnTo>
                    <a:pt x="0" y="144780"/>
                  </a:lnTo>
                  <a:close/>
                  <a:moveTo>
                    <a:pt x="0" y="19123565"/>
                  </a:moveTo>
                  <a:lnTo>
                    <a:pt x="144780" y="19123565"/>
                  </a:lnTo>
                  <a:lnTo>
                    <a:pt x="144780" y="19268345"/>
                  </a:lnTo>
                  <a:lnTo>
                    <a:pt x="0" y="19268345"/>
                  </a:lnTo>
                  <a:lnTo>
                    <a:pt x="0" y="19123565"/>
                  </a:lnTo>
                  <a:close/>
                  <a:moveTo>
                    <a:pt x="28312402" y="144780"/>
                  </a:moveTo>
                  <a:lnTo>
                    <a:pt x="28457181" y="144780"/>
                  </a:lnTo>
                  <a:lnTo>
                    <a:pt x="28457181" y="19123565"/>
                  </a:lnTo>
                  <a:lnTo>
                    <a:pt x="28312402" y="19123565"/>
                  </a:lnTo>
                  <a:lnTo>
                    <a:pt x="28312402" y="144780"/>
                  </a:lnTo>
                  <a:close/>
                  <a:moveTo>
                    <a:pt x="144780" y="19123565"/>
                  </a:moveTo>
                  <a:lnTo>
                    <a:pt x="28312402" y="19123565"/>
                  </a:lnTo>
                  <a:lnTo>
                    <a:pt x="28312402" y="19268345"/>
                  </a:lnTo>
                  <a:lnTo>
                    <a:pt x="144780" y="19268345"/>
                  </a:lnTo>
                  <a:lnTo>
                    <a:pt x="144780" y="19123565"/>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sp>
        <p:nvSpPr>
          <p:cNvPr name="Freeform 5" id="5"/>
          <p:cNvSpPr/>
          <p:nvPr/>
        </p:nvSpPr>
        <p:spPr>
          <a:xfrm flipH="false" flipV="false" rot="0">
            <a:off x="5644190" y="2558031"/>
            <a:ext cx="7631779" cy="7338789"/>
          </a:xfrm>
          <a:custGeom>
            <a:avLst/>
            <a:gdLst/>
            <a:ahLst/>
            <a:cxnLst/>
            <a:rect r="r" b="b" t="t" l="l"/>
            <a:pathLst>
              <a:path h="7338789" w="7631779">
                <a:moveTo>
                  <a:pt x="0" y="0"/>
                </a:moveTo>
                <a:lnTo>
                  <a:pt x="7631780" y="0"/>
                </a:lnTo>
                <a:lnTo>
                  <a:pt x="7631780" y="7338789"/>
                </a:lnTo>
                <a:lnTo>
                  <a:pt x="0" y="7338789"/>
                </a:lnTo>
                <a:lnTo>
                  <a:pt x="0" y="0"/>
                </a:lnTo>
                <a:close/>
              </a:path>
            </a:pathLst>
          </a:custGeom>
          <a:blipFill>
            <a:blip r:embed="rId2"/>
            <a:stretch>
              <a:fillRect l="-3422" t="0" r="-3422" b="0"/>
            </a:stretch>
          </a:blipFill>
        </p:spPr>
      </p:sp>
      <p:sp>
        <p:nvSpPr>
          <p:cNvPr name="TextBox 6" id="6"/>
          <p:cNvSpPr txBox="true"/>
          <p:nvPr/>
        </p:nvSpPr>
        <p:spPr>
          <a:xfrm rot="0">
            <a:off x="7832824" y="885825"/>
            <a:ext cx="2622352" cy="1284608"/>
          </a:xfrm>
          <a:prstGeom prst="rect">
            <a:avLst/>
          </a:prstGeom>
        </p:spPr>
        <p:txBody>
          <a:bodyPr anchor="t" rtlCol="false" tIns="0" lIns="0" bIns="0" rIns="0">
            <a:spAutoFit/>
          </a:bodyPr>
          <a:lstStyle/>
          <a:p>
            <a:pPr algn="ctr">
              <a:lnSpc>
                <a:spcPts val="10569"/>
              </a:lnSpc>
            </a:pPr>
            <a:r>
              <a:rPr lang="en-US" sz="7549">
                <a:solidFill>
                  <a:srgbClr val="000000"/>
                </a:solidFill>
                <a:latin typeface="Libre Franklin Light"/>
                <a:ea typeface="Libre Franklin Light"/>
                <a:cs typeface="Libre Franklin Light"/>
                <a:sym typeface="Libre Franklin Light"/>
              </a:rPr>
              <a:t>reoite</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5400000">
            <a:off x="2959627" y="-613497"/>
            <a:ext cx="21669243" cy="10218031"/>
            <a:chOff x="0" y="0"/>
            <a:chExt cx="5707126" cy="2691169"/>
          </a:xfrm>
        </p:grpSpPr>
        <p:sp>
          <p:nvSpPr>
            <p:cNvPr name="Freeform 3" id="3"/>
            <p:cNvSpPr/>
            <p:nvPr/>
          </p:nvSpPr>
          <p:spPr>
            <a:xfrm flipH="false" flipV="false" rot="0">
              <a:off x="0" y="0"/>
              <a:ext cx="5707126" cy="2691169"/>
            </a:xfrm>
            <a:custGeom>
              <a:avLst/>
              <a:gdLst/>
              <a:ahLst/>
              <a:cxnLst/>
              <a:rect r="r" b="b" t="t" l="l"/>
              <a:pathLst>
                <a:path h="2691169" w="5707126">
                  <a:moveTo>
                    <a:pt x="18221" y="0"/>
                  </a:moveTo>
                  <a:lnTo>
                    <a:pt x="5688905" y="0"/>
                  </a:lnTo>
                  <a:cubicBezTo>
                    <a:pt x="5693737" y="0"/>
                    <a:pt x="5698372" y="1920"/>
                    <a:pt x="5701789" y="5337"/>
                  </a:cubicBezTo>
                  <a:cubicBezTo>
                    <a:pt x="5705206" y="8754"/>
                    <a:pt x="5707126" y="13389"/>
                    <a:pt x="5707126" y="18221"/>
                  </a:cubicBezTo>
                  <a:lnTo>
                    <a:pt x="5707126" y="2672948"/>
                  </a:lnTo>
                  <a:cubicBezTo>
                    <a:pt x="5707126" y="2677780"/>
                    <a:pt x="5705206" y="2682415"/>
                    <a:pt x="5701789" y="2685832"/>
                  </a:cubicBezTo>
                  <a:cubicBezTo>
                    <a:pt x="5698372" y="2689249"/>
                    <a:pt x="5693737" y="2691169"/>
                    <a:pt x="5688905" y="2691169"/>
                  </a:cubicBezTo>
                  <a:lnTo>
                    <a:pt x="18221" y="2691169"/>
                  </a:lnTo>
                  <a:cubicBezTo>
                    <a:pt x="13389" y="2691169"/>
                    <a:pt x="8754" y="2689249"/>
                    <a:pt x="5337" y="2685832"/>
                  </a:cubicBezTo>
                  <a:cubicBezTo>
                    <a:pt x="1920" y="2682415"/>
                    <a:pt x="0" y="2677780"/>
                    <a:pt x="0" y="2672948"/>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273879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2061752" y="438859"/>
            <a:ext cx="13470077" cy="9647943"/>
          </a:xfrm>
          <a:custGeom>
            <a:avLst/>
            <a:gdLst/>
            <a:ahLst/>
            <a:cxnLst/>
            <a:rect r="r" b="b" t="t" l="l"/>
            <a:pathLst>
              <a:path h="9647943" w="13470077">
                <a:moveTo>
                  <a:pt x="0" y="0"/>
                </a:moveTo>
                <a:lnTo>
                  <a:pt x="13470077" y="0"/>
                </a:lnTo>
                <a:lnTo>
                  <a:pt x="13470077" y="9647943"/>
                </a:lnTo>
                <a:lnTo>
                  <a:pt x="0" y="9647943"/>
                </a:lnTo>
                <a:lnTo>
                  <a:pt x="0" y="0"/>
                </a:lnTo>
                <a:close/>
              </a:path>
            </a:pathLst>
          </a:custGeom>
          <a:blipFill>
            <a:blip r:embed="rId2"/>
            <a:stretch>
              <a:fillRect l="0" t="0" r="0" b="0"/>
            </a:stretch>
          </a:blipFill>
        </p:spPr>
      </p:sp>
      <p:sp>
        <p:nvSpPr>
          <p:cNvPr name="Freeform 6" id="6"/>
          <p:cNvSpPr/>
          <p:nvPr/>
        </p:nvSpPr>
        <p:spPr>
          <a:xfrm flipH="false" flipV="false" rot="0">
            <a:off x="13552997" y="8287469"/>
            <a:ext cx="1480974" cy="1668703"/>
          </a:xfrm>
          <a:custGeom>
            <a:avLst/>
            <a:gdLst/>
            <a:ahLst/>
            <a:cxnLst/>
            <a:rect r="r" b="b" t="t" l="l"/>
            <a:pathLst>
              <a:path h="1668703" w="1480974">
                <a:moveTo>
                  <a:pt x="0" y="0"/>
                </a:moveTo>
                <a:lnTo>
                  <a:pt x="1480974" y="0"/>
                </a:lnTo>
                <a:lnTo>
                  <a:pt x="1480974" y="1668702"/>
                </a:lnTo>
                <a:lnTo>
                  <a:pt x="0" y="16687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3196133" y="8682041"/>
            <a:ext cx="1250241" cy="1274131"/>
          </a:xfrm>
          <a:custGeom>
            <a:avLst/>
            <a:gdLst/>
            <a:ahLst/>
            <a:cxnLst/>
            <a:rect r="r" b="b" t="t" l="l"/>
            <a:pathLst>
              <a:path h="1274131" w="1250241">
                <a:moveTo>
                  <a:pt x="0" y="0"/>
                </a:moveTo>
                <a:lnTo>
                  <a:pt x="1250240" y="0"/>
                </a:lnTo>
                <a:lnTo>
                  <a:pt x="1250240" y="1274130"/>
                </a:lnTo>
                <a:lnTo>
                  <a:pt x="0" y="1274130"/>
                </a:lnTo>
                <a:lnTo>
                  <a:pt x="0" y="0"/>
                </a:lnTo>
                <a:close/>
              </a:path>
            </a:pathLst>
          </a:custGeom>
          <a:blipFill>
            <a:blip r:embed="rId5"/>
            <a:stretch>
              <a:fillRect l="0" t="0" r="0" b="0"/>
            </a:stretch>
          </a:blipFill>
        </p:spPr>
      </p:sp>
      <p:sp>
        <p:nvSpPr>
          <p:cNvPr name="Freeform 8" id="8"/>
          <p:cNvSpPr/>
          <p:nvPr/>
        </p:nvSpPr>
        <p:spPr>
          <a:xfrm flipH="false" flipV="false" rot="0">
            <a:off x="14168357" y="8551409"/>
            <a:ext cx="2037006" cy="1535393"/>
          </a:xfrm>
          <a:custGeom>
            <a:avLst/>
            <a:gdLst/>
            <a:ahLst/>
            <a:cxnLst/>
            <a:rect r="r" b="b" t="t" l="l"/>
            <a:pathLst>
              <a:path h="1535393" w="2037006">
                <a:moveTo>
                  <a:pt x="0" y="0"/>
                </a:moveTo>
                <a:lnTo>
                  <a:pt x="2037006" y="0"/>
                </a:lnTo>
                <a:lnTo>
                  <a:pt x="2037006" y="1535393"/>
                </a:lnTo>
                <a:lnTo>
                  <a:pt x="0" y="15353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2895263" y="6230455"/>
            <a:ext cx="5201208" cy="3465305"/>
          </a:xfrm>
          <a:custGeom>
            <a:avLst/>
            <a:gdLst/>
            <a:ahLst/>
            <a:cxnLst/>
            <a:rect r="r" b="b" t="t" l="l"/>
            <a:pathLst>
              <a:path h="3465305" w="5201208">
                <a:moveTo>
                  <a:pt x="0" y="0"/>
                </a:moveTo>
                <a:lnTo>
                  <a:pt x="5201208" y="0"/>
                </a:lnTo>
                <a:lnTo>
                  <a:pt x="5201208" y="3465305"/>
                </a:lnTo>
                <a:lnTo>
                  <a:pt x="0" y="3465305"/>
                </a:lnTo>
                <a:lnTo>
                  <a:pt x="0" y="0"/>
                </a:lnTo>
                <a:close/>
              </a:path>
            </a:pathLst>
          </a:custGeom>
          <a:blipFill>
            <a:blip r:embed="rId8"/>
            <a:stretch>
              <a:fillRect l="0" t="0" r="0" b="0"/>
            </a:stretch>
          </a:blipFill>
        </p:spPr>
      </p:sp>
      <p:sp>
        <p:nvSpPr>
          <p:cNvPr name="TextBox 10" id="10"/>
          <p:cNvSpPr txBox="true"/>
          <p:nvPr/>
        </p:nvSpPr>
        <p:spPr>
          <a:xfrm rot="0">
            <a:off x="4544887" y="625910"/>
            <a:ext cx="9198226" cy="2870837"/>
          </a:xfrm>
          <a:prstGeom prst="rect">
            <a:avLst/>
          </a:prstGeom>
        </p:spPr>
        <p:txBody>
          <a:bodyPr anchor="t" rtlCol="false" tIns="0" lIns="0" bIns="0" rIns="0">
            <a:spAutoFit/>
          </a:bodyPr>
          <a:lstStyle/>
          <a:p>
            <a:pPr algn="ctr">
              <a:lnSpc>
                <a:spcPts val="9939"/>
              </a:lnSpc>
            </a:pPr>
            <a:r>
              <a:rPr lang="en-US" sz="7099">
                <a:solidFill>
                  <a:srgbClr val="000000"/>
                </a:solidFill>
                <a:latin typeface="KG Primary Penmanship"/>
                <a:ea typeface="KG Primary Penmanship"/>
                <a:cs typeface="KG Primary Penmanship"/>
                <a:sym typeface="KG Primary Penmanship"/>
              </a:rPr>
              <a:t>Cluiche Teanga: An bhfuil sé? </a:t>
            </a:r>
          </a:p>
          <a:p>
            <a:pPr algn="ctr">
              <a:lnSpc>
                <a:spcPts val="6439"/>
              </a:lnSpc>
            </a:pPr>
          </a:p>
          <a:p>
            <a:pPr algn="ctr">
              <a:lnSpc>
                <a:spcPts val="6439"/>
              </a:lnSpc>
            </a:pPr>
            <a:r>
              <a:rPr lang="en-US" sz="4599">
                <a:solidFill>
                  <a:srgbClr val="000000"/>
                </a:solidFill>
                <a:latin typeface="KG Primary Penmanship"/>
                <a:ea typeface="KG Primary Penmanship"/>
                <a:cs typeface="KG Primary Penmanship"/>
                <a:sym typeface="KG Primary Penmanship"/>
              </a:rPr>
              <a:t> </a:t>
            </a:r>
          </a:p>
        </p:txBody>
      </p:sp>
      <p:sp>
        <p:nvSpPr>
          <p:cNvPr name="TextBox 11" id="11"/>
          <p:cNvSpPr txBox="true"/>
          <p:nvPr/>
        </p:nvSpPr>
        <p:spPr>
          <a:xfrm rot="0">
            <a:off x="2311340" y="1763853"/>
            <a:ext cx="12424422" cy="3958035"/>
          </a:xfrm>
          <a:prstGeom prst="rect">
            <a:avLst/>
          </a:prstGeom>
        </p:spPr>
        <p:txBody>
          <a:bodyPr anchor="t" rtlCol="false" tIns="0" lIns="0" bIns="0" rIns="0">
            <a:spAutoFit/>
          </a:bodyPr>
          <a:lstStyle/>
          <a:p>
            <a:pPr algn="ctr">
              <a:lnSpc>
                <a:spcPts val="3915"/>
              </a:lnSpc>
            </a:pPr>
            <a:r>
              <a:rPr lang="en-US" sz="2796">
                <a:solidFill>
                  <a:srgbClr val="000000"/>
                </a:solidFill>
                <a:latin typeface="KG Primary Penmanship"/>
                <a:ea typeface="KG Primary Penmanship"/>
                <a:cs typeface="KG Primary Penmanship"/>
                <a:sym typeface="KG Primary Penmanship"/>
              </a:rPr>
              <a:t>Céim 1: Léirigh na dathanna dearg, oráiste, buí, glas agus gorm le fíor rudaí m.sh. cóin, liathróidí, spotaí, pónaireáin srl. Lorg athrá m.sh. “Tá sé dearg … Abair é! Tá sé buí…Abair é!”</a:t>
            </a:r>
          </a:p>
          <a:p>
            <a:pPr algn="ctr">
              <a:lnSpc>
                <a:spcPts val="3915"/>
              </a:lnSpc>
            </a:pPr>
          </a:p>
          <a:p>
            <a:pPr algn="ctr">
              <a:lnSpc>
                <a:spcPts val="3915"/>
              </a:lnSpc>
            </a:pPr>
            <a:r>
              <a:rPr lang="en-US" sz="2796">
                <a:solidFill>
                  <a:srgbClr val="000000"/>
                </a:solidFill>
                <a:latin typeface="KG Primary Penmanship"/>
                <a:ea typeface="KG Primary Penmanship"/>
                <a:cs typeface="KG Primary Penmanship"/>
                <a:sym typeface="KG Primary Penmanship"/>
              </a:rPr>
              <a:t> Cuir na spotaí nó cóin i mála nó i mbosca agus tóg ceann amháin amach agus cuir an cheist “Cén dath atá air?” Lorg freagra ó na páistí agus déan neart athrá.</a:t>
            </a:r>
          </a:p>
          <a:p>
            <a:pPr algn="ctr">
              <a:lnSpc>
                <a:spcPts val="3915"/>
              </a:lnSpc>
            </a:pPr>
          </a:p>
          <a:p>
            <a:pPr algn="ctr">
              <a:lnSpc>
                <a:spcPts val="3915"/>
              </a:lnSpc>
            </a:pPr>
            <a:r>
              <a:rPr lang="en-US" sz="2796">
                <a:solidFill>
                  <a:srgbClr val="000000"/>
                </a:solidFill>
                <a:latin typeface="KG Primary Penmanship"/>
                <a:ea typeface="KG Primary Penmanship"/>
                <a:cs typeface="KG Primary Penmanship"/>
                <a:sym typeface="KG Primary Penmanship"/>
              </a:rPr>
              <a:t> Taispeáin rud dearg agus abair “An bhfuil sé gorm?” Léirigh ordóg suas agus ordóg síos; Abair “níl sé gorm” le hordóg síos. Déan neart samplaí mar seo.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5400000">
            <a:off x="2959627" y="-613497"/>
            <a:ext cx="21669243" cy="10218031"/>
            <a:chOff x="0" y="0"/>
            <a:chExt cx="5707126" cy="2691169"/>
          </a:xfrm>
        </p:grpSpPr>
        <p:sp>
          <p:nvSpPr>
            <p:cNvPr name="Freeform 3" id="3"/>
            <p:cNvSpPr/>
            <p:nvPr/>
          </p:nvSpPr>
          <p:spPr>
            <a:xfrm flipH="false" flipV="false" rot="0">
              <a:off x="0" y="0"/>
              <a:ext cx="5707126" cy="2691169"/>
            </a:xfrm>
            <a:custGeom>
              <a:avLst/>
              <a:gdLst/>
              <a:ahLst/>
              <a:cxnLst/>
              <a:rect r="r" b="b" t="t" l="l"/>
              <a:pathLst>
                <a:path h="2691169" w="5707126">
                  <a:moveTo>
                    <a:pt x="18221" y="0"/>
                  </a:moveTo>
                  <a:lnTo>
                    <a:pt x="5688905" y="0"/>
                  </a:lnTo>
                  <a:cubicBezTo>
                    <a:pt x="5693737" y="0"/>
                    <a:pt x="5698372" y="1920"/>
                    <a:pt x="5701789" y="5337"/>
                  </a:cubicBezTo>
                  <a:cubicBezTo>
                    <a:pt x="5705206" y="8754"/>
                    <a:pt x="5707126" y="13389"/>
                    <a:pt x="5707126" y="18221"/>
                  </a:cubicBezTo>
                  <a:lnTo>
                    <a:pt x="5707126" y="2672948"/>
                  </a:lnTo>
                  <a:cubicBezTo>
                    <a:pt x="5707126" y="2677780"/>
                    <a:pt x="5705206" y="2682415"/>
                    <a:pt x="5701789" y="2685832"/>
                  </a:cubicBezTo>
                  <a:cubicBezTo>
                    <a:pt x="5698372" y="2689249"/>
                    <a:pt x="5693737" y="2691169"/>
                    <a:pt x="5688905" y="2691169"/>
                  </a:cubicBezTo>
                  <a:lnTo>
                    <a:pt x="18221" y="2691169"/>
                  </a:lnTo>
                  <a:cubicBezTo>
                    <a:pt x="13389" y="2691169"/>
                    <a:pt x="8754" y="2689249"/>
                    <a:pt x="5337" y="2685832"/>
                  </a:cubicBezTo>
                  <a:cubicBezTo>
                    <a:pt x="1920" y="2682415"/>
                    <a:pt x="0" y="2677780"/>
                    <a:pt x="0" y="2672948"/>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273879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213481" y="4925929"/>
            <a:ext cx="3996435" cy="5361071"/>
          </a:xfrm>
          <a:custGeom>
            <a:avLst/>
            <a:gdLst/>
            <a:ahLst/>
            <a:cxnLst/>
            <a:rect r="r" b="b" t="t" l="l"/>
            <a:pathLst>
              <a:path h="5361071" w="3996435">
                <a:moveTo>
                  <a:pt x="0" y="0"/>
                </a:moveTo>
                <a:lnTo>
                  <a:pt x="3996434" y="0"/>
                </a:lnTo>
                <a:lnTo>
                  <a:pt x="3996434" y="5361071"/>
                </a:lnTo>
                <a:lnTo>
                  <a:pt x="0" y="53610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7853" y="1388504"/>
            <a:ext cx="11087820" cy="7941651"/>
          </a:xfrm>
          <a:custGeom>
            <a:avLst/>
            <a:gdLst/>
            <a:ahLst/>
            <a:cxnLst/>
            <a:rect r="r" b="b" t="t" l="l"/>
            <a:pathLst>
              <a:path h="7941651" w="11087820">
                <a:moveTo>
                  <a:pt x="0" y="0"/>
                </a:moveTo>
                <a:lnTo>
                  <a:pt x="11087821" y="0"/>
                </a:lnTo>
                <a:lnTo>
                  <a:pt x="11087821" y="7941651"/>
                </a:lnTo>
                <a:lnTo>
                  <a:pt x="0" y="7941651"/>
                </a:lnTo>
                <a:lnTo>
                  <a:pt x="0" y="0"/>
                </a:lnTo>
                <a:close/>
              </a:path>
            </a:pathLst>
          </a:custGeom>
          <a:blipFill>
            <a:blip r:embed="rId4"/>
            <a:stretch>
              <a:fillRect l="0" t="0" r="0" b="0"/>
            </a:stretch>
          </a:blipFill>
        </p:spPr>
      </p:sp>
      <p:sp>
        <p:nvSpPr>
          <p:cNvPr name="Freeform 7" id="7"/>
          <p:cNvSpPr/>
          <p:nvPr/>
        </p:nvSpPr>
        <p:spPr>
          <a:xfrm flipH="false" flipV="false" rot="0">
            <a:off x="11846972" y="276027"/>
            <a:ext cx="5721245" cy="4383904"/>
          </a:xfrm>
          <a:custGeom>
            <a:avLst/>
            <a:gdLst/>
            <a:ahLst/>
            <a:cxnLst/>
            <a:rect r="r" b="b" t="t" l="l"/>
            <a:pathLst>
              <a:path h="4383904" w="5721245">
                <a:moveTo>
                  <a:pt x="0" y="0"/>
                </a:moveTo>
                <a:lnTo>
                  <a:pt x="5721244" y="0"/>
                </a:lnTo>
                <a:lnTo>
                  <a:pt x="5721244" y="4383904"/>
                </a:lnTo>
                <a:lnTo>
                  <a:pt x="0" y="43839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736666" y="1453832"/>
            <a:ext cx="9198226" cy="7274561"/>
          </a:xfrm>
          <a:prstGeom prst="rect">
            <a:avLst/>
          </a:prstGeom>
        </p:spPr>
        <p:txBody>
          <a:bodyPr anchor="t" rtlCol="false" tIns="0" lIns="0" bIns="0" rIns="0">
            <a:spAutoFit/>
          </a:bodyPr>
          <a:lstStyle/>
          <a:p>
            <a:pPr algn="ctr">
              <a:lnSpc>
                <a:spcPts val="6439"/>
              </a:lnSpc>
            </a:pPr>
            <a:r>
              <a:rPr lang="en-US" sz="4599" u="sng">
                <a:solidFill>
                  <a:srgbClr val="000000"/>
                </a:solidFill>
                <a:latin typeface="KG Primary Penmanship"/>
                <a:ea typeface="KG Primary Penmanship"/>
                <a:cs typeface="KG Primary Penmanship"/>
                <a:sym typeface="KG Primary Penmanship"/>
              </a:rPr>
              <a:t>Cluiche Teanga: Céim 2: </a:t>
            </a:r>
          </a:p>
          <a:p>
            <a:pPr algn="ctr">
              <a:lnSpc>
                <a:spcPts val="6439"/>
              </a:lnSpc>
            </a:pPr>
            <a:r>
              <a:rPr lang="en-US" sz="4599">
                <a:solidFill>
                  <a:srgbClr val="000000"/>
                </a:solidFill>
                <a:latin typeface="KG Primary Penmanship"/>
                <a:ea typeface="KG Primary Penmanship"/>
                <a:cs typeface="KG Primary Penmanship"/>
                <a:sym typeface="KG Primary Penmanship"/>
              </a:rPr>
              <a:t>Seas os comhair an ranga, léirigh agus abair “ar dheis” agus “ar chlé” cúpla uair.  Abair “rithigí ar dheis” cúpla uair. Déan an gníomh seo leis na páistí. Ansin léirigh agus abair “siúlaigí ar chlé” cúpla uair. Déan é seo leis na páistí freisin. Déan neart samplaí eile m.sh. “léimigí ar dheis”, “rithigí ar chlé”. Tabhair deis do na páistí neart cleachtaidh a dhéanamh. </a:t>
            </a:r>
          </a:p>
        </p:txBody>
      </p:sp>
      <p:sp>
        <p:nvSpPr>
          <p:cNvPr name="TextBox 9" id="9"/>
          <p:cNvSpPr txBox="true"/>
          <p:nvPr/>
        </p:nvSpPr>
        <p:spPr>
          <a:xfrm rot="0">
            <a:off x="12022569" y="904875"/>
            <a:ext cx="5370049" cy="2121537"/>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Rithigí ar dheis!</a:t>
            </a:r>
          </a:p>
          <a:p>
            <a:pPr algn="ctr">
              <a:lnSpc>
                <a:spcPts val="8539"/>
              </a:lnSpc>
            </a:pPr>
            <a:r>
              <a:rPr lang="en-US" sz="6099">
                <a:solidFill>
                  <a:srgbClr val="000000"/>
                </a:solidFill>
                <a:latin typeface="KG Primary Penmanship"/>
                <a:ea typeface="KG Primary Penmanship"/>
                <a:cs typeface="KG Primary Penmanship"/>
                <a:sym typeface="KG Primary Penmanship"/>
              </a:rPr>
              <a:t>Siúlaigí ar chlé! </a:t>
            </a:r>
          </a:p>
        </p:txBody>
      </p:sp>
      <p:sp>
        <p:nvSpPr>
          <p:cNvPr name="TextBox 10" id="10"/>
          <p:cNvSpPr txBox="true"/>
          <p:nvPr/>
        </p:nvSpPr>
        <p:spPr>
          <a:xfrm rot="0">
            <a:off x="11526674" y="5235505"/>
            <a:ext cx="5370049" cy="1045212"/>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ar dheis </a:t>
            </a:r>
          </a:p>
        </p:txBody>
      </p:sp>
      <p:sp>
        <p:nvSpPr>
          <p:cNvPr name="TextBox 11" id="11"/>
          <p:cNvSpPr txBox="true"/>
          <p:nvPr/>
        </p:nvSpPr>
        <p:spPr>
          <a:xfrm rot="0">
            <a:off x="11145674" y="7206493"/>
            <a:ext cx="5370049" cy="1045212"/>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ar chlé </a:t>
            </a:r>
          </a:p>
        </p:txBody>
      </p:sp>
      <p:sp>
        <p:nvSpPr>
          <p:cNvPr name="TextBox 12" id="12"/>
          <p:cNvSpPr txBox="true"/>
          <p:nvPr/>
        </p:nvSpPr>
        <p:spPr>
          <a:xfrm rot="0">
            <a:off x="11889251" y="8823205"/>
            <a:ext cx="5370049" cy="1045212"/>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ar dheis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6165" y="281143"/>
            <a:ext cx="14168130" cy="4664999"/>
            <a:chOff x="0" y="0"/>
            <a:chExt cx="28457182" cy="9369812"/>
          </a:xfrm>
        </p:grpSpPr>
        <p:sp>
          <p:nvSpPr>
            <p:cNvPr name="Freeform 3" id="3"/>
            <p:cNvSpPr/>
            <p:nvPr/>
          </p:nvSpPr>
          <p:spPr>
            <a:xfrm flipH="false" flipV="false" rot="0">
              <a:off x="72390" y="72390"/>
              <a:ext cx="28312401" cy="9225032"/>
            </a:xfrm>
            <a:custGeom>
              <a:avLst/>
              <a:gdLst/>
              <a:ahLst/>
              <a:cxnLst/>
              <a:rect r="r" b="b" t="t" l="l"/>
              <a:pathLst>
                <a:path h="9225032" w="28312401">
                  <a:moveTo>
                    <a:pt x="0" y="0"/>
                  </a:moveTo>
                  <a:lnTo>
                    <a:pt x="28312401" y="0"/>
                  </a:lnTo>
                  <a:lnTo>
                    <a:pt x="28312401" y="9225032"/>
                  </a:lnTo>
                  <a:lnTo>
                    <a:pt x="0" y="9225032"/>
                  </a:lnTo>
                  <a:lnTo>
                    <a:pt x="0" y="0"/>
                  </a:lnTo>
                  <a:close/>
                </a:path>
              </a:pathLst>
            </a:custGeom>
            <a:solidFill>
              <a:srgbClr val="2A8F26"/>
            </a:solidFill>
          </p:spPr>
        </p:sp>
        <p:sp>
          <p:nvSpPr>
            <p:cNvPr name="Freeform 4" id="4"/>
            <p:cNvSpPr/>
            <p:nvPr/>
          </p:nvSpPr>
          <p:spPr>
            <a:xfrm flipH="false" flipV="false" rot="0">
              <a:off x="0" y="0"/>
              <a:ext cx="28457181" cy="9369813"/>
            </a:xfrm>
            <a:custGeom>
              <a:avLst/>
              <a:gdLst/>
              <a:ahLst/>
              <a:cxnLst/>
              <a:rect r="r" b="b" t="t" l="l"/>
              <a:pathLst>
                <a:path h="9369813" w="28457181">
                  <a:moveTo>
                    <a:pt x="28312402" y="9225032"/>
                  </a:moveTo>
                  <a:lnTo>
                    <a:pt x="28457181" y="9225032"/>
                  </a:lnTo>
                  <a:lnTo>
                    <a:pt x="28457181" y="9369813"/>
                  </a:lnTo>
                  <a:lnTo>
                    <a:pt x="28312402" y="9369813"/>
                  </a:lnTo>
                  <a:lnTo>
                    <a:pt x="28312402" y="9225032"/>
                  </a:lnTo>
                  <a:close/>
                  <a:moveTo>
                    <a:pt x="0" y="144780"/>
                  </a:moveTo>
                  <a:lnTo>
                    <a:pt x="144780" y="144780"/>
                  </a:lnTo>
                  <a:lnTo>
                    <a:pt x="144780" y="9225032"/>
                  </a:lnTo>
                  <a:lnTo>
                    <a:pt x="0" y="9225032"/>
                  </a:lnTo>
                  <a:lnTo>
                    <a:pt x="0" y="144780"/>
                  </a:lnTo>
                  <a:close/>
                  <a:moveTo>
                    <a:pt x="0" y="9225032"/>
                  </a:moveTo>
                  <a:lnTo>
                    <a:pt x="144780" y="9225032"/>
                  </a:lnTo>
                  <a:lnTo>
                    <a:pt x="144780" y="9369813"/>
                  </a:lnTo>
                  <a:lnTo>
                    <a:pt x="0" y="9369813"/>
                  </a:lnTo>
                  <a:lnTo>
                    <a:pt x="0" y="9225032"/>
                  </a:lnTo>
                  <a:close/>
                  <a:moveTo>
                    <a:pt x="28312402" y="144780"/>
                  </a:moveTo>
                  <a:lnTo>
                    <a:pt x="28457181" y="144780"/>
                  </a:lnTo>
                  <a:lnTo>
                    <a:pt x="28457181" y="9225032"/>
                  </a:lnTo>
                  <a:lnTo>
                    <a:pt x="28312402" y="9225032"/>
                  </a:lnTo>
                  <a:lnTo>
                    <a:pt x="28312402" y="144780"/>
                  </a:lnTo>
                  <a:close/>
                  <a:moveTo>
                    <a:pt x="144780" y="9225032"/>
                  </a:moveTo>
                  <a:lnTo>
                    <a:pt x="28312402" y="9225032"/>
                  </a:lnTo>
                  <a:lnTo>
                    <a:pt x="28312402" y="9369813"/>
                  </a:lnTo>
                  <a:lnTo>
                    <a:pt x="144780" y="9369813"/>
                  </a:lnTo>
                  <a:lnTo>
                    <a:pt x="144780" y="9225032"/>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grpSp>
        <p:nvGrpSpPr>
          <p:cNvPr name="Group 5" id="5"/>
          <p:cNvGrpSpPr/>
          <p:nvPr/>
        </p:nvGrpSpPr>
        <p:grpSpPr>
          <a:xfrm rot="0">
            <a:off x="2206165" y="5340858"/>
            <a:ext cx="14168130" cy="4664999"/>
            <a:chOff x="0" y="0"/>
            <a:chExt cx="28457182" cy="9369812"/>
          </a:xfrm>
        </p:grpSpPr>
        <p:sp>
          <p:nvSpPr>
            <p:cNvPr name="Freeform 6" id="6"/>
            <p:cNvSpPr/>
            <p:nvPr/>
          </p:nvSpPr>
          <p:spPr>
            <a:xfrm flipH="false" flipV="false" rot="0">
              <a:off x="72390" y="72390"/>
              <a:ext cx="28312401" cy="9225032"/>
            </a:xfrm>
            <a:custGeom>
              <a:avLst/>
              <a:gdLst/>
              <a:ahLst/>
              <a:cxnLst/>
              <a:rect r="r" b="b" t="t" l="l"/>
              <a:pathLst>
                <a:path h="9225032" w="28312401">
                  <a:moveTo>
                    <a:pt x="0" y="0"/>
                  </a:moveTo>
                  <a:lnTo>
                    <a:pt x="28312401" y="0"/>
                  </a:lnTo>
                  <a:lnTo>
                    <a:pt x="28312401" y="9225032"/>
                  </a:lnTo>
                  <a:lnTo>
                    <a:pt x="0" y="9225032"/>
                  </a:lnTo>
                  <a:lnTo>
                    <a:pt x="0" y="0"/>
                  </a:lnTo>
                  <a:close/>
                </a:path>
              </a:pathLst>
            </a:custGeom>
            <a:solidFill>
              <a:srgbClr val="F5F01B"/>
            </a:solidFill>
          </p:spPr>
        </p:sp>
        <p:sp>
          <p:nvSpPr>
            <p:cNvPr name="Freeform 7" id="7"/>
            <p:cNvSpPr/>
            <p:nvPr/>
          </p:nvSpPr>
          <p:spPr>
            <a:xfrm flipH="false" flipV="false" rot="0">
              <a:off x="0" y="0"/>
              <a:ext cx="28457181" cy="9369813"/>
            </a:xfrm>
            <a:custGeom>
              <a:avLst/>
              <a:gdLst/>
              <a:ahLst/>
              <a:cxnLst/>
              <a:rect r="r" b="b" t="t" l="l"/>
              <a:pathLst>
                <a:path h="9369813" w="28457181">
                  <a:moveTo>
                    <a:pt x="28312402" y="9225032"/>
                  </a:moveTo>
                  <a:lnTo>
                    <a:pt x="28457181" y="9225032"/>
                  </a:lnTo>
                  <a:lnTo>
                    <a:pt x="28457181" y="9369813"/>
                  </a:lnTo>
                  <a:lnTo>
                    <a:pt x="28312402" y="9369813"/>
                  </a:lnTo>
                  <a:lnTo>
                    <a:pt x="28312402" y="9225032"/>
                  </a:lnTo>
                  <a:close/>
                  <a:moveTo>
                    <a:pt x="0" y="144780"/>
                  </a:moveTo>
                  <a:lnTo>
                    <a:pt x="144780" y="144780"/>
                  </a:lnTo>
                  <a:lnTo>
                    <a:pt x="144780" y="9225032"/>
                  </a:lnTo>
                  <a:lnTo>
                    <a:pt x="0" y="9225032"/>
                  </a:lnTo>
                  <a:lnTo>
                    <a:pt x="0" y="144780"/>
                  </a:lnTo>
                  <a:close/>
                  <a:moveTo>
                    <a:pt x="0" y="9225032"/>
                  </a:moveTo>
                  <a:lnTo>
                    <a:pt x="144780" y="9225032"/>
                  </a:lnTo>
                  <a:lnTo>
                    <a:pt x="144780" y="9369813"/>
                  </a:lnTo>
                  <a:lnTo>
                    <a:pt x="0" y="9369813"/>
                  </a:lnTo>
                  <a:lnTo>
                    <a:pt x="0" y="9225032"/>
                  </a:lnTo>
                  <a:close/>
                  <a:moveTo>
                    <a:pt x="28312402" y="144780"/>
                  </a:moveTo>
                  <a:lnTo>
                    <a:pt x="28457181" y="144780"/>
                  </a:lnTo>
                  <a:lnTo>
                    <a:pt x="28457181" y="9225032"/>
                  </a:lnTo>
                  <a:lnTo>
                    <a:pt x="28312402" y="9225032"/>
                  </a:lnTo>
                  <a:lnTo>
                    <a:pt x="28312402" y="144780"/>
                  </a:lnTo>
                  <a:close/>
                  <a:moveTo>
                    <a:pt x="144780" y="9225032"/>
                  </a:moveTo>
                  <a:lnTo>
                    <a:pt x="28312402" y="9225032"/>
                  </a:lnTo>
                  <a:lnTo>
                    <a:pt x="28312402" y="9369813"/>
                  </a:lnTo>
                  <a:lnTo>
                    <a:pt x="144780" y="9369813"/>
                  </a:lnTo>
                  <a:lnTo>
                    <a:pt x="144780" y="9225032"/>
                  </a:lnTo>
                  <a:close/>
                  <a:moveTo>
                    <a:pt x="28312402" y="0"/>
                  </a:moveTo>
                  <a:lnTo>
                    <a:pt x="28457181" y="0"/>
                  </a:lnTo>
                  <a:lnTo>
                    <a:pt x="28457181" y="144780"/>
                  </a:lnTo>
                  <a:lnTo>
                    <a:pt x="28312402" y="144780"/>
                  </a:lnTo>
                  <a:lnTo>
                    <a:pt x="28312402" y="0"/>
                  </a:lnTo>
                  <a:close/>
                  <a:moveTo>
                    <a:pt x="0" y="0"/>
                  </a:moveTo>
                  <a:lnTo>
                    <a:pt x="144780" y="0"/>
                  </a:lnTo>
                  <a:lnTo>
                    <a:pt x="144780" y="144780"/>
                  </a:lnTo>
                  <a:lnTo>
                    <a:pt x="0" y="144780"/>
                  </a:lnTo>
                  <a:lnTo>
                    <a:pt x="0" y="0"/>
                  </a:lnTo>
                  <a:close/>
                  <a:moveTo>
                    <a:pt x="144780" y="0"/>
                  </a:moveTo>
                  <a:lnTo>
                    <a:pt x="28312402" y="0"/>
                  </a:lnTo>
                  <a:lnTo>
                    <a:pt x="28312402" y="144780"/>
                  </a:lnTo>
                  <a:lnTo>
                    <a:pt x="144780" y="144780"/>
                  </a:lnTo>
                  <a:lnTo>
                    <a:pt x="144780" y="0"/>
                  </a:lnTo>
                  <a:close/>
                </a:path>
              </a:pathLst>
            </a:custGeom>
            <a:solidFill>
              <a:srgbClr val="010100"/>
            </a:solidFill>
          </p:spPr>
        </p:sp>
      </p:grpSp>
      <p:sp>
        <p:nvSpPr>
          <p:cNvPr name="Freeform 8" id="8"/>
          <p:cNvSpPr/>
          <p:nvPr/>
        </p:nvSpPr>
        <p:spPr>
          <a:xfrm flipH="false" flipV="false" rot="5400000">
            <a:off x="12528991" y="883489"/>
            <a:ext cx="3460308" cy="3460308"/>
          </a:xfrm>
          <a:custGeom>
            <a:avLst/>
            <a:gdLst/>
            <a:ahLst/>
            <a:cxnLst/>
            <a:rect r="r" b="b" t="t" l="l"/>
            <a:pathLst>
              <a:path h="3460308" w="3460308">
                <a:moveTo>
                  <a:pt x="0" y="0"/>
                </a:moveTo>
                <a:lnTo>
                  <a:pt x="3460308" y="0"/>
                </a:lnTo>
                <a:lnTo>
                  <a:pt x="3460308" y="3460308"/>
                </a:lnTo>
                <a:lnTo>
                  <a:pt x="0" y="34603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028700" y="1559100"/>
            <a:ext cx="14091657" cy="2467610"/>
          </a:xfrm>
          <a:prstGeom prst="rect">
            <a:avLst/>
          </a:prstGeom>
        </p:spPr>
        <p:txBody>
          <a:bodyPr anchor="t" rtlCol="false" tIns="0" lIns="0" bIns="0" rIns="0">
            <a:spAutoFit/>
          </a:bodyPr>
          <a:lstStyle/>
          <a:p>
            <a:pPr algn="ctr">
              <a:lnSpc>
                <a:spcPts val="19030"/>
              </a:lnSpc>
            </a:pPr>
            <a:r>
              <a:rPr lang="en-US" sz="17300">
                <a:solidFill>
                  <a:srgbClr val="000000"/>
                </a:solidFill>
                <a:latin typeface="Fredoka"/>
                <a:ea typeface="Fredoka"/>
                <a:cs typeface="Fredoka"/>
                <a:sym typeface="Fredoka"/>
              </a:rPr>
              <a:t>ar dheis</a:t>
            </a:r>
          </a:p>
        </p:txBody>
      </p:sp>
      <p:sp>
        <p:nvSpPr>
          <p:cNvPr name="Freeform 10" id="10"/>
          <p:cNvSpPr/>
          <p:nvPr/>
        </p:nvSpPr>
        <p:spPr>
          <a:xfrm flipH="false" flipV="false" rot="-5400000">
            <a:off x="2529561" y="5943203"/>
            <a:ext cx="3460308" cy="3460308"/>
          </a:xfrm>
          <a:custGeom>
            <a:avLst/>
            <a:gdLst/>
            <a:ahLst/>
            <a:cxnLst/>
            <a:rect r="r" b="b" t="t" l="l"/>
            <a:pathLst>
              <a:path h="3460308" w="3460308">
                <a:moveTo>
                  <a:pt x="0" y="0"/>
                </a:moveTo>
                <a:lnTo>
                  <a:pt x="3460308" y="0"/>
                </a:lnTo>
                <a:lnTo>
                  <a:pt x="3460308" y="3460308"/>
                </a:lnTo>
                <a:lnTo>
                  <a:pt x="0" y="34603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2863007" y="6432830"/>
            <a:ext cx="15217996" cy="2455948"/>
          </a:xfrm>
          <a:prstGeom prst="rect">
            <a:avLst/>
          </a:prstGeom>
        </p:spPr>
        <p:txBody>
          <a:bodyPr anchor="t" rtlCol="false" tIns="0" lIns="0" bIns="0" rIns="0">
            <a:spAutoFit/>
          </a:bodyPr>
          <a:lstStyle/>
          <a:p>
            <a:pPr algn="ctr">
              <a:lnSpc>
                <a:spcPts val="18992"/>
              </a:lnSpc>
            </a:pPr>
            <a:r>
              <a:rPr lang="en-US" sz="17265">
                <a:solidFill>
                  <a:srgbClr val="000000"/>
                </a:solidFill>
                <a:latin typeface="Fredoka"/>
                <a:ea typeface="Fredoka"/>
                <a:cs typeface="Fredoka"/>
                <a:sym typeface="Fredoka"/>
              </a:rPr>
              <a:t>ar chlé</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5400000">
            <a:off x="2959627" y="-613497"/>
            <a:ext cx="21669243" cy="10218031"/>
            <a:chOff x="0" y="0"/>
            <a:chExt cx="5707126" cy="2691169"/>
          </a:xfrm>
        </p:grpSpPr>
        <p:sp>
          <p:nvSpPr>
            <p:cNvPr name="Freeform 3" id="3"/>
            <p:cNvSpPr/>
            <p:nvPr/>
          </p:nvSpPr>
          <p:spPr>
            <a:xfrm flipH="false" flipV="false" rot="0">
              <a:off x="0" y="0"/>
              <a:ext cx="5707126" cy="2691169"/>
            </a:xfrm>
            <a:custGeom>
              <a:avLst/>
              <a:gdLst/>
              <a:ahLst/>
              <a:cxnLst/>
              <a:rect r="r" b="b" t="t" l="l"/>
              <a:pathLst>
                <a:path h="2691169" w="5707126">
                  <a:moveTo>
                    <a:pt x="18221" y="0"/>
                  </a:moveTo>
                  <a:lnTo>
                    <a:pt x="5688905" y="0"/>
                  </a:lnTo>
                  <a:cubicBezTo>
                    <a:pt x="5693737" y="0"/>
                    <a:pt x="5698372" y="1920"/>
                    <a:pt x="5701789" y="5337"/>
                  </a:cubicBezTo>
                  <a:cubicBezTo>
                    <a:pt x="5705206" y="8754"/>
                    <a:pt x="5707126" y="13389"/>
                    <a:pt x="5707126" y="18221"/>
                  </a:cubicBezTo>
                  <a:lnTo>
                    <a:pt x="5707126" y="2672948"/>
                  </a:lnTo>
                  <a:cubicBezTo>
                    <a:pt x="5707126" y="2677780"/>
                    <a:pt x="5705206" y="2682415"/>
                    <a:pt x="5701789" y="2685832"/>
                  </a:cubicBezTo>
                  <a:cubicBezTo>
                    <a:pt x="5698372" y="2689249"/>
                    <a:pt x="5693737" y="2691169"/>
                    <a:pt x="5688905" y="2691169"/>
                  </a:cubicBezTo>
                  <a:lnTo>
                    <a:pt x="18221" y="2691169"/>
                  </a:lnTo>
                  <a:cubicBezTo>
                    <a:pt x="13389" y="2691169"/>
                    <a:pt x="8754" y="2689249"/>
                    <a:pt x="5337" y="2685832"/>
                  </a:cubicBezTo>
                  <a:cubicBezTo>
                    <a:pt x="1920" y="2682415"/>
                    <a:pt x="0" y="2677780"/>
                    <a:pt x="0" y="2672948"/>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273879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99931" y="524693"/>
            <a:ext cx="11087820" cy="7941651"/>
          </a:xfrm>
          <a:custGeom>
            <a:avLst/>
            <a:gdLst/>
            <a:ahLst/>
            <a:cxnLst/>
            <a:rect r="r" b="b" t="t" l="l"/>
            <a:pathLst>
              <a:path h="7941651" w="11087820">
                <a:moveTo>
                  <a:pt x="0" y="0"/>
                </a:moveTo>
                <a:lnTo>
                  <a:pt x="11087820" y="0"/>
                </a:lnTo>
                <a:lnTo>
                  <a:pt x="11087820" y="7941651"/>
                </a:lnTo>
                <a:lnTo>
                  <a:pt x="0" y="7941651"/>
                </a:lnTo>
                <a:lnTo>
                  <a:pt x="0" y="0"/>
                </a:lnTo>
                <a:close/>
              </a:path>
            </a:pathLst>
          </a:custGeom>
          <a:blipFill>
            <a:blip r:embed="rId2"/>
            <a:stretch>
              <a:fillRect l="0" t="0" r="0" b="0"/>
            </a:stretch>
          </a:blipFill>
        </p:spPr>
      </p:sp>
      <p:sp>
        <p:nvSpPr>
          <p:cNvPr name="Freeform 6" id="6"/>
          <p:cNvSpPr/>
          <p:nvPr/>
        </p:nvSpPr>
        <p:spPr>
          <a:xfrm flipH="false" flipV="false" rot="0">
            <a:off x="11846972" y="276027"/>
            <a:ext cx="5721245" cy="4383904"/>
          </a:xfrm>
          <a:custGeom>
            <a:avLst/>
            <a:gdLst/>
            <a:ahLst/>
            <a:cxnLst/>
            <a:rect r="r" b="b" t="t" l="l"/>
            <a:pathLst>
              <a:path h="4383904" w="5721245">
                <a:moveTo>
                  <a:pt x="0" y="0"/>
                </a:moveTo>
                <a:lnTo>
                  <a:pt x="5721244" y="0"/>
                </a:lnTo>
                <a:lnTo>
                  <a:pt x="5721244" y="4383904"/>
                </a:lnTo>
                <a:lnTo>
                  <a:pt x="0" y="43839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4707594" y="8260751"/>
            <a:ext cx="3401790" cy="1799856"/>
          </a:xfrm>
          <a:custGeom>
            <a:avLst/>
            <a:gdLst/>
            <a:ahLst/>
            <a:cxnLst/>
            <a:rect r="r" b="b" t="t" l="l"/>
            <a:pathLst>
              <a:path h="1799856" w="3401790">
                <a:moveTo>
                  <a:pt x="0" y="0"/>
                </a:moveTo>
                <a:lnTo>
                  <a:pt x="3401790" y="0"/>
                </a:lnTo>
                <a:lnTo>
                  <a:pt x="3401790" y="1799856"/>
                </a:lnTo>
                <a:lnTo>
                  <a:pt x="0" y="17998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715812" y="1826296"/>
            <a:ext cx="9198226" cy="5939155"/>
          </a:xfrm>
          <a:prstGeom prst="rect">
            <a:avLst/>
          </a:prstGeom>
        </p:spPr>
        <p:txBody>
          <a:bodyPr anchor="t" rtlCol="false" tIns="0" lIns="0" bIns="0" rIns="0">
            <a:spAutoFit/>
          </a:bodyPr>
          <a:lstStyle/>
          <a:p>
            <a:pPr algn="ctr">
              <a:lnSpc>
                <a:spcPts val="3920"/>
              </a:lnSpc>
            </a:pPr>
            <a:r>
              <a:rPr lang="en-US" sz="2800">
                <a:solidFill>
                  <a:srgbClr val="000000"/>
                </a:solidFill>
                <a:latin typeface="KG Primary Penmanship"/>
                <a:ea typeface="KG Primary Penmanship"/>
                <a:cs typeface="KG Primary Penmanship"/>
                <a:sym typeface="KG Primary Penmanship"/>
              </a:rPr>
              <a:t>Céim 3: Leag amach cón/spota dearg ar chlé agus cón/spota gorm ar dheis. Léirigh agus abair “Dearg ….. rithigí ar chlé”, “Gorm … rithigí ar dheis”. Abair “dearg – rithigí”. Féach an leanann na páistí an treoir. Is féidir na trí dhath eile a úsáid – oráiste, buí agus glas. Freisin, is féidir spota oráiste a chur chun tosaigh agus a rá le mím “Oráiste – Rithigí chun tosaigh”. </a:t>
            </a:r>
          </a:p>
          <a:p>
            <a:pPr algn="ctr">
              <a:lnSpc>
                <a:spcPts val="3920"/>
              </a:lnSpc>
            </a:pPr>
          </a:p>
          <a:p>
            <a:pPr algn="ctr">
              <a:lnSpc>
                <a:spcPts val="3920"/>
              </a:lnSpc>
            </a:pPr>
            <a:r>
              <a:rPr lang="en-US" sz="2800">
                <a:solidFill>
                  <a:srgbClr val="000000"/>
                </a:solidFill>
                <a:latin typeface="KG Primary Penmanship"/>
                <a:ea typeface="KG Primary Penmanship"/>
                <a:cs typeface="KG Primary Penmanship"/>
                <a:sym typeface="KG Primary Penmanship"/>
              </a:rPr>
              <a:t>Forbairt/Difreálú: Cuir na spotaí in áiteanna difriúla san halla m.sh. barr, bun, lár agus cúinní an halla. Cuir ceist le mím. “An féidir leat rith go dtí an spota dearg?” Déan an gníomh agus abair “Is féidir liom. Tá mé ag rith.” Spreag na páistí chun rith go dtí an spota dearg agus lorg athrá. Cuir ceist eile “An féidir leat siúl go dtí an spota gorm?” Déan mím agus abair “Is féidir liom. Tá mé ag siúl.” Lean ar aghaidh le ceisteanna, mím, gníomh agus athrá mar seo. </a:t>
            </a:r>
          </a:p>
        </p:txBody>
      </p:sp>
      <p:sp>
        <p:nvSpPr>
          <p:cNvPr name="TextBox 9" id="9"/>
          <p:cNvSpPr txBox="true"/>
          <p:nvPr/>
        </p:nvSpPr>
        <p:spPr>
          <a:xfrm rot="0">
            <a:off x="12022569" y="1160614"/>
            <a:ext cx="5370049" cy="2121537"/>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“Dearg - Rithigí ar chlé”</a:t>
            </a:r>
          </a:p>
        </p:txBody>
      </p:sp>
      <p:sp>
        <p:nvSpPr>
          <p:cNvPr name="Freeform 10" id="10"/>
          <p:cNvSpPr/>
          <p:nvPr/>
        </p:nvSpPr>
        <p:spPr>
          <a:xfrm flipH="false" flipV="false" rot="0">
            <a:off x="0" y="8487144"/>
            <a:ext cx="3401790" cy="1799856"/>
          </a:xfrm>
          <a:custGeom>
            <a:avLst/>
            <a:gdLst/>
            <a:ahLst/>
            <a:cxnLst/>
            <a:rect r="r" b="b" t="t" l="l"/>
            <a:pathLst>
              <a:path h="1799856" w="3401790">
                <a:moveTo>
                  <a:pt x="0" y="0"/>
                </a:moveTo>
                <a:lnTo>
                  <a:pt x="3401790" y="0"/>
                </a:lnTo>
                <a:lnTo>
                  <a:pt x="3401790" y="1799856"/>
                </a:lnTo>
                <a:lnTo>
                  <a:pt x="0" y="179985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2895089" y="833271"/>
            <a:ext cx="4448026" cy="797562"/>
          </a:xfrm>
          <a:prstGeom prst="rect">
            <a:avLst/>
          </a:prstGeom>
        </p:spPr>
        <p:txBody>
          <a:bodyPr anchor="t" rtlCol="false" tIns="0" lIns="0" bIns="0" rIns="0">
            <a:spAutoFit/>
          </a:bodyPr>
          <a:lstStyle/>
          <a:p>
            <a:pPr algn="ctr">
              <a:lnSpc>
                <a:spcPts val="6439"/>
              </a:lnSpc>
              <a:spcBef>
                <a:spcPct val="0"/>
              </a:spcBef>
            </a:pPr>
            <a:r>
              <a:rPr lang="en-US" sz="4599">
                <a:solidFill>
                  <a:srgbClr val="000000"/>
                </a:solidFill>
                <a:latin typeface="KG Primary Penmanship"/>
                <a:ea typeface="KG Primary Penmanship"/>
                <a:cs typeface="KG Primary Penmanship"/>
                <a:sym typeface="KG Primary Penmanship"/>
              </a:rPr>
              <a:t>Cluiche Teanga: Céim 3</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11431440" y="436315"/>
            <a:ext cx="7074485" cy="5420824"/>
          </a:xfrm>
          <a:custGeom>
            <a:avLst/>
            <a:gdLst/>
            <a:ahLst/>
            <a:cxnLst/>
            <a:rect r="r" b="b" t="t" l="l"/>
            <a:pathLst>
              <a:path h="5420824" w="7074485">
                <a:moveTo>
                  <a:pt x="0" y="0"/>
                </a:moveTo>
                <a:lnTo>
                  <a:pt x="7074486" y="0"/>
                </a:lnTo>
                <a:lnTo>
                  <a:pt x="7074486" y="5420824"/>
                </a:lnTo>
                <a:lnTo>
                  <a:pt x="0" y="5420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7853" y="1388504"/>
            <a:ext cx="11087820" cy="7941651"/>
          </a:xfrm>
          <a:custGeom>
            <a:avLst/>
            <a:gdLst/>
            <a:ahLst/>
            <a:cxnLst/>
            <a:rect r="r" b="b" t="t" l="l"/>
            <a:pathLst>
              <a:path h="7941651" w="11087820">
                <a:moveTo>
                  <a:pt x="0" y="0"/>
                </a:moveTo>
                <a:lnTo>
                  <a:pt x="11087821" y="0"/>
                </a:lnTo>
                <a:lnTo>
                  <a:pt x="11087821" y="7941651"/>
                </a:lnTo>
                <a:lnTo>
                  <a:pt x="0" y="7941651"/>
                </a:lnTo>
                <a:lnTo>
                  <a:pt x="0" y="0"/>
                </a:lnTo>
                <a:close/>
              </a:path>
            </a:pathLst>
          </a:custGeom>
          <a:blipFill>
            <a:blip r:embed="rId4"/>
            <a:stretch>
              <a:fillRect l="0" t="0" r="0" b="0"/>
            </a:stretch>
          </a:blipFill>
        </p:spPr>
      </p:sp>
      <p:sp>
        <p:nvSpPr>
          <p:cNvPr name="Freeform 4" id="4"/>
          <p:cNvSpPr/>
          <p:nvPr/>
        </p:nvSpPr>
        <p:spPr>
          <a:xfrm flipH="false" flipV="false" rot="0">
            <a:off x="13806002" y="7707564"/>
            <a:ext cx="1349375" cy="1373471"/>
          </a:xfrm>
          <a:custGeom>
            <a:avLst/>
            <a:gdLst/>
            <a:ahLst/>
            <a:cxnLst/>
            <a:rect r="r" b="b" t="t" l="l"/>
            <a:pathLst>
              <a:path h="1373471" w="1349375">
                <a:moveTo>
                  <a:pt x="0" y="0"/>
                </a:moveTo>
                <a:lnTo>
                  <a:pt x="1349375" y="0"/>
                </a:lnTo>
                <a:lnTo>
                  <a:pt x="1349375" y="1373471"/>
                </a:lnTo>
                <a:lnTo>
                  <a:pt x="0" y="1373471"/>
                </a:lnTo>
                <a:lnTo>
                  <a:pt x="0" y="0"/>
                </a:lnTo>
                <a:close/>
              </a:path>
            </a:pathLst>
          </a:custGeom>
          <a:blipFill>
            <a:blip r:embed="rId5"/>
            <a:stretch>
              <a:fillRect l="0" t="0" r="0" b="0"/>
            </a:stretch>
          </a:blipFill>
        </p:spPr>
      </p:sp>
      <p:sp>
        <p:nvSpPr>
          <p:cNvPr name="Freeform 5" id="5"/>
          <p:cNvSpPr/>
          <p:nvPr/>
        </p:nvSpPr>
        <p:spPr>
          <a:xfrm flipH="false" flipV="false" rot="0">
            <a:off x="14480690" y="7794002"/>
            <a:ext cx="3401790" cy="1799856"/>
          </a:xfrm>
          <a:custGeom>
            <a:avLst/>
            <a:gdLst/>
            <a:ahLst/>
            <a:cxnLst/>
            <a:rect r="r" b="b" t="t" l="l"/>
            <a:pathLst>
              <a:path h="1799856" w="3401790">
                <a:moveTo>
                  <a:pt x="0" y="0"/>
                </a:moveTo>
                <a:lnTo>
                  <a:pt x="3401790" y="0"/>
                </a:lnTo>
                <a:lnTo>
                  <a:pt x="3401790" y="1799856"/>
                </a:lnTo>
                <a:lnTo>
                  <a:pt x="0" y="17998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2022569" y="1208239"/>
            <a:ext cx="5441022" cy="3216599"/>
          </a:xfrm>
          <a:prstGeom prst="rect">
            <a:avLst/>
          </a:prstGeom>
        </p:spPr>
        <p:txBody>
          <a:bodyPr anchor="t" rtlCol="false" tIns="0" lIns="0" bIns="0" rIns="0">
            <a:spAutoFit/>
          </a:bodyPr>
          <a:lstStyle/>
          <a:p>
            <a:pPr algn="ctr">
              <a:lnSpc>
                <a:spcPts val="5106"/>
              </a:lnSpc>
            </a:pPr>
            <a:r>
              <a:rPr lang="en-US" sz="3647">
                <a:solidFill>
                  <a:srgbClr val="000000"/>
                </a:solidFill>
                <a:latin typeface="KG Primary Penmanship"/>
                <a:ea typeface="KG Primary Penmanship"/>
                <a:cs typeface="KG Primary Penmanship"/>
                <a:sym typeface="KG Primary Penmanship"/>
              </a:rPr>
              <a:t>Cad í seo? Is cearc í agus tá crián ann freisin. Féachfaidh mé ar mo chárta rialúcháin agus cá bhfuil an chearc anseo? Ó féach, tá sé agam, agus tá bosca anseo faoi.</a:t>
            </a:r>
          </a:p>
        </p:txBody>
      </p:sp>
      <p:grpSp>
        <p:nvGrpSpPr>
          <p:cNvPr name="Group 7" id="7"/>
          <p:cNvGrpSpPr/>
          <p:nvPr/>
        </p:nvGrpSpPr>
        <p:grpSpPr>
          <a:xfrm rot="0">
            <a:off x="12671026" y="8394300"/>
            <a:ext cx="2269952" cy="1728001"/>
            <a:chOff x="0" y="0"/>
            <a:chExt cx="3026603" cy="2304001"/>
          </a:xfrm>
        </p:grpSpPr>
        <p:sp>
          <p:nvSpPr>
            <p:cNvPr name="Freeform 8" id="8"/>
            <p:cNvSpPr/>
            <p:nvPr/>
          </p:nvSpPr>
          <p:spPr>
            <a:xfrm flipH="false" flipV="false" rot="0">
              <a:off x="0" y="0"/>
              <a:ext cx="3026603" cy="2304001"/>
            </a:xfrm>
            <a:custGeom>
              <a:avLst/>
              <a:gdLst/>
              <a:ahLst/>
              <a:cxnLst/>
              <a:rect r="r" b="b" t="t" l="l"/>
              <a:pathLst>
                <a:path h="2304001" w="3026603">
                  <a:moveTo>
                    <a:pt x="0" y="0"/>
                  </a:moveTo>
                  <a:lnTo>
                    <a:pt x="3026603" y="0"/>
                  </a:lnTo>
                  <a:lnTo>
                    <a:pt x="3026603" y="2304001"/>
                  </a:lnTo>
                  <a:lnTo>
                    <a:pt x="0" y="2304001"/>
                  </a:lnTo>
                  <a:lnTo>
                    <a:pt x="0" y="0"/>
                  </a:lnTo>
                  <a:close/>
                </a:path>
              </a:pathLst>
            </a:custGeom>
            <a:blipFill>
              <a:blip r:embed="rId8"/>
              <a:stretch>
                <a:fillRect l="0" t="0" r="0" b="0"/>
              </a:stretch>
            </a:blipFill>
          </p:spPr>
        </p:sp>
        <p:sp>
          <p:nvSpPr>
            <p:cNvPr name="TextBox 9" id="9"/>
            <p:cNvSpPr txBox="true"/>
            <p:nvPr/>
          </p:nvSpPr>
          <p:spPr>
            <a:xfrm rot="1637393">
              <a:off x="893658" y="838771"/>
              <a:ext cx="1105335" cy="277853"/>
            </a:xfrm>
            <a:prstGeom prst="rect">
              <a:avLst/>
            </a:prstGeom>
          </p:spPr>
          <p:txBody>
            <a:bodyPr anchor="t" rtlCol="false" tIns="0" lIns="0" bIns="0" rIns="0">
              <a:spAutoFit/>
            </a:bodyPr>
            <a:lstStyle/>
            <a:p>
              <a:pPr algn="ctr">
                <a:lnSpc>
                  <a:spcPts val="1726"/>
                </a:lnSpc>
              </a:pPr>
              <a:r>
                <a:rPr lang="en-US" sz="1233" spc="80">
                  <a:solidFill>
                    <a:srgbClr val="EF5923"/>
                  </a:solidFill>
                  <a:latin typeface="Bobby Jones"/>
                  <a:ea typeface="Bobby Jones"/>
                  <a:cs typeface="Bobby Jones"/>
                  <a:sym typeface="Bobby Jones"/>
                </a:rPr>
                <a:t>oráiste</a:t>
              </a:r>
            </a:p>
          </p:txBody>
        </p:sp>
      </p:grpSp>
      <p:sp>
        <p:nvSpPr>
          <p:cNvPr name="TextBox 10" id="10"/>
          <p:cNvSpPr txBox="true"/>
          <p:nvPr/>
        </p:nvSpPr>
        <p:spPr>
          <a:xfrm rot="0">
            <a:off x="70138" y="168667"/>
            <a:ext cx="11361302" cy="1219837"/>
          </a:xfrm>
          <a:prstGeom prst="rect">
            <a:avLst/>
          </a:prstGeom>
        </p:spPr>
        <p:txBody>
          <a:bodyPr anchor="t" rtlCol="false" tIns="0" lIns="0" bIns="0" rIns="0">
            <a:spAutoFit/>
          </a:bodyPr>
          <a:lstStyle/>
          <a:p>
            <a:pPr algn="ctr">
              <a:lnSpc>
                <a:spcPts val="9939"/>
              </a:lnSpc>
            </a:pPr>
            <a:r>
              <a:rPr lang="en-US" sz="7099">
                <a:solidFill>
                  <a:srgbClr val="000000"/>
                </a:solidFill>
                <a:latin typeface="KG Primary Penmanship"/>
                <a:ea typeface="KG Primary Penmanship"/>
                <a:cs typeface="KG Primary Penmanship"/>
                <a:sym typeface="KG Primary Penmanship"/>
              </a:rPr>
              <a:t>An Gníomhaíocht Treodóireachta</a:t>
            </a:r>
          </a:p>
        </p:txBody>
      </p:sp>
      <p:sp>
        <p:nvSpPr>
          <p:cNvPr name="Freeform 11" id="11"/>
          <p:cNvSpPr/>
          <p:nvPr/>
        </p:nvSpPr>
        <p:spPr>
          <a:xfrm flipH="false" flipV="false" rot="0">
            <a:off x="10772533" y="9593858"/>
            <a:ext cx="3401790" cy="1799856"/>
          </a:xfrm>
          <a:custGeom>
            <a:avLst/>
            <a:gdLst/>
            <a:ahLst/>
            <a:cxnLst/>
            <a:rect r="r" b="b" t="t" l="l"/>
            <a:pathLst>
              <a:path h="1799856" w="3401790">
                <a:moveTo>
                  <a:pt x="0" y="0"/>
                </a:moveTo>
                <a:lnTo>
                  <a:pt x="3401790" y="0"/>
                </a:lnTo>
                <a:lnTo>
                  <a:pt x="3401790" y="1799856"/>
                </a:lnTo>
                <a:lnTo>
                  <a:pt x="0" y="179985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6310513" y="9081035"/>
            <a:ext cx="3401790" cy="1799856"/>
          </a:xfrm>
          <a:custGeom>
            <a:avLst/>
            <a:gdLst/>
            <a:ahLst/>
            <a:cxnLst/>
            <a:rect r="r" b="b" t="t" l="l"/>
            <a:pathLst>
              <a:path h="1799856" w="3401790">
                <a:moveTo>
                  <a:pt x="0" y="0"/>
                </a:moveTo>
                <a:lnTo>
                  <a:pt x="3401790" y="0"/>
                </a:lnTo>
                <a:lnTo>
                  <a:pt x="3401790" y="1799856"/>
                </a:lnTo>
                <a:lnTo>
                  <a:pt x="0" y="17998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2199973" y="8322444"/>
            <a:ext cx="3401790" cy="1799856"/>
          </a:xfrm>
          <a:custGeom>
            <a:avLst/>
            <a:gdLst/>
            <a:ahLst/>
            <a:cxnLst/>
            <a:rect r="r" b="b" t="t" l="l"/>
            <a:pathLst>
              <a:path h="1799856" w="3401790">
                <a:moveTo>
                  <a:pt x="0" y="0"/>
                </a:moveTo>
                <a:lnTo>
                  <a:pt x="3401791" y="0"/>
                </a:lnTo>
                <a:lnTo>
                  <a:pt x="3401791" y="1799856"/>
                </a:lnTo>
                <a:lnTo>
                  <a:pt x="0" y="179985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506617" y="9081035"/>
            <a:ext cx="3401790" cy="1799856"/>
          </a:xfrm>
          <a:custGeom>
            <a:avLst/>
            <a:gdLst/>
            <a:ahLst/>
            <a:cxnLst/>
            <a:rect r="r" b="b" t="t" l="l"/>
            <a:pathLst>
              <a:path h="1799856" w="3401790">
                <a:moveTo>
                  <a:pt x="0" y="0"/>
                </a:moveTo>
                <a:lnTo>
                  <a:pt x="3401790" y="0"/>
                </a:lnTo>
                <a:lnTo>
                  <a:pt x="3401790" y="1799856"/>
                </a:lnTo>
                <a:lnTo>
                  <a:pt x="0" y="17998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388348" y="1425098"/>
            <a:ext cx="10384185" cy="7016750"/>
          </a:xfrm>
          <a:prstGeom prst="rect">
            <a:avLst/>
          </a:prstGeom>
        </p:spPr>
        <p:txBody>
          <a:bodyPr anchor="t" rtlCol="false" tIns="0" lIns="0" bIns="0" rIns="0">
            <a:spAutoFit/>
          </a:bodyPr>
          <a:lstStyle/>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Cuir na páistí ina suí ag an túsphointe arís agus roinn an seomra ina dhá leath, ag baint úsáid as cóin nó pónaireáin. </a:t>
            </a:r>
          </a:p>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Cuir cúig chón amach i ngach leath agus spás idir eatarthu. Cuir criáin  in aice le gach cóin – trí chrián de dhath áirithe m.sh. gorm don mhadra. Cuir pictiúr d'ainmhí i bhfolach faoi gach cón.</a:t>
            </a:r>
          </a:p>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Déan cinnte go bhfuil an t-ainmhí ceart faoin gcón ceart m.sh. má tá an bosca </a:t>
            </a:r>
          </a:p>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faoin madra ar do phríomhchárta gorm, bí cinnte go gcuireann tú an madra faoin gcón ina </a:t>
            </a:r>
          </a:p>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bhfuil na criáin ghorma in aice leis. Cuir na páistí ina suí ag an túsphointe agus an múinteoir</a:t>
            </a:r>
          </a:p>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 ag míniú agus ag léiriú na gníomhaíochta nua seo. </a:t>
            </a:r>
          </a:p>
          <a:p>
            <a:pPr algn="l">
              <a:lnSpc>
                <a:spcPts val="2939"/>
              </a:lnSpc>
              <a:spcBef>
                <a:spcPct val="0"/>
              </a:spcBef>
            </a:pPr>
          </a:p>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Taispeáin na cártaí rialúcháin do na páistí. Taispeáin an póstaeir den chárta rialúcháin don rang. Léirigh na pictiúir do na páistí agus labhair fúthu. Ainmnigh na hainmhithe. Siúil chuig an chéad chón. Léirigh do na páistí conas breathnú faoin gcón agus an t-ainmhí a aimsiú. Anois taispeáin an pictiúr den ainmhí céanna ar an gcárta rialúcháin agus taispeáin an bosca folamh faoi. </a:t>
            </a:r>
          </a:p>
          <a:p>
            <a:pPr algn="l">
              <a:lnSpc>
                <a:spcPts val="2939"/>
              </a:lnSpc>
              <a:spcBef>
                <a:spcPct val="0"/>
              </a:spcBef>
            </a:pPr>
          </a:p>
          <a:p>
            <a:pPr algn="l">
              <a:lnSpc>
                <a:spcPts val="2939"/>
              </a:lnSpc>
              <a:spcBef>
                <a:spcPct val="0"/>
              </a:spcBef>
            </a:pPr>
            <a:r>
              <a:rPr lang="en-US" sz="2099">
                <a:solidFill>
                  <a:srgbClr val="000000"/>
                </a:solidFill>
                <a:latin typeface="KG Primary Penmanship"/>
                <a:ea typeface="KG Primary Penmanship"/>
                <a:cs typeface="KG Primary Penmanship"/>
                <a:sym typeface="KG Primary Penmanship"/>
              </a:rPr>
              <a:t>Léirigh do na páistí conas an bosca sin a dhathú leis an gcrián agus conas an crián a chur ar ais ar an gcón. Déan na treoracha a léiriú arís agus arís eile go dtí go bhfuil tuiscint ag na páistí. Cuir na páistí ag obair i mbeirteanna le leath den rang ag obair ar gach taobh. Tabhair cárta rialúcháin do gach páiste. Abair leo dul chuig gach cón ceann ar cheann agus na boscaí cearta a dhathú ar na cártaí rialúcháin. Abair leo dul ar ais go dtí an túsphointe nuair atá siad críochnaithe. Moltar gníomhaíocht eile a bheith ar fáil ag an túsphointe dóibh siúd a chríochnaíonn go luath.</a:t>
            </a:r>
          </a:p>
          <a:p>
            <a:pPr algn="ctr">
              <a:lnSpc>
                <a:spcPts val="2659"/>
              </a:lnSpc>
              <a:spcBef>
                <a:spcPct val="0"/>
              </a:spcBef>
            </a:pPr>
          </a:p>
        </p:txBody>
      </p:sp>
      <p:sp>
        <p:nvSpPr>
          <p:cNvPr name="Freeform 16" id="16"/>
          <p:cNvSpPr/>
          <p:nvPr/>
        </p:nvSpPr>
        <p:spPr>
          <a:xfrm flipH="false" flipV="false" rot="0">
            <a:off x="8429461" y="2171525"/>
            <a:ext cx="2565684" cy="1366227"/>
          </a:xfrm>
          <a:custGeom>
            <a:avLst/>
            <a:gdLst/>
            <a:ahLst/>
            <a:cxnLst/>
            <a:rect r="r" b="b" t="t" l="l"/>
            <a:pathLst>
              <a:path h="1366227" w="2565684">
                <a:moveTo>
                  <a:pt x="0" y="0"/>
                </a:moveTo>
                <a:lnTo>
                  <a:pt x="2565684" y="0"/>
                </a:lnTo>
                <a:lnTo>
                  <a:pt x="2565684" y="1366227"/>
                </a:lnTo>
                <a:lnTo>
                  <a:pt x="0" y="1366227"/>
                </a:lnTo>
                <a:lnTo>
                  <a:pt x="0" y="0"/>
                </a:lnTo>
                <a:close/>
              </a:path>
            </a:pathLst>
          </a:custGeom>
          <a:blipFill>
            <a:blip r:embed="rId1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3189747" y="4045665"/>
            <a:ext cx="12482670" cy="6241335"/>
          </a:xfrm>
          <a:custGeom>
            <a:avLst/>
            <a:gdLst/>
            <a:ahLst/>
            <a:cxnLst/>
            <a:rect r="r" b="b" t="t" l="l"/>
            <a:pathLst>
              <a:path h="6241335" w="12482670">
                <a:moveTo>
                  <a:pt x="0" y="0"/>
                </a:moveTo>
                <a:lnTo>
                  <a:pt x="12482670" y="0"/>
                </a:lnTo>
                <a:lnTo>
                  <a:pt x="12482670" y="6241335"/>
                </a:lnTo>
                <a:lnTo>
                  <a:pt x="0" y="62413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50132" y="1028700"/>
            <a:ext cx="7315200" cy="3737402"/>
          </a:xfrm>
          <a:custGeom>
            <a:avLst/>
            <a:gdLst/>
            <a:ahLst/>
            <a:cxnLst/>
            <a:rect r="r" b="b" t="t" l="l"/>
            <a:pathLst>
              <a:path h="3737402" w="7315200">
                <a:moveTo>
                  <a:pt x="0" y="0"/>
                </a:moveTo>
                <a:lnTo>
                  <a:pt x="7315200" y="0"/>
                </a:lnTo>
                <a:lnTo>
                  <a:pt x="7315200" y="3737402"/>
                </a:lnTo>
                <a:lnTo>
                  <a:pt x="0" y="37374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043914" y="1028700"/>
            <a:ext cx="7315200" cy="3737402"/>
          </a:xfrm>
          <a:custGeom>
            <a:avLst/>
            <a:gdLst/>
            <a:ahLst/>
            <a:cxnLst/>
            <a:rect r="r" b="b" t="t" l="l"/>
            <a:pathLst>
              <a:path h="3737402" w="7315200">
                <a:moveTo>
                  <a:pt x="0" y="0"/>
                </a:moveTo>
                <a:lnTo>
                  <a:pt x="7315200" y="0"/>
                </a:lnTo>
                <a:lnTo>
                  <a:pt x="7315200" y="3737402"/>
                </a:lnTo>
                <a:lnTo>
                  <a:pt x="0" y="37374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0" y="164951"/>
            <a:ext cx="17370465" cy="608965"/>
          </a:xfrm>
          <a:prstGeom prst="rect">
            <a:avLst/>
          </a:prstGeom>
        </p:spPr>
        <p:txBody>
          <a:bodyPr anchor="t" rtlCol="false" tIns="0" lIns="0" bIns="0" rIns="0">
            <a:spAutoFit/>
          </a:bodyPr>
          <a:lstStyle/>
          <a:p>
            <a:pPr algn="ctr">
              <a:lnSpc>
                <a:spcPts val="4759"/>
              </a:lnSpc>
            </a:pPr>
            <a:r>
              <a:rPr lang="en-US" sz="3399" b="true">
                <a:solidFill>
                  <a:srgbClr val="17130F"/>
                </a:solidFill>
                <a:latin typeface="Childos Arabic Bold"/>
                <a:ea typeface="Childos Arabic Bold"/>
                <a:cs typeface="Childos Arabic Bold"/>
                <a:sym typeface="Childos Arabic Bold"/>
              </a:rPr>
              <a:t>Le Múineadh: Dathanna </a:t>
            </a:r>
          </a:p>
        </p:txBody>
      </p:sp>
      <p:sp>
        <p:nvSpPr>
          <p:cNvPr name="TextBox 6" id="6"/>
          <p:cNvSpPr txBox="true"/>
          <p:nvPr/>
        </p:nvSpPr>
        <p:spPr>
          <a:xfrm rot="0">
            <a:off x="8190461" y="3803039"/>
            <a:ext cx="2130363" cy="1157547"/>
          </a:xfrm>
          <a:prstGeom prst="rect">
            <a:avLst/>
          </a:prstGeom>
        </p:spPr>
        <p:txBody>
          <a:bodyPr anchor="t" rtlCol="false" tIns="0" lIns="0" bIns="0" rIns="0">
            <a:spAutoFit/>
          </a:bodyPr>
          <a:lstStyle/>
          <a:p>
            <a:pPr algn="ctr">
              <a:lnSpc>
                <a:spcPts val="7364"/>
              </a:lnSpc>
              <a:spcBef>
                <a:spcPct val="0"/>
              </a:spcBef>
            </a:pPr>
            <a:r>
              <a:rPr lang="en-US" sz="5260">
                <a:solidFill>
                  <a:srgbClr val="17130F"/>
                </a:solidFill>
                <a:latin typeface="Canva Sans"/>
                <a:ea typeface="Canva Sans"/>
                <a:cs typeface="Canva Sans"/>
                <a:sym typeface="Canva Sans"/>
              </a:rPr>
              <a:t>dearg</a:t>
            </a:r>
          </a:p>
        </p:txBody>
      </p:sp>
      <p:sp>
        <p:nvSpPr>
          <p:cNvPr name="TextBox 7" id="7"/>
          <p:cNvSpPr txBox="true"/>
          <p:nvPr/>
        </p:nvSpPr>
        <p:spPr>
          <a:xfrm rot="0">
            <a:off x="8641593" y="4768837"/>
            <a:ext cx="1228100" cy="988383"/>
          </a:xfrm>
          <a:prstGeom prst="rect">
            <a:avLst/>
          </a:prstGeom>
        </p:spPr>
        <p:txBody>
          <a:bodyPr anchor="t" rtlCol="false" tIns="0" lIns="0" bIns="0" rIns="0">
            <a:spAutoFit/>
          </a:bodyPr>
          <a:lstStyle/>
          <a:p>
            <a:pPr algn="ctr">
              <a:lnSpc>
                <a:spcPts val="7364"/>
              </a:lnSpc>
              <a:spcBef>
                <a:spcPct val="0"/>
              </a:spcBef>
            </a:pPr>
            <a:r>
              <a:rPr lang="en-US" sz="5260">
                <a:solidFill>
                  <a:srgbClr val="17130F"/>
                </a:solidFill>
                <a:latin typeface="Canva Sans"/>
                <a:ea typeface="Canva Sans"/>
                <a:cs typeface="Canva Sans"/>
                <a:sym typeface="Canva Sans"/>
              </a:rPr>
              <a:t>buí</a:t>
            </a:r>
          </a:p>
        </p:txBody>
      </p:sp>
      <p:sp>
        <p:nvSpPr>
          <p:cNvPr name="TextBox 8" id="8"/>
          <p:cNvSpPr txBox="true"/>
          <p:nvPr/>
        </p:nvSpPr>
        <p:spPr>
          <a:xfrm rot="0">
            <a:off x="8538445" y="5782482"/>
            <a:ext cx="1521675" cy="1031007"/>
          </a:xfrm>
          <a:prstGeom prst="rect">
            <a:avLst/>
          </a:prstGeom>
        </p:spPr>
        <p:txBody>
          <a:bodyPr anchor="t" rtlCol="false" tIns="0" lIns="0" bIns="0" rIns="0">
            <a:spAutoFit/>
          </a:bodyPr>
          <a:lstStyle/>
          <a:p>
            <a:pPr algn="ctr">
              <a:lnSpc>
                <a:spcPts val="7364"/>
              </a:lnSpc>
              <a:spcBef>
                <a:spcPct val="0"/>
              </a:spcBef>
            </a:pPr>
            <a:r>
              <a:rPr lang="en-US" sz="5260">
                <a:solidFill>
                  <a:srgbClr val="17130F"/>
                </a:solidFill>
                <a:latin typeface="Canva Sans"/>
                <a:ea typeface="Canva Sans"/>
                <a:cs typeface="Canva Sans"/>
                <a:sym typeface="Canva Sans"/>
              </a:rPr>
              <a:t>glas</a:t>
            </a:r>
          </a:p>
        </p:txBody>
      </p:sp>
      <p:sp>
        <p:nvSpPr>
          <p:cNvPr name="TextBox 9" id="9"/>
          <p:cNvSpPr txBox="true"/>
          <p:nvPr/>
        </p:nvSpPr>
        <p:spPr>
          <a:xfrm rot="0">
            <a:off x="8538445" y="6718239"/>
            <a:ext cx="1947167" cy="1114506"/>
          </a:xfrm>
          <a:prstGeom prst="rect">
            <a:avLst/>
          </a:prstGeom>
        </p:spPr>
        <p:txBody>
          <a:bodyPr anchor="t" rtlCol="false" tIns="0" lIns="0" bIns="0" rIns="0">
            <a:spAutoFit/>
          </a:bodyPr>
          <a:lstStyle/>
          <a:p>
            <a:pPr algn="ctr">
              <a:lnSpc>
                <a:spcPts val="7364"/>
              </a:lnSpc>
              <a:spcBef>
                <a:spcPct val="0"/>
              </a:spcBef>
            </a:pPr>
            <a:r>
              <a:rPr lang="en-US" sz="5260">
                <a:solidFill>
                  <a:srgbClr val="17130F"/>
                </a:solidFill>
                <a:latin typeface="Canva Sans"/>
                <a:ea typeface="Canva Sans"/>
                <a:cs typeface="Canva Sans"/>
                <a:sym typeface="Canva Sans"/>
              </a:rPr>
              <a:t>gorm</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11846972" y="276027"/>
            <a:ext cx="5721245" cy="4383904"/>
          </a:xfrm>
          <a:custGeom>
            <a:avLst/>
            <a:gdLst/>
            <a:ahLst/>
            <a:cxnLst/>
            <a:rect r="r" b="b" t="t" l="l"/>
            <a:pathLst>
              <a:path h="4383904" w="5721245">
                <a:moveTo>
                  <a:pt x="0" y="0"/>
                </a:moveTo>
                <a:lnTo>
                  <a:pt x="5721244" y="0"/>
                </a:lnTo>
                <a:lnTo>
                  <a:pt x="5721244" y="4383904"/>
                </a:lnTo>
                <a:lnTo>
                  <a:pt x="0" y="43839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800103" y="5361085"/>
            <a:ext cx="9027506" cy="3829045"/>
          </a:xfrm>
          <a:custGeom>
            <a:avLst/>
            <a:gdLst/>
            <a:ahLst/>
            <a:cxnLst/>
            <a:rect r="r" b="b" t="t" l="l"/>
            <a:pathLst>
              <a:path h="3829045" w="9027506">
                <a:moveTo>
                  <a:pt x="0" y="0"/>
                </a:moveTo>
                <a:lnTo>
                  <a:pt x="9027506" y="0"/>
                </a:lnTo>
                <a:lnTo>
                  <a:pt x="9027506" y="3829045"/>
                </a:lnTo>
                <a:lnTo>
                  <a:pt x="0" y="3829045"/>
                </a:lnTo>
                <a:lnTo>
                  <a:pt x="0" y="0"/>
                </a:lnTo>
                <a:close/>
              </a:path>
            </a:pathLst>
          </a:custGeom>
          <a:blipFill>
            <a:blip r:embed="rId4"/>
            <a:stretch>
              <a:fillRect l="0" t="0" r="0" b="0"/>
            </a:stretch>
          </a:blipFill>
        </p:spPr>
      </p:sp>
      <p:sp>
        <p:nvSpPr>
          <p:cNvPr name="TextBox 4" id="4"/>
          <p:cNvSpPr txBox="true"/>
          <p:nvPr/>
        </p:nvSpPr>
        <p:spPr>
          <a:xfrm rot="0">
            <a:off x="12022569" y="1160614"/>
            <a:ext cx="5370049" cy="1045212"/>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Seo mo chárta mór</a:t>
            </a:r>
          </a:p>
        </p:txBody>
      </p:sp>
      <p:sp>
        <p:nvSpPr>
          <p:cNvPr name="Freeform 5" id="5"/>
          <p:cNvSpPr/>
          <p:nvPr/>
        </p:nvSpPr>
        <p:spPr>
          <a:xfrm flipH="false" flipV="false" rot="0">
            <a:off x="633195" y="276027"/>
            <a:ext cx="5721245" cy="4383904"/>
          </a:xfrm>
          <a:custGeom>
            <a:avLst/>
            <a:gdLst/>
            <a:ahLst/>
            <a:cxnLst/>
            <a:rect r="r" b="b" t="t" l="l"/>
            <a:pathLst>
              <a:path h="4383904" w="5721245">
                <a:moveTo>
                  <a:pt x="0" y="0"/>
                </a:moveTo>
                <a:lnTo>
                  <a:pt x="5721245" y="0"/>
                </a:lnTo>
                <a:lnTo>
                  <a:pt x="5721245" y="4383904"/>
                </a:lnTo>
                <a:lnTo>
                  <a:pt x="0" y="43839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808793" y="376485"/>
            <a:ext cx="5370049" cy="3197862"/>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Seo na cártaí rialacháin. Seo do chárta beag.</a:t>
            </a:r>
          </a:p>
        </p:txBody>
      </p:sp>
      <p:sp>
        <p:nvSpPr>
          <p:cNvPr name="Freeform 7" id="7"/>
          <p:cNvSpPr/>
          <p:nvPr/>
        </p:nvSpPr>
        <p:spPr>
          <a:xfrm flipH="false" flipV="false" rot="5400000">
            <a:off x="3493818" y="5868444"/>
            <a:ext cx="4383010" cy="2371558"/>
          </a:xfrm>
          <a:custGeom>
            <a:avLst/>
            <a:gdLst/>
            <a:ahLst/>
            <a:cxnLst/>
            <a:rect r="r" b="b" t="t" l="l"/>
            <a:pathLst>
              <a:path h="2371558" w="4383010">
                <a:moveTo>
                  <a:pt x="0" y="0"/>
                </a:moveTo>
                <a:lnTo>
                  <a:pt x="4383009" y="0"/>
                </a:lnTo>
                <a:lnTo>
                  <a:pt x="4383009" y="2371558"/>
                </a:lnTo>
                <a:lnTo>
                  <a:pt x="0" y="2371558"/>
                </a:lnTo>
                <a:lnTo>
                  <a:pt x="0" y="0"/>
                </a:lnTo>
                <a:close/>
              </a:path>
            </a:pathLst>
          </a:custGeom>
          <a:blipFill>
            <a:blip r:embed="rId5"/>
            <a:stretch>
              <a:fillRect l="-407" t="-2416" r="-807" b="-1869"/>
            </a:stretch>
          </a:blipFill>
          <a:ln w="38100" cap="sq">
            <a:solidFill>
              <a:srgbClr val="000000"/>
            </a:solidFill>
            <a:prstDash val="solid"/>
            <a:miter/>
          </a:ln>
        </p:spPr>
      </p:sp>
      <p:sp>
        <p:nvSpPr>
          <p:cNvPr name="Freeform 8" id="8"/>
          <p:cNvSpPr/>
          <p:nvPr/>
        </p:nvSpPr>
        <p:spPr>
          <a:xfrm flipH="false" flipV="false" rot="5400000">
            <a:off x="2174143" y="4250101"/>
            <a:ext cx="857195" cy="2221968"/>
          </a:xfrm>
          <a:custGeom>
            <a:avLst/>
            <a:gdLst/>
            <a:ahLst/>
            <a:cxnLst/>
            <a:rect r="r" b="b" t="t" l="l"/>
            <a:pathLst>
              <a:path h="2221968" w="857195">
                <a:moveTo>
                  <a:pt x="0" y="0"/>
                </a:moveTo>
                <a:lnTo>
                  <a:pt x="857195" y="0"/>
                </a:lnTo>
                <a:lnTo>
                  <a:pt x="857195" y="2221968"/>
                </a:lnTo>
                <a:lnTo>
                  <a:pt x="0" y="2221968"/>
                </a:lnTo>
                <a:lnTo>
                  <a:pt x="0" y="0"/>
                </a:lnTo>
                <a:close/>
              </a:path>
            </a:pathLst>
          </a:custGeom>
          <a:blipFill>
            <a:blip r:embed="rId5"/>
            <a:stretch>
              <a:fillRect l="-1904" t="0" r="-371542" b="-1825"/>
            </a:stretch>
          </a:blipFill>
          <a:ln w="38100" cap="sq">
            <a:solidFill>
              <a:srgbClr val="000000"/>
            </a:solidFill>
            <a:prstDash val="solid"/>
            <a:miter/>
          </a:ln>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11846972" y="276027"/>
            <a:ext cx="5721245" cy="4383904"/>
          </a:xfrm>
          <a:custGeom>
            <a:avLst/>
            <a:gdLst/>
            <a:ahLst/>
            <a:cxnLst/>
            <a:rect r="r" b="b" t="t" l="l"/>
            <a:pathLst>
              <a:path h="4383904" w="5721245">
                <a:moveTo>
                  <a:pt x="0" y="0"/>
                </a:moveTo>
                <a:lnTo>
                  <a:pt x="5721244" y="0"/>
                </a:lnTo>
                <a:lnTo>
                  <a:pt x="5721244" y="4383904"/>
                </a:lnTo>
                <a:lnTo>
                  <a:pt x="0" y="43839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33195" y="276027"/>
            <a:ext cx="6612357" cy="5066718"/>
          </a:xfrm>
          <a:custGeom>
            <a:avLst/>
            <a:gdLst/>
            <a:ahLst/>
            <a:cxnLst/>
            <a:rect r="r" b="b" t="t" l="l"/>
            <a:pathLst>
              <a:path h="5066718" w="6612357">
                <a:moveTo>
                  <a:pt x="0" y="0"/>
                </a:moveTo>
                <a:lnTo>
                  <a:pt x="6612357" y="0"/>
                </a:lnTo>
                <a:lnTo>
                  <a:pt x="6612357" y="5066719"/>
                </a:lnTo>
                <a:lnTo>
                  <a:pt x="0" y="50667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03260" y="5064544"/>
            <a:ext cx="8464956" cy="4507589"/>
          </a:xfrm>
          <a:custGeom>
            <a:avLst/>
            <a:gdLst/>
            <a:ahLst/>
            <a:cxnLst/>
            <a:rect r="r" b="b" t="t" l="l"/>
            <a:pathLst>
              <a:path h="4507589" w="8464956">
                <a:moveTo>
                  <a:pt x="0" y="0"/>
                </a:moveTo>
                <a:lnTo>
                  <a:pt x="8464956" y="0"/>
                </a:lnTo>
                <a:lnTo>
                  <a:pt x="8464956" y="4507589"/>
                </a:lnTo>
                <a:lnTo>
                  <a:pt x="0" y="4507589"/>
                </a:lnTo>
                <a:lnTo>
                  <a:pt x="0" y="0"/>
                </a:lnTo>
                <a:close/>
              </a:path>
            </a:pathLst>
          </a:custGeom>
          <a:blipFill>
            <a:blip r:embed="rId4"/>
            <a:stretch>
              <a:fillRect l="0" t="0" r="0" b="0"/>
            </a:stretch>
          </a:blipFill>
        </p:spPr>
      </p:sp>
      <p:sp>
        <p:nvSpPr>
          <p:cNvPr name="Freeform 5" id="5"/>
          <p:cNvSpPr/>
          <p:nvPr/>
        </p:nvSpPr>
        <p:spPr>
          <a:xfrm flipH="false" flipV="false" rot="0">
            <a:off x="2787221" y="4741114"/>
            <a:ext cx="3472295" cy="4831019"/>
          </a:xfrm>
          <a:custGeom>
            <a:avLst/>
            <a:gdLst/>
            <a:ahLst/>
            <a:cxnLst/>
            <a:rect r="r" b="b" t="t" l="l"/>
            <a:pathLst>
              <a:path h="4831019" w="3472295">
                <a:moveTo>
                  <a:pt x="0" y="0"/>
                </a:moveTo>
                <a:lnTo>
                  <a:pt x="3472295" y="0"/>
                </a:lnTo>
                <a:lnTo>
                  <a:pt x="3472295" y="4831019"/>
                </a:lnTo>
                <a:lnTo>
                  <a:pt x="0" y="4831019"/>
                </a:lnTo>
                <a:lnTo>
                  <a:pt x="0" y="0"/>
                </a:lnTo>
                <a:close/>
              </a:path>
            </a:pathLst>
          </a:custGeom>
          <a:blipFill>
            <a:blip r:embed="rId5"/>
            <a:stretch>
              <a:fillRect l="0" t="0" r="0" b="0"/>
            </a:stretch>
          </a:blipFill>
        </p:spPr>
      </p:sp>
      <p:sp>
        <p:nvSpPr>
          <p:cNvPr name="TextBox 6" id="6"/>
          <p:cNvSpPr txBox="true"/>
          <p:nvPr/>
        </p:nvSpPr>
        <p:spPr>
          <a:xfrm rot="0">
            <a:off x="12022569" y="1160614"/>
            <a:ext cx="5370049" cy="2121537"/>
          </a:xfrm>
          <a:prstGeom prst="rect">
            <a:avLst/>
          </a:prstGeom>
        </p:spPr>
        <p:txBody>
          <a:bodyPr anchor="t" rtlCol="false" tIns="0" lIns="0" bIns="0" rIns="0">
            <a:spAutoFit/>
          </a:bodyPr>
          <a:lstStyle/>
          <a:p>
            <a:pPr algn="ctr">
              <a:lnSpc>
                <a:spcPts val="8539"/>
              </a:lnSpc>
            </a:pPr>
            <a:r>
              <a:rPr lang="en-US" sz="6099">
                <a:solidFill>
                  <a:srgbClr val="000000"/>
                </a:solidFill>
                <a:latin typeface="KG Primary Penmanship"/>
                <a:ea typeface="KG Primary Penmanship"/>
                <a:cs typeface="KG Primary Penmanship"/>
                <a:sym typeface="KG Primary Penmanship"/>
              </a:rPr>
              <a:t>Seo na freagraí cearta.</a:t>
            </a:r>
            <a:r>
              <a:rPr lang="en-US" sz="6099">
                <a:solidFill>
                  <a:srgbClr val="000000"/>
                </a:solidFill>
                <a:latin typeface="KG Primary Penmanship"/>
                <a:ea typeface="KG Primary Penmanship"/>
                <a:cs typeface="KG Primary Penmanship"/>
                <a:sym typeface="KG Primary Penmanship"/>
              </a:rPr>
              <a:t> </a:t>
            </a:r>
          </a:p>
        </p:txBody>
      </p:sp>
      <p:sp>
        <p:nvSpPr>
          <p:cNvPr name="TextBox 7" id="7"/>
          <p:cNvSpPr txBox="true"/>
          <p:nvPr/>
        </p:nvSpPr>
        <p:spPr>
          <a:xfrm rot="0">
            <a:off x="1078751" y="807135"/>
            <a:ext cx="5721245" cy="3197862"/>
          </a:xfrm>
          <a:prstGeom prst="rect">
            <a:avLst/>
          </a:prstGeom>
        </p:spPr>
        <p:txBody>
          <a:bodyPr anchor="t" rtlCol="false" tIns="0" lIns="0" bIns="0" rIns="0">
            <a:spAutoFit/>
          </a:bodyPr>
          <a:lstStyle/>
          <a:p>
            <a:pPr algn="ctr" marL="0" indent="0" lvl="0">
              <a:lnSpc>
                <a:spcPts val="8539"/>
              </a:lnSpc>
              <a:spcBef>
                <a:spcPct val="0"/>
              </a:spcBef>
            </a:pPr>
            <a:r>
              <a:rPr lang="en-US" sz="6099" strike="noStrike" u="none">
                <a:solidFill>
                  <a:srgbClr val="000000"/>
                </a:solidFill>
                <a:latin typeface="KG Primary Penmanship"/>
                <a:ea typeface="KG Primary Penmanship"/>
                <a:cs typeface="KG Primary Penmanship"/>
                <a:sym typeface="KG Primary Penmanship"/>
              </a:rPr>
              <a:t>Seiceálfaidh mé do fhreagraí. Maith thú! An-mhaith! </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4972" y="1692232"/>
            <a:ext cx="17838055" cy="7566068"/>
          </a:xfrm>
          <a:custGeom>
            <a:avLst/>
            <a:gdLst/>
            <a:ahLst/>
            <a:cxnLst/>
            <a:rect r="r" b="b" t="t" l="l"/>
            <a:pathLst>
              <a:path h="7566068" w="17838055">
                <a:moveTo>
                  <a:pt x="0" y="0"/>
                </a:moveTo>
                <a:lnTo>
                  <a:pt x="17838056" y="0"/>
                </a:lnTo>
                <a:lnTo>
                  <a:pt x="17838056" y="7566068"/>
                </a:lnTo>
                <a:lnTo>
                  <a:pt x="0" y="7566068"/>
                </a:lnTo>
                <a:lnTo>
                  <a:pt x="0" y="0"/>
                </a:lnTo>
                <a:close/>
              </a:path>
            </a:pathLst>
          </a:custGeom>
          <a:blipFill>
            <a:blip r:embed="rId2"/>
            <a:stretch>
              <a:fillRect l="0" t="0" r="0" b="0"/>
            </a:stretch>
          </a:blipFill>
        </p:spPr>
      </p:sp>
      <p:sp>
        <p:nvSpPr>
          <p:cNvPr name="TextBox 3" id="3"/>
          <p:cNvSpPr txBox="true"/>
          <p:nvPr/>
        </p:nvSpPr>
        <p:spPr>
          <a:xfrm rot="0">
            <a:off x="4544887" y="118187"/>
            <a:ext cx="9198226" cy="490855"/>
          </a:xfrm>
          <a:prstGeom prst="rect">
            <a:avLst/>
          </a:prstGeom>
        </p:spPr>
        <p:txBody>
          <a:bodyPr anchor="t" rtlCol="false" tIns="0" lIns="0" bIns="0" rIns="0">
            <a:spAutoFit/>
          </a:bodyPr>
          <a:lstStyle/>
          <a:p>
            <a:pPr algn="ctr">
              <a:lnSpc>
                <a:spcPts val="3920"/>
              </a:lnSpc>
            </a:pPr>
            <a:r>
              <a:rPr lang="en-US" sz="2800">
                <a:solidFill>
                  <a:srgbClr val="000000"/>
                </a:solidFill>
                <a:latin typeface="KG Primary Penmanship"/>
                <a:ea typeface="KG Primary Penmanship"/>
                <a:cs typeface="KG Primary Penmanship"/>
                <a:sym typeface="KG Primary Penmanship"/>
              </a:rPr>
              <a:t>Cóip an mhúinteora: Priontáil ar bhileog mhór</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0028" y="336562"/>
            <a:ext cx="17767944" cy="9613876"/>
          </a:xfrm>
          <a:custGeom>
            <a:avLst/>
            <a:gdLst/>
            <a:ahLst/>
            <a:cxnLst/>
            <a:rect r="r" b="b" t="t" l="l"/>
            <a:pathLst>
              <a:path h="9613876" w="17767944">
                <a:moveTo>
                  <a:pt x="0" y="0"/>
                </a:moveTo>
                <a:lnTo>
                  <a:pt x="17767944" y="0"/>
                </a:lnTo>
                <a:lnTo>
                  <a:pt x="17767944" y="9613876"/>
                </a:lnTo>
                <a:lnTo>
                  <a:pt x="0" y="9613876"/>
                </a:lnTo>
                <a:lnTo>
                  <a:pt x="0" y="0"/>
                </a:lnTo>
                <a:close/>
              </a:path>
            </a:pathLst>
          </a:custGeom>
          <a:blipFill>
            <a:blip r:embed="rId2"/>
            <a:stretch>
              <a:fillRect l="-407" t="-2416" r="-807" b="-1869"/>
            </a:stretch>
          </a:blipFill>
          <a:ln w="38100" cap="sq">
            <a:solidFill>
              <a:srgbClr val="000000"/>
            </a:solidFill>
            <a:prstDash val="solid"/>
            <a:miter/>
          </a:ln>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1868146"/>
            <a:ext cx="12906469" cy="8418854"/>
            <a:chOff x="0" y="0"/>
            <a:chExt cx="3399235" cy="2217311"/>
          </a:xfrm>
        </p:grpSpPr>
        <p:sp>
          <p:nvSpPr>
            <p:cNvPr name="Freeform 6" id="6"/>
            <p:cNvSpPr/>
            <p:nvPr/>
          </p:nvSpPr>
          <p:spPr>
            <a:xfrm flipH="false" flipV="false" rot="0">
              <a:off x="0" y="0"/>
              <a:ext cx="3399235" cy="2217311"/>
            </a:xfrm>
            <a:custGeom>
              <a:avLst/>
              <a:gdLst/>
              <a:ahLst/>
              <a:cxnLst/>
              <a:rect r="r" b="b" t="t" l="l"/>
              <a:pathLst>
                <a:path h="2217311" w="3399235">
                  <a:moveTo>
                    <a:pt x="30592" y="0"/>
                  </a:moveTo>
                  <a:lnTo>
                    <a:pt x="3368642" y="0"/>
                  </a:lnTo>
                  <a:cubicBezTo>
                    <a:pt x="3376756" y="0"/>
                    <a:pt x="3384537" y="3223"/>
                    <a:pt x="3390274" y="8960"/>
                  </a:cubicBezTo>
                  <a:cubicBezTo>
                    <a:pt x="3396012" y="14697"/>
                    <a:pt x="3399235" y="22479"/>
                    <a:pt x="3399235" y="30592"/>
                  </a:cubicBezTo>
                  <a:lnTo>
                    <a:pt x="3399235" y="2186719"/>
                  </a:lnTo>
                  <a:cubicBezTo>
                    <a:pt x="3399235" y="2194833"/>
                    <a:pt x="3396012" y="2202614"/>
                    <a:pt x="3390274" y="2208351"/>
                  </a:cubicBezTo>
                  <a:cubicBezTo>
                    <a:pt x="3384537" y="2214088"/>
                    <a:pt x="3376756" y="2217311"/>
                    <a:pt x="3368642" y="2217311"/>
                  </a:cubicBezTo>
                  <a:lnTo>
                    <a:pt x="30592" y="2217311"/>
                  </a:lnTo>
                  <a:cubicBezTo>
                    <a:pt x="22479" y="2217311"/>
                    <a:pt x="14697" y="2214088"/>
                    <a:pt x="8960" y="2208351"/>
                  </a:cubicBezTo>
                  <a:cubicBezTo>
                    <a:pt x="3223" y="2202614"/>
                    <a:pt x="0" y="2194833"/>
                    <a:pt x="0" y="2186719"/>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104775"/>
              <a:ext cx="3399235" cy="2322086"/>
            </a:xfrm>
            <a:prstGeom prst="rect">
              <a:avLst/>
            </a:prstGeom>
          </p:spPr>
          <p:txBody>
            <a:bodyPr anchor="ctr" rtlCol="false" tIns="50800" lIns="50800" bIns="50800" rIns="50800"/>
            <a:lstStyle/>
            <a:p>
              <a:pPr algn="ctr" marL="0" indent="0" lvl="0">
                <a:lnSpc>
                  <a:spcPts val="6439"/>
                </a:lnSpc>
                <a:spcBef>
                  <a:spcPct val="0"/>
                </a:spcBef>
              </a:pPr>
              <a:r>
                <a:rPr lang="en-US" sz="4599" strike="noStrike" u="none">
                  <a:solidFill>
                    <a:srgbClr val="000000"/>
                  </a:solidFill>
                  <a:latin typeface="KG Primary Penmanship"/>
                  <a:ea typeface="KG Primary Penmanship"/>
                  <a:cs typeface="KG Primary Penmanship"/>
                  <a:sym typeface="KG Primary Penmanship"/>
                </a:rPr>
                <a:t>·Scaip na spotaí de dhathanna difriúla timpeall an halla. Abair m.sh. “Rithigí go dtí an cón/spota buí” nó “Léimigí go dtí an cón/spota oráiste”.</a:t>
              </a:r>
            </a:p>
            <a:p>
              <a:pPr algn="ctr" marL="0" indent="0" lvl="0">
                <a:lnSpc>
                  <a:spcPts val="6439"/>
                </a:lnSpc>
                <a:spcBef>
                  <a:spcPct val="0"/>
                </a:spcBef>
              </a:pPr>
              <a:r>
                <a:rPr lang="en-US" sz="4599" strike="noStrike" u="none">
                  <a:solidFill>
                    <a:srgbClr val="000000"/>
                  </a:solidFill>
                  <a:latin typeface="KG Primary Penmanship"/>
                  <a:ea typeface="KG Primary Penmanship"/>
                  <a:cs typeface="KG Primary Penmanship"/>
                  <a:sym typeface="KG Primary Penmanship"/>
                </a:rPr>
                <a:t>·Léirigh do na páistí conas bogshodar a dhéanamh thart timpeall ag éirí níos moille ó bhogshodar go siúl is ó shiúl go seasamh. Abair “Rithigí go mall”, “Siúlaigí níos moille”.</a:t>
              </a:r>
            </a:p>
            <a:p>
              <a:pPr algn="ctr" marL="0" indent="0" lvl="0">
                <a:lnSpc>
                  <a:spcPts val="6439"/>
                </a:lnSpc>
                <a:spcBef>
                  <a:spcPct val="0"/>
                </a:spcBef>
              </a:pPr>
              <a:r>
                <a:rPr lang="en-US" sz="4599" strike="noStrike" u="none">
                  <a:solidFill>
                    <a:srgbClr val="000000"/>
                  </a:solidFill>
                  <a:latin typeface="KG Primary Penmanship"/>
                  <a:ea typeface="KG Primary Penmanship"/>
                  <a:cs typeface="KG Primary Penmanship"/>
                  <a:sym typeface="KG Primary Penmanship"/>
                </a:rPr>
                <a:t>·Léirigh do na páistí conas análú isteach go mall agus na lámha sínte amach thuas agus análú amach go mall fad is a íslíonn siad na lámha. Abair “Análaígí isteach” agus “Análaígí amach”.</a:t>
              </a:r>
            </a:p>
            <a:p>
              <a:pPr algn="ctr" marL="0" indent="0" lvl="0">
                <a:lnSpc>
                  <a:spcPts val="6439"/>
                </a:lnSpc>
                <a:spcBef>
                  <a:spcPct val="0"/>
                </a:spcBef>
              </a:pPr>
            </a:p>
          </p:txBody>
        </p:sp>
      </p:grpSp>
      <p:sp>
        <p:nvSpPr>
          <p:cNvPr name="Freeform 8" id="8"/>
          <p:cNvSpPr/>
          <p:nvPr/>
        </p:nvSpPr>
        <p:spPr>
          <a:xfrm flipH="false" flipV="false" rot="0">
            <a:off x="15392064" y="6367679"/>
            <a:ext cx="3317557" cy="4114800"/>
          </a:xfrm>
          <a:custGeom>
            <a:avLst/>
            <a:gdLst/>
            <a:ahLst/>
            <a:cxnLst/>
            <a:rect r="r" b="b" t="t" l="l"/>
            <a:pathLst>
              <a:path h="4114800" w="3317557">
                <a:moveTo>
                  <a:pt x="0" y="0"/>
                </a:moveTo>
                <a:lnTo>
                  <a:pt x="3317558" y="0"/>
                </a:lnTo>
                <a:lnTo>
                  <a:pt x="33175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3744846" y="672881"/>
            <a:ext cx="11306387" cy="2870837"/>
          </a:xfrm>
          <a:prstGeom prst="rect">
            <a:avLst/>
          </a:prstGeom>
        </p:spPr>
        <p:txBody>
          <a:bodyPr anchor="t" rtlCol="false" tIns="0" lIns="0" bIns="0" rIns="0">
            <a:spAutoFit/>
          </a:bodyPr>
          <a:lstStyle/>
          <a:p>
            <a:pPr algn="ctr">
              <a:lnSpc>
                <a:spcPts val="9939"/>
              </a:lnSpc>
            </a:pPr>
            <a:r>
              <a:rPr lang="en-US" sz="7099">
                <a:solidFill>
                  <a:srgbClr val="000000"/>
                </a:solidFill>
                <a:latin typeface="KG Primary Penmanship"/>
                <a:ea typeface="KG Primary Penmanship"/>
                <a:cs typeface="KG Primary Penmanship"/>
                <a:sym typeface="KG Primary Penmanship"/>
              </a:rPr>
              <a:t>Treimhse Iarghníomhaíochta: Fuarú </a:t>
            </a:r>
          </a:p>
          <a:p>
            <a:pPr algn="ctr">
              <a:lnSpc>
                <a:spcPts val="6439"/>
              </a:lnSpc>
            </a:pPr>
          </a:p>
          <a:p>
            <a:pPr algn="ctr">
              <a:lnSpc>
                <a:spcPts val="6439"/>
              </a:lnSpc>
            </a:pPr>
            <a:r>
              <a:rPr lang="en-US" sz="4599">
                <a:solidFill>
                  <a:srgbClr val="000000"/>
                </a:solidFill>
                <a:latin typeface="KG Primary Penmanship"/>
                <a:ea typeface="KG Primary Penmanship"/>
                <a:cs typeface="KG Primary Penmanship"/>
                <a:sym typeface="KG Primary Penmanship"/>
              </a:rPr>
              <a:t> </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grpSp>
        <p:nvGrpSpPr>
          <p:cNvPr name="Group 2" id="2"/>
          <p:cNvGrpSpPr/>
          <p:nvPr/>
        </p:nvGrpSpPr>
        <p:grpSpPr>
          <a:xfrm rot="0">
            <a:off x="-2177618" y="8743950"/>
            <a:ext cx="21669243" cy="3086100"/>
            <a:chOff x="0" y="0"/>
            <a:chExt cx="5707126" cy="812800"/>
          </a:xfrm>
        </p:grpSpPr>
        <p:sp>
          <p:nvSpPr>
            <p:cNvPr name="Freeform 3" id="3"/>
            <p:cNvSpPr/>
            <p:nvPr/>
          </p:nvSpPr>
          <p:spPr>
            <a:xfrm flipH="false" flipV="false" rot="0">
              <a:off x="0" y="0"/>
              <a:ext cx="5707126" cy="812800"/>
            </a:xfrm>
            <a:custGeom>
              <a:avLst/>
              <a:gdLst/>
              <a:ahLst/>
              <a:cxnLst/>
              <a:rect r="r" b="b" t="t" l="l"/>
              <a:pathLst>
                <a:path h="812800" w="5707126">
                  <a:moveTo>
                    <a:pt x="18221" y="0"/>
                  </a:moveTo>
                  <a:lnTo>
                    <a:pt x="5688905" y="0"/>
                  </a:lnTo>
                  <a:cubicBezTo>
                    <a:pt x="5693737" y="0"/>
                    <a:pt x="5698372" y="1920"/>
                    <a:pt x="5701789" y="5337"/>
                  </a:cubicBezTo>
                  <a:cubicBezTo>
                    <a:pt x="5705206" y="8754"/>
                    <a:pt x="5707126" y="13389"/>
                    <a:pt x="5707126" y="18221"/>
                  </a:cubicBezTo>
                  <a:lnTo>
                    <a:pt x="5707126" y="794579"/>
                  </a:lnTo>
                  <a:cubicBezTo>
                    <a:pt x="5707126" y="799411"/>
                    <a:pt x="5705206" y="804046"/>
                    <a:pt x="5701789" y="807463"/>
                  </a:cubicBezTo>
                  <a:cubicBezTo>
                    <a:pt x="5698372" y="810880"/>
                    <a:pt x="5693737" y="812800"/>
                    <a:pt x="5688905" y="812800"/>
                  </a:cubicBezTo>
                  <a:lnTo>
                    <a:pt x="18221" y="812800"/>
                  </a:lnTo>
                  <a:cubicBezTo>
                    <a:pt x="13389" y="812800"/>
                    <a:pt x="8754" y="810880"/>
                    <a:pt x="5337" y="807463"/>
                  </a:cubicBezTo>
                  <a:cubicBezTo>
                    <a:pt x="1920" y="804046"/>
                    <a:pt x="0" y="799411"/>
                    <a:pt x="0" y="794579"/>
                  </a:cubicBezTo>
                  <a:lnTo>
                    <a:pt x="0" y="18221"/>
                  </a:lnTo>
                  <a:cubicBezTo>
                    <a:pt x="0" y="13389"/>
                    <a:pt x="1920" y="8754"/>
                    <a:pt x="5337" y="5337"/>
                  </a:cubicBezTo>
                  <a:cubicBezTo>
                    <a:pt x="8754" y="1920"/>
                    <a:pt x="13389" y="0"/>
                    <a:pt x="18221" y="0"/>
                  </a:cubicBezTo>
                  <a:close/>
                </a:path>
              </a:pathLst>
            </a:custGeom>
            <a:solidFill>
              <a:srgbClr val="F5F01B"/>
            </a:solidFill>
          </p:spPr>
        </p:sp>
        <p:sp>
          <p:nvSpPr>
            <p:cNvPr name="TextBox 4" id="4"/>
            <p:cNvSpPr txBox="true"/>
            <p:nvPr/>
          </p:nvSpPr>
          <p:spPr>
            <a:xfrm>
              <a:off x="0" y="-47625"/>
              <a:ext cx="5707126" cy="86042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944805" y="2431802"/>
            <a:ext cx="12906469" cy="7670400"/>
            <a:chOff x="0" y="0"/>
            <a:chExt cx="3399235" cy="2020188"/>
          </a:xfrm>
        </p:grpSpPr>
        <p:sp>
          <p:nvSpPr>
            <p:cNvPr name="Freeform 6" id="6"/>
            <p:cNvSpPr/>
            <p:nvPr/>
          </p:nvSpPr>
          <p:spPr>
            <a:xfrm flipH="false" flipV="false" rot="0">
              <a:off x="0" y="0"/>
              <a:ext cx="3399235" cy="2020188"/>
            </a:xfrm>
            <a:custGeom>
              <a:avLst/>
              <a:gdLst/>
              <a:ahLst/>
              <a:cxnLst/>
              <a:rect r="r" b="b" t="t" l="l"/>
              <a:pathLst>
                <a:path h="2020188" w="3399235">
                  <a:moveTo>
                    <a:pt x="30592" y="0"/>
                  </a:moveTo>
                  <a:lnTo>
                    <a:pt x="3368642" y="0"/>
                  </a:lnTo>
                  <a:cubicBezTo>
                    <a:pt x="3376756" y="0"/>
                    <a:pt x="3384537" y="3223"/>
                    <a:pt x="3390274" y="8960"/>
                  </a:cubicBezTo>
                  <a:cubicBezTo>
                    <a:pt x="3396012" y="14697"/>
                    <a:pt x="3399235" y="22479"/>
                    <a:pt x="3399235" y="30592"/>
                  </a:cubicBezTo>
                  <a:lnTo>
                    <a:pt x="3399235" y="1989595"/>
                  </a:lnTo>
                  <a:cubicBezTo>
                    <a:pt x="3399235" y="1997709"/>
                    <a:pt x="3396012" y="2005490"/>
                    <a:pt x="3390274" y="2011227"/>
                  </a:cubicBezTo>
                  <a:cubicBezTo>
                    <a:pt x="3384537" y="2016965"/>
                    <a:pt x="3376756" y="2020188"/>
                    <a:pt x="3368642" y="2020188"/>
                  </a:cubicBezTo>
                  <a:lnTo>
                    <a:pt x="30592" y="2020188"/>
                  </a:lnTo>
                  <a:cubicBezTo>
                    <a:pt x="22479" y="2020188"/>
                    <a:pt x="14697" y="2016965"/>
                    <a:pt x="8960" y="2011227"/>
                  </a:cubicBezTo>
                  <a:cubicBezTo>
                    <a:pt x="3223" y="2005490"/>
                    <a:pt x="0" y="1997709"/>
                    <a:pt x="0" y="1989595"/>
                  </a:cubicBezTo>
                  <a:lnTo>
                    <a:pt x="0" y="30592"/>
                  </a:lnTo>
                  <a:cubicBezTo>
                    <a:pt x="0" y="22479"/>
                    <a:pt x="3223" y="14697"/>
                    <a:pt x="8960" y="8960"/>
                  </a:cubicBezTo>
                  <a:cubicBezTo>
                    <a:pt x="14697" y="3223"/>
                    <a:pt x="22479" y="0"/>
                    <a:pt x="30592" y="0"/>
                  </a:cubicBezTo>
                  <a:close/>
                </a:path>
              </a:pathLst>
            </a:custGeom>
            <a:solidFill>
              <a:srgbClr val="FFFFFF"/>
            </a:solidFill>
            <a:ln w="133350" cap="rnd">
              <a:solidFill>
                <a:srgbClr val="000000"/>
              </a:solidFill>
              <a:prstDash val="solid"/>
              <a:round/>
            </a:ln>
          </p:spPr>
        </p:sp>
        <p:sp>
          <p:nvSpPr>
            <p:cNvPr name="TextBox 7" id="7"/>
            <p:cNvSpPr txBox="true"/>
            <p:nvPr/>
          </p:nvSpPr>
          <p:spPr>
            <a:xfrm>
              <a:off x="0" y="-66675"/>
              <a:ext cx="3399235" cy="2086863"/>
            </a:xfrm>
            <a:prstGeom prst="rect">
              <a:avLst/>
            </a:prstGeom>
          </p:spPr>
          <p:txBody>
            <a:bodyPr anchor="ctr" rtlCol="false" tIns="50800" lIns="50800" bIns="50800" rIns="50800"/>
            <a:lstStyle/>
            <a:p>
              <a:pPr algn="ctr" marL="0" indent="0" lvl="0">
                <a:lnSpc>
                  <a:spcPts val="3920"/>
                </a:lnSpc>
                <a:spcBef>
                  <a:spcPct val="0"/>
                </a:spcBef>
              </a:pPr>
            </a:p>
          </p:txBody>
        </p:sp>
      </p:grpSp>
      <p:sp>
        <p:nvSpPr>
          <p:cNvPr name="Freeform 8" id="8"/>
          <p:cNvSpPr/>
          <p:nvPr/>
        </p:nvSpPr>
        <p:spPr>
          <a:xfrm flipH="false" flipV="false" rot="0">
            <a:off x="1252385" y="8909655"/>
            <a:ext cx="2645422" cy="1572824"/>
          </a:xfrm>
          <a:custGeom>
            <a:avLst/>
            <a:gdLst/>
            <a:ahLst/>
            <a:cxnLst/>
            <a:rect r="r" b="b" t="t" l="l"/>
            <a:pathLst>
              <a:path h="1572824" w="2645422">
                <a:moveTo>
                  <a:pt x="0" y="0"/>
                </a:moveTo>
                <a:lnTo>
                  <a:pt x="2645422" y="0"/>
                </a:lnTo>
                <a:lnTo>
                  <a:pt x="2645422" y="1572824"/>
                </a:lnTo>
                <a:lnTo>
                  <a:pt x="0" y="15728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944805" y="9153794"/>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651855" y="9258300"/>
            <a:ext cx="1906004" cy="1133206"/>
          </a:xfrm>
          <a:custGeom>
            <a:avLst/>
            <a:gdLst/>
            <a:ahLst/>
            <a:cxnLst/>
            <a:rect r="r" b="b" t="t" l="l"/>
            <a:pathLst>
              <a:path h="1133206" w="1906004">
                <a:moveTo>
                  <a:pt x="0" y="0"/>
                </a:moveTo>
                <a:lnTo>
                  <a:pt x="1906004" y="0"/>
                </a:lnTo>
                <a:lnTo>
                  <a:pt x="1906004" y="1133206"/>
                </a:lnTo>
                <a:lnTo>
                  <a:pt x="0" y="1133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7017443" y="6384113"/>
            <a:ext cx="5467779" cy="3718090"/>
          </a:xfrm>
          <a:custGeom>
            <a:avLst/>
            <a:gdLst/>
            <a:ahLst/>
            <a:cxnLst/>
            <a:rect r="r" b="b" t="t" l="l"/>
            <a:pathLst>
              <a:path h="3718090" w="5467779">
                <a:moveTo>
                  <a:pt x="0" y="0"/>
                </a:moveTo>
                <a:lnTo>
                  <a:pt x="5467778" y="0"/>
                </a:lnTo>
                <a:lnTo>
                  <a:pt x="5467778" y="3718089"/>
                </a:lnTo>
                <a:lnTo>
                  <a:pt x="0" y="3718089"/>
                </a:lnTo>
                <a:lnTo>
                  <a:pt x="0" y="0"/>
                </a:lnTo>
                <a:close/>
              </a:path>
            </a:pathLst>
          </a:custGeom>
          <a:blipFill>
            <a:blip r:embed="rId4"/>
            <a:stretch>
              <a:fillRect l="0" t="0" r="0" b="0"/>
            </a:stretch>
          </a:blipFill>
        </p:spPr>
      </p:sp>
      <p:sp>
        <p:nvSpPr>
          <p:cNvPr name="TextBox 12" id="12"/>
          <p:cNvSpPr txBox="true"/>
          <p:nvPr/>
        </p:nvSpPr>
        <p:spPr>
          <a:xfrm rot="0">
            <a:off x="3744846" y="672881"/>
            <a:ext cx="11306387" cy="2870837"/>
          </a:xfrm>
          <a:prstGeom prst="rect">
            <a:avLst/>
          </a:prstGeom>
        </p:spPr>
        <p:txBody>
          <a:bodyPr anchor="t" rtlCol="false" tIns="0" lIns="0" bIns="0" rIns="0">
            <a:spAutoFit/>
          </a:bodyPr>
          <a:lstStyle/>
          <a:p>
            <a:pPr algn="ctr">
              <a:lnSpc>
                <a:spcPts val="9939"/>
              </a:lnSpc>
            </a:pPr>
            <a:r>
              <a:rPr lang="en-US" sz="7099">
                <a:solidFill>
                  <a:srgbClr val="000000"/>
                </a:solidFill>
                <a:latin typeface="KG Primary Penmanship"/>
                <a:ea typeface="KG Primary Penmanship"/>
                <a:cs typeface="KG Primary Penmanship"/>
                <a:sym typeface="KG Primary Penmanship"/>
              </a:rPr>
              <a:t>Treimhse Iarchumarsáide: Athneartú</a:t>
            </a:r>
          </a:p>
          <a:p>
            <a:pPr algn="ctr">
              <a:lnSpc>
                <a:spcPts val="6439"/>
              </a:lnSpc>
            </a:pPr>
          </a:p>
          <a:p>
            <a:pPr algn="ctr">
              <a:lnSpc>
                <a:spcPts val="6439"/>
              </a:lnSpc>
            </a:pPr>
            <a:r>
              <a:rPr lang="en-US" sz="4599">
                <a:solidFill>
                  <a:srgbClr val="000000"/>
                </a:solidFill>
                <a:latin typeface="KG Primary Penmanship"/>
                <a:ea typeface="KG Primary Penmanship"/>
                <a:cs typeface="KG Primary Penmanship"/>
                <a:sym typeface="KG Primary Penmanship"/>
              </a:rPr>
              <a:t> </a:t>
            </a:r>
          </a:p>
        </p:txBody>
      </p:sp>
      <p:sp>
        <p:nvSpPr>
          <p:cNvPr name="TextBox 13" id="13"/>
          <p:cNvSpPr txBox="true"/>
          <p:nvPr/>
        </p:nvSpPr>
        <p:spPr>
          <a:xfrm rot="0">
            <a:off x="3539142" y="2703494"/>
            <a:ext cx="11717796" cy="3281680"/>
          </a:xfrm>
          <a:prstGeom prst="rect">
            <a:avLst/>
          </a:prstGeom>
        </p:spPr>
        <p:txBody>
          <a:bodyPr anchor="t" rtlCol="false" tIns="0" lIns="0" bIns="0" rIns="0">
            <a:spAutoFit/>
          </a:bodyPr>
          <a:lstStyle/>
          <a:p>
            <a:pPr algn="just" marL="0" indent="0" lvl="0">
              <a:lnSpc>
                <a:spcPts val="3919"/>
              </a:lnSpc>
              <a:spcBef>
                <a:spcPct val="0"/>
              </a:spcBef>
            </a:pPr>
            <a:r>
              <a:rPr lang="en-US" sz="2799" strike="noStrike" u="none">
                <a:solidFill>
                  <a:srgbClr val="000000"/>
                </a:solidFill>
                <a:latin typeface="KG Primary Penmanship"/>
                <a:ea typeface="KG Primary Penmanship"/>
                <a:cs typeface="KG Primary Penmanship"/>
                <a:sym typeface="KG Primary Penmanship"/>
              </a:rPr>
              <a:t>Is féidir athneartú a dhéanamh ar theanga nua an cheachta seo ag baint úsáid as na straitéisí céanna - rann, amhrán, dán agus cluiche teanga arís agus arís eile.</a:t>
            </a:r>
          </a:p>
          <a:p>
            <a:pPr algn="just" marL="0" indent="0" lvl="0">
              <a:lnSpc>
                <a:spcPts val="6439"/>
              </a:lnSpc>
              <a:spcBef>
                <a:spcPct val="0"/>
              </a:spcBef>
            </a:pPr>
            <a:r>
              <a:rPr lang="en-US" sz="4599" strike="noStrike" u="none">
                <a:solidFill>
                  <a:srgbClr val="000000"/>
                </a:solidFill>
                <a:latin typeface="KG Primary Penmanship"/>
                <a:ea typeface="KG Primary Penmanship"/>
                <a:cs typeface="KG Primary Penmanship"/>
                <a:sym typeface="KG Primary Penmanship"/>
              </a:rPr>
              <a:t> </a:t>
            </a: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Is féidir na scéalta thíos a léamh agus a athléamh i rith na seachtaine:</a:t>
            </a: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An Tusa mo Mhamaí - </a:t>
            </a:r>
            <a:r>
              <a:rPr lang="en-US" sz="2800" strike="noStrike" u="sng">
                <a:solidFill>
                  <a:srgbClr val="000000"/>
                </a:solidFill>
                <a:latin typeface="KG Primary Penmanship"/>
                <a:ea typeface="KG Primary Penmanship"/>
                <a:cs typeface="KG Primary Penmanship"/>
                <a:sym typeface="KG Primary Penmanship"/>
                <a:hlinkClick r:id="rId5" tooltip="https://www.seideansi.ie/dep/files/connacht/An_Tusa_mo_Mhamai.html"/>
              </a:rPr>
              <a:t>https://www.seideansi.ie/dep/files/connacht/An_Tusa_mo_Mhamai.html</a:t>
            </a:r>
          </a:p>
          <a:p>
            <a:pPr algn="just" marL="0" indent="0" lvl="0">
              <a:lnSpc>
                <a:spcPts val="3920"/>
              </a:lnSpc>
              <a:spcBef>
                <a:spcPct val="0"/>
              </a:spcBef>
            </a:pPr>
            <a:r>
              <a:rPr lang="en-US" sz="2800" strike="noStrike" u="none">
                <a:solidFill>
                  <a:srgbClr val="000000"/>
                </a:solidFill>
                <a:latin typeface="KG Primary Penmanship"/>
                <a:ea typeface="KG Primary Penmanship"/>
                <a:cs typeface="KG Primary Penmanship"/>
                <a:sym typeface="KG Primary Penmanship"/>
              </a:rPr>
              <a:t>Is Maith Liom - </a:t>
            </a:r>
            <a:r>
              <a:rPr lang="en-US" sz="2800" strike="noStrike" u="sng">
                <a:solidFill>
                  <a:srgbClr val="000000"/>
                </a:solidFill>
                <a:latin typeface="KG Primary Penmanship"/>
                <a:ea typeface="KG Primary Penmanship"/>
                <a:cs typeface="KG Primary Penmanship"/>
                <a:sym typeface="KG Primary Penmanship"/>
                <a:hlinkClick r:id="rId6" tooltip="https://www.seideansi.ie/dep/files/connacht/Is_maith_liom.html"/>
              </a:rPr>
              <a:t>https://www.seideansi.ie/dep/files/connacht/Is_maith_liom.html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 id="7"/>
          <p:cNvSpPr txBox="true"/>
          <p:nvPr/>
        </p:nvSpPr>
        <p:spPr>
          <a:xfrm rot="0">
            <a:off x="2009376" y="71439"/>
            <a:ext cx="13869349" cy="1300758"/>
          </a:xfrm>
          <a:prstGeom prst="rect">
            <a:avLst/>
          </a:prstGeom>
        </p:spPr>
        <p:txBody>
          <a:bodyPr anchor="t" rtlCol="false" tIns="0" lIns="0" bIns="0" rIns="0">
            <a:spAutoFit/>
          </a:bodyPr>
          <a:lstStyle/>
          <a:p>
            <a:pPr algn="ctr">
              <a:lnSpc>
                <a:spcPts val="10171"/>
              </a:lnSpc>
            </a:pPr>
            <a:r>
              <a:rPr lang="en-US" sz="7265" b="true">
                <a:solidFill>
                  <a:srgbClr val="17130F"/>
                </a:solidFill>
                <a:latin typeface="Childos Arabic Bold"/>
                <a:ea typeface="Childos Arabic Bold"/>
                <a:cs typeface="Childos Arabic Bold"/>
                <a:sym typeface="Childos Arabic Bold"/>
              </a:rPr>
              <a:t>Cluiche Kim: Cén dath a thóg mé?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025050" y="5262365"/>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38B6FF"/>
        </a:solidFill>
      </p:bgPr>
    </p:bg>
    <p:spTree>
      <p:nvGrpSpPr>
        <p:cNvPr id="1" name=""/>
        <p:cNvGrpSpPr/>
        <p:nvPr/>
      </p:nvGrpSpPr>
      <p:grpSpPr>
        <a:xfrm>
          <a:off x="0" y="0"/>
          <a:ext cx="0" cy="0"/>
          <a:chOff x="0" y="0"/>
          <a:chExt cx="0" cy="0"/>
        </a:xfrm>
      </p:grpSpPr>
      <p:sp>
        <p:nvSpPr>
          <p:cNvPr name="Freeform 2" id="2"/>
          <p:cNvSpPr/>
          <p:nvPr/>
        </p:nvSpPr>
        <p:spPr>
          <a:xfrm flipH="false" flipV="false" rot="0">
            <a:off x="7640613"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6118" y="1597529"/>
            <a:ext cx="4231157" cy="4114800"/>
          </a:xfrm>
          <a:custGeom>
            <a:avLst/>
            <a:gdLst/>
            <a:ahLst/>
            <a:cxnLst/>
            <a:rect r="r" b="b" t="t" l="l"/>
            <a:pathLst>
              <a:path h="4114800" w="4231157">
                <a:moveTo>
                  <a:pt x="0" y="0"/>
                </a:moveTo>
                <a:lnTo>
                  <a:pt x="4231157" y="0"/>
                </a:lnTo>
                <a:lnTo>
                  <a:pt x="42311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483956" y="5143500"/>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3020728" y="1372196"/>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DAGS_cINLLQ</dc:identifier>
  <dcterms:modified xsi:type="dcterms:W3CDTF">2011-08-01T06:04:30Z</dcterms:modified>
  <cp:revision>1</cp:revision>
  <dc:title>Treodóireacht Naíonáin Ceacht 1 PPT</dc:title>
</cp:coreProperties>
</file>